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84" r:id="rId2"/>
    <p:sldId id="447" r:id="rId3"/>
    <p:sldId id="261" r:id="rId4"/>
    <p:sldId id="257" r:id="rId5"/>
    <p:sldId id="256" r:id="rId6"/>
    <p:sldId id="259" r:id="rId7"/>
    <p:sldId id="262" r:id="rId8"/>
    <p:sldId id="258" r:id="rId9"/>
    <p:sldId id="294" r:id="rId10"/>
    <p:sldId id="264" r:id="rId11"/>
    <p:sldId id="265" r:id="rId12"/>
    <p:sldId id="266" r:id="rId13"/>
    <p:sldId id="267" r:id="rId14"/>
    <p:sldId id="275" r:id="rId15"/>
    <p:sldId id="290" r:id="rId16"/>
    <p:sldId id="451" r:id="rId17"/>
    <p:sldId id="276" r:id="rId18"/>
    <p:sldId id="452" r:id="rId19"/>
    <p:sldId id="277" r:id="rId20"/>
    <p:sldId id="269" r:id="rId21"/>
    <p:sldId id="311" r:id="rId22"/>
    <p:sldId id="278" r:id="rId23"/>
    <p:sldId id="288" r:id="rId24"/>
    <p:sldId id="289" r:id="rId25"/>
    <p:sldId id="297" r:id="rId26"/>
    <p:sldId id="310" r:id="rId27"/>
    <p:sldId id="281" r:id="rId28"/>
    <p:sldId id="293" r:id="rId29"/>
    <p:sldId id="298" r:id="rId30"/>
    <p:sldId id="292" r:id="rId31"/>
    <p:sldId id="299" r:id="rId32"/>
    <p:sldId id="270" r:id="rId33"/>
    <p:sldId id="274" r:id="rId34"/>
    <p:sldId id="271" r:id="rId35"/>
    <p:sldId id="272" r:id="rId36"/>
    <p:sldId id="282" r:id="rId37"/>
    <p:sldId id="279" r:id="rId38"/>
    <p:sldId id="450" r:id="rId39"/>
    <p:sldId id="448" r:id="rId40"/>
    <p:sldId id="449" r:id="rId41"/>
    <p:sldId id="305" r:id="rId42"/>
    <p:sldId id="280" r:id="rId43"/>
    <p:sldId id="321" r:id="rId44"/>
    <p:sldId id="322" r:id="rId45"/>
    <p:sldId id="320" r:id="rId46"/>
    <p:sldId id="453" r:id="rId47"/>
    <p:sldId id="323" r:id="rId48"/>
    <p:sldId id="324" r:id="rId49"/>
    <p:sldId id="325" r:id="rId50"/>
    <p:sldId id="306" r:id="rId51"/>
    <p:sldId id="307" r:id="rId52"/>
    <p:sldId id="312" r:id="rId53"/>
    <p:sldId id="308" r:id="rId54"/>
    <p:sldId id="313" r:id="rId55"/>
    <p:sldId id="309" r:id="rId56"/>
    <p:sldId id="316" r:id="rId57"/>
    <p:sldId id="315" r:id="rId58"/>
    <p:sldId id="317" r:id="rId59"/>
    <p:sldId id="319" r:id="rId60"/>
    <p:sldId id="349" r:id="rId61"/>
    <p:sldId id="291" r:id="rId62"/>
    <p:sldId id="295" r:id="rId63"/>
    <p:sldId id="268" r:id="rId64"/>
    <p:sldId id="326" r:id="rId65"/>
    <p:sldId id="296" r:id="rId66"/>
    <p:sldId id="285" r:id="rId67"/>
    <p:sldId id="352" r:id="rId68"/>
    <p:sldId id="350" r:id="rId69"/>
    <p:sldId id="327" r:id="rId70"/>
    <p:sldId id="300" r:id="rId71"/>
    <p:sldId id="340" r:id="rId72"/>
    <p:sldId id="353" r:id="rId73"/>
    <p:sldId id="341" r:id="rId74"/>
    <p:sldId id="303" r:id="rId75"/>
    <p:sldId id="330" r:id="rId76"/>
    <p:sldId id="334" r:id="rId77"/>
    <p:sldId id="332" r:id="rId78"/>
    <p:sldId id="357" r:id="rId79"/>
    <p:sldId id="342" r:id="rId80"/>
    <p:sldId id="348" r:id="rId81"/>
    <p:sldId id="343" r:id="rId82"/>
    <p:sldId id="356" r:id="rId83"/>
    <p:sldId id="355" r:id="rId84"/>
    <p:sldId id="344" r:id="rId85"/>
    <p:sldId id="345" r:id="rId86"/>
    <p:sldId id="346" r:id="rId87"/>
    <p:sldId id="351" r:id="rId88"/>
    <p:sldId id="335" r:id="rId89"/>
    <p:sldId id="347" r:id="rId90"/>
    <p:sldId id="375" r:id="rId91"/>
    <p:sldId id="358" r:id="rId92"/>
    <p:sldId id="369" r:id="rId93"/>
    <p:sldId id="376" r:id="rId94"/>
    <p:sldId id="304" r:id="rId95"/>
    <p:sldId id="377" r:id="rId96"/>
    <p:sldId id="359" r:id="rId97"/>
    <p:sldId id="379" r:id="rId98"/>
    <p:sldId id="361" r:id="rId99"/>
    <p:sldId id="360" r:id="rId100"/>
    <p:sldId id="362" r:id="rId101"/>
    <p:sldId id="385" r:id="rId102"/>
    <p:sldId id="386" r:id="rId103"/>
    <p:sldId id="378" r:id="rId104"/>
    <p:sldId id="363" r:id="rId105"/>
    <p:sldId id="364" r:id="rId106"/>
    <p:sldId id="365" r:id="rId107"/>
    <p:sldId id="409" r:id="rId108"/>
    <p:sldId id="387" r:id="rId109"/>
    <p:sldId id="388" r:id="rId110"/>
    <p:sldId id="366" r:id="rId111"/>
    <p:sldId id="367" r:id="rId112"/>
    <p:sldId id="370" r:id="rId113"/>
    <p:sldId id="368" r:id="rId114"/>
    <p:sldId id="371" r:id="rId115"/>
    <p:sldId id="372" r:id="rId116"/>
    <p:sldId id="380" r:id="rId117"/>
    <p:sldId id="382" r:id="rId118"/>
    <p:sldId id="383" r:id="rId119"/>
    <p:sldId id="384" r:id="rId120"/>
    <p:sldId id="381" r:id="rId121"/>
    <p:sldId id="420" r:id="rId122"/>
    <p:sldId id="421" r:id="rId123"/>
    <p:sldId id="389" r:id="rId124"/>
    <p:sldId id="407" r:id="rId125"/>
    <p:sldId id="404" r:id="rId126"/>
    <p:sldId id="403" r:id="rId127"/>
    <p:sldId id="414" r:id="rId128"/>
    <p:sldId id="415" r:id="rId129"/>
    <p:sldId id="416" r:id="rId130"/>
    <p:sldId id="417" r:id="rId131"/>
    <p:sldId id="419" r:id="rId132"/>
    <p:sldId id="418" r:id="rId133"/>
    <p:sldId id="411" r:id="rId134"/>
    <p:sldId id="413" r:id="rId135"/>
    <p:sldId id="410" r:id="rId136"/>
    <p:sldId id="412" r:id="rId137"/>
    <p:sldId id="396" r:id="rId138"/>
    <p:sldId id="393" r:id="rId139"/>
    <p:sldId id="394" r:id="rId140"/>
    <p:sldId id="390" r:id="rId141"/>
    <p:sldId id="397" r:id="rId142"/>
    <p:sldId id="398" r:id="rId143"/>
    <p:sldId id="399" r:id="rId144"/>
    <p:sldId id="400" r:id="rId145"/>
    <p:sldId id="401" r:id="rId146"/>
    <p:sldId id="422" r:id="rId147"/>
    <p:sldId id="423" r:id="rId148"/>
    <p:sldId id="427" r:id="rId149"/>
    <p:sldId id="424" r:id="rId150"/>
    <p:sldId id="425" r:id="rId151"/>
    <p:sldId id="426" r:id="rId152"/>
    <p:sldId id="428" r:id="rId153"/>
    <p:sldId id="430" r:id="rId154"/>
    <p:sldId id="432" r:id="rId155"/>
    <p:sldId id="436" r:id="rId156"/>
    <p:sldId id="433" r:id="rId157"/>
    <p:sldId id="445" r:id="rId158"/>
    <p:sldId id="446" r:id="rId159"/>
    <p:sldId id="437" r:id="rId160"/>
    <p:sldId id="439" r:id="rId161"/>
    <p:sldId id="440" r:id="rId162"/>
    <p:sldId id="441" r:id="rId163"/>
    <p:sldId id="442" r:id="rId164"/>
    <p:sldId id="443" r:id="rId165"/>
    <p:sldId id="444" r:id="rId166"/>
    <p:sldId id="434" r:id="rId16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9" autoAdjust="0"/>
    <p:restoredTop sz="94660"/>
  </p:normalViewPr>
  <p:slideViewPr>
    <p:cSldViewPr snapToGrid="0">
      <p:cViewPr varScale="1">
        <p:scale>
          <a:sx n="63" d="100"/>
          <a:sy n="63" d="100"/>
        </p:scale>
        <p:origin x="403" y="4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slide" Target="slides/slide153.xml"/><Relationship Id="rId159" Type="http://schemas.openxmlformats.org/officeDocument/2006/relationships/slide" Target="slides/slide158.xml"/><Relationship Id="rId170" Type="http://schemas.openxmlformats.org/officeDocument/2006/relationships/theme" Target="theme/theme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slide" Target="slides/slide16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tableStyles" Target="tableStyle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slide" Target="slides/slide147.xml"/><Relationship Id="rId151" Type="http://schemas.openxmlformats.org/officeDocument/2006/relationships/slide" Target="slides/slide150.xml"/><Relationship Id="rId156" Type="http://schemas.openxmlformats.org/officeDocument/2006/relationships/slide" Target="slides/slide155.xml"/><Relationship Id="rId164" Type="http://schemas.openxmlformats.org/officeDocument/2006/relationships/slide" Target="slides/slide163.xml"/><Relationship Id="rId16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6B264A-6825-4740-86CC-6DACEFED475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AA882D0-6BF8-401D-A83F-068989EDEE3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E160387-4F49-4C5A-92E9-BC8908749BFA}"/>
              </a:ext>
            </a:extLst>
          </p:cNvPr>
          <p:cNvSpPr>
            <a:spLocks noGrp="1"/>
          </p:cNvSpPr>
          <p:nvPr>
            <p:ph type="dt" sz="half" idx="10"/>
          </p:nvPr>
        </p:nvSpPr>
        <p:spPr/>
        <p:txBody>
          <a:bodyPr/>
          <a:lstStyle/>
          <a:p>
            <a:fld id="{23D2BC61-08A0-48B4-B15E-2A927EF48FD0}" type="datetimeFigureOut">
              <a:rPr lang="en-US" smtClean="0"/>
              <a:t>7/14/2022</a:t>
            </a:fld>
            <a:endParaRPr lang="en-US"/>
          </a:p>
        </p:txBody>
      </p:sp>
      <p:sp>
        <p:nvSpPr>
          <p:cNvPr id="5" name="Footer Placeholder 4">
            <a:extLst>
              <a:ext uri="{FF2B5EF4-FFF2-40B4-BE49-F238E27FC236}">
                <a16:creationId xmlns:a16="http://schemas.microsoft.com/office/drawing/2014/main" id="{1D23B177-9005-46DA-B772-3E94480C8E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6BFABE2-2500-447C-8B1D-7510A77CA3DC}"/>
              </a:ext>
            </a:extLst>
          </p:cNvPr>
          <p:cNvSpPr>
            <a:spLocks noGrp="1"/>
          </p:cNvSpPr>
          <p:nvPr>
            <p:ph type="sldNum" sz="quarter" idx="12"/>
          </p:nvPr>
        </p:nvSpPr>
        <p:spPr/>
        <p:txBody>
          <a:bodyPr/>
          <a:lstStyle/>
          <a:p>
            <a:fld id="{6FFC7E45-6CC0-4911-9EC4-3B58D07A4C73}" type="slidenum">
              <a:rPr lang="en-US" smtClean="0"/>
              <a:t>‹#›</a:t>
            </a:fld>
            <a:endParaRPr lang="en-US"/>
          </a:p>
        </p:txBody>
      </p:sp>
    </p:spTree>
    <p:extLst>
      <p:ext uri="{BB962C8B-B14F-4D97-AF65-F5344CB8AC3E}">
        <p14:creationId xmlns:p14="http://schemas.microsoft.com/office/powerpoint/2010/main" val="29586593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344E4A-4800-466C-95FC-3ECC26F9940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A3CEBEF-9B03-405F-A9AF-F82D8D76DAE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B61379A-DA0C-4F03-BEDE-D0DF9B4D7C20}"/>
              </a:ext>
            </a:extLst>
          </p:cNvPr>
          <p:cNvSpPr>
            <a:spLocks noGrp="1"/>
          </p:cNvSpPr>
          <p:nvPr>
            <p:ph type="dt" sz="half" idx="10"/>
          </p:nvPr>
        </p:nvSpPr>
        <p:spPr/>
        <p:txBody>
          <a:bodyPr/>
          <a:lstStyle/>
          <a:p>
            <a:fld id="{23D2BC61-08A0-48B4-B15E-2A927EF48FD0}" type="datetimeFigureOut">
              <a:rPr lang="en-US" smtClean="0"/>
              <a:t>7/14/2022</a:t>
            </a:fld>
            <a:endParaRPr lang="en-US"/>
          </a:p>
        </p:txBody>
      </p:sp>
      <p:sp>
        <p:nvSpPr>
          <p:cNvPr id="5" name="Footer Placeholder 4">
            <a:extLst>
              <a:ext uri="{FF2B5EF4-FFF2-40B4-BE49-F238E27FC236}">
                <a16:creationId xmlns:a16="http://schemas.microsoft.com/office/drawing/2014/main" id="{B51F0880-0033-4473-85C1-7774678FA2F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DF153B0-EC66-4B54-99C7-536254162225}"/>
              </a:ext>
            </a:extLst>
          </p:cNvPr>
          <p:cNvSpPr>
            <a:spLocks noGrp="1"/>
          </p:cNvSpPr>
          <p:nvPr>
            <p:ph type="sldNum" sz="quarter" idx="12"/>
          </p:nvPr>
        </p:nvSpPr>
        <p:spPr/>
        <p:txBody>
          <a:bodyPr/>
          <a:lstStyle/>
          <a:p>
            <a:fld id="{6FFC7E45-6CC0-4911-9EC4-3B58D07A4C73}" type="slidenum">
              <a:rPr lang="en-US" smtClean="0"/>
              <a:t>‹#›</a:t>
            </a:fld>
            <a:endParaRPr lang="en-US"/>
          </a:p>
        </p:txBody>
      </p:sp>
    </p:spTree>
    <p:extLst>
      <p:ext uri="{BB962C8B-B14F-4D97-AF65-F5344CB8AC3E}">
        <p14:creationId xmlns:p14="http://schemas.microsoft.com/office/powerpoint/2010/main" val="1171445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B2EB72B-09E3-44D2-9E6E-FC6BE5A7915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443DC15-1696-451C-8BDB-D1EA1B5106F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7A2FC32-351B-4093-81B5-566EDB7A816D}"/>
              </a:ext>
            </a:extLst>
          </p:cNvPr>
          <p:cNvSpPr>
            <a:spLocks noGrp="1"/>
          </p:cNvSpPr>
          <p:nvPr>
            <p:ph type="dt" sz="half" idx="10"/>
          </p:nvPr>
        </p:nvSpPr>
        <p:spPr/>
        <p:txBody>
          <a:bodyPr/>
          <a:lstStyle/>
          <a:p>
            <a:fld id="{23D2BC61-08A0-48B4-B15E-2A927EF48FD0}" type="datetimeFigureOut">
              <a:rPr lang="en-US" smtClean="0"/>
              <a:t>7/14/2022</a:t>
            </a:fld>
            <a:endParaRPr lang="en-US"/>
          </a:p>
        </p:txBody>
      </p:sp>
      <p:sp>
        <p:nvSpPr>
          <p:cNvPr id="5" name="Footer Placeholder 4">
            <a:extLst>
              <a:ext uri="{FF2B5EF4-FFF2-40B4-BE49-F238E27FC236}">
                <a16:creationId xmlns:a16="http://schemas.microsoft.com/office/drawing/2014/main" id="{1845060D-F3FB-484A-873D-7E4D2D94199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2FC2ACF-4624-4506-94A0-F88D587920C4}"/>
              </a:ext>
            </a:extLst>
          </p:cNvPr>
          <p:cNvSpPr>
            <a:spLocks noGrp="1"/>
          </p:cNvSpPr>
          <p:nvPr>
            <p:ph type="sldNum" sz="quarter" idx="12"/>
          </p:nvPr>
        </p:nvSpPr>
        <p:spPr/>
        <p:txBody>
          <a:bodyPr/>
          <a:lstStyle/>
          <a:p>
            <a:fld id="{6FFC7E45-6CC0-4911-9EC4-3B58D07A4C73}" type="slidenum">
              <a:rPr lang="en-US" smtClean="0"/>
              <a:t>‹#›</a:t>
            </a:fld>
            <a:endParaRPr lang="en-US"/>
          </a:p>
        </p:txBody>
      </p:sp>
    </p:spTree>
    <p:extLst>
      <p:ext uri="{BB962C8B-B14F-4D97-AF65-F5344CB8AC3E}">
        <p14:creationId xmlns:p14="http://schemas.microsoft.com/office/powerpoint/2010/main" val="21873828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864A0E-A742-4B0E-BC41-079EE467622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6072555-3713-4495-BD18-8D9ABE119B1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5D51BC-025B-40BA-B0E2-542F75B8A3AE}"/>
              </a:ext>
            </a:extLst>
          </p:cNvPr>
          <p:cNvSpPr>
            <a:spLocks noGrp="1"/>
          </p:cNvSpPr>
          <p:nvPr>
            <p:ph type="dt" sz="half" idx="10"/>
          </p:nvPr>
        </p:nvSpPr>
        <p:spPr/>
        <p:txBody>
          <a:bodyPr/>
          <a:lstStyle/>
          <a:p>
            <a:fld id="{23D2BC61-08A0-48B4-B15E-2A927EF48FD0}" type="datetimeFigureOut">
              <a:rPr lang="en-US" smtClean="0"/>
              <a:t>7/14/2022</a:t>
            </a:fld>
            <a:endParaRPr lang="en-US"/>
          </a:p>
        </p:txBody>
      </p:sp>
      <p:sp>
        <p:nvSpPr>
          <p:cNvPr id="5" name="Footer Placeholder 4">
            <a:extLst>
              <a:ext uri="{FF2B5EF4-FFF2-40B4-BE49-F238E27FC236}">
                <a16:creationId xmlns:a16="http://schemas.microsoft.com/office/drawing/2014/main" id="{5BD4AB8F-670B-4B50-AC5B-3214824B96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1DFD176-3827-415C-BFD5-FC6C3F462533}"/>
              </a:ext>
            </a:extLst>
          </p:cNvPr>
          <p:cNvSpPr>
            <a:spLocks noGrp="1"/>
          </p:cNvSpPr>
          <p:nvPr>
            <p:ph type="sldNum" sz="quarter" idx="12"/>
          </p:nvPr>
        </p:nvSpPr>
        <p:spPr/>
        <p:txBody>
          <a:bodyPr/>
          <a:lstStyle/>
          <a:p>
            <a:fld id="{6FFC7E45-6CC0-4911-9EC4-3B58D07A4C73}" type="slidenum">
              <a:rPr lang="en-US" smtClean="0"/>
              <a:t>‹#›</a:t>
            </a:fld>
            <a:endParaRPr lang="en-US"/>
          </a:p>
        </p:txBody>
      </p:sp>
    </p:spTree>
    <p:extLst>
      <p:ext uri="{BB962C8B-B14F-4D97-AF65-F5344CB8AC3E}">
        <p14:creationId xmlns:p14="http://schemas.microsoft.com/office/powerpoint/2010/main" val="36023224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AD3A4C-DD84-431C-9154-CEF1229DAB7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2C6F256-6EA9-4FC4-99AD-A40ACF00538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0D872C0-57DF-4030-81A2-39300DC2915C}"/>
              </a:ext>
            </a:extLst>
          </p:cNvPr>
          <p:cNvSpPr>
            <a:spLocks noGrp="1"/>
          </p:cNvSpPr>
          <p:nvPr>
            <p:ph type="dt" sz="half" idx="10"/>
          </p:nvPr>
        </p:nvSpPr>
        <p:spPr/>
        <p:txBody>
          <a:bodyPr/>
          <a:lstStyle/>
          <a:p>
            <a:fld id="{23D2BC61-08A0-48B4-B15E-2A927EF48FD0}" type="datetimeFigureOut">
              <a:rPr lang="en-US" smtClean="0"/>
              <a:t>7/14/2022</a:t>
            </a:fld>
            <a:endParaRPr lang="en-US"/>
          </a:p>
        </p:txBody>
      </p:sp>
      <p:sp>
        <p:nvSpPr>
          <p:cNvPr id="5" name="Footer Placeholder 4">
            <a:extLst>
              <a:ext uri="{FF2B5EF4-FFF2-40B4-BE49-F238E27FC236}">
                <a16:creationId xmlns:a16="http://schemas.microsoft.com/office/drawing/2014/main" id="{8E68CF51-076D-4408-8BE4-E7634B90398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276A193-B18E-4403-834A-6286F8469CEC}"/>
              </a:ext>
            </a:extLst>
          </p:cNvPr>
          <p:cNvSpPr>
            <a:spLocks noGrp="1"/>
          </p:cNvSpPr>
          <p:nvPr>
            <p:ph type="sldNum" sz="quarter" idx="12"/>
          </p:nvPr>
        </p:nvSpPr>
        <p:spPr/>
        <p:txBody>
          <a:bodyPr/>
          <a:lstStyle/>
          <a:p>
            <a:fld id="{6FFC7E45-6CC0-4911-9EC4-3B58D07A4C73}" type="slidenum">
              <a:rPr lang="en-US" smtClean="0"/>
              <a:t>‹#›</a:t>
            </a:fld>
            <a:endParaRPr lang="en-US"/>
          </a:p>
        </p:txBody>
      </p:sp>
    </p:spTree>
    <p:extLst>
      <p:ext uri="{BB962C8B-B14F-4D97-AF65-F5344CB8AC3E}">
        <p14:creationId xmlns:p14="http://schemas.microsoft.com/office/powerpoint/2010/main" val="20844461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D86882-A270-4EA7-846B-8F5841169E1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DB10490-AEBF-4693-A5CC-C8AEAD451BC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8F1A20E-34AC-48E6-ABDA-E911C55E27D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2CB7E6B-9270-4A9B-80E9-839257EDF104}"/>
              </a:ext>
            </a:extLst>
          </p:cNvPr>
          <p:cNvSpPr>
            <a:spLocks noGrp="1"/>
          </p:cNvSpPr>
          <p:nvPr>
            <p:ph type="dt" sz="half" idx="10"/>
          </p:nvPr>
        </p:nvSpPr>
        <p:spPr/>
        <p:txBody>
          <a:bodyPr/>
          <a:lstStyle/>
          <a:p>
            <a:fld id="{23D2BC61-08A0-48B4-B15E-2A927EF48FD0}" type="datetimeFigureOut">
              <a:rPr lang="en-US" smtClean="0"/>
              <a:t>7/14/2022</a:t>
            </a:fld>
            <a:endParaRPr lang="en-US"/>
          </a:p>
        </p:txBody>
      </p:sp>
      <p:sp>
        <p:nvSpPr>
          <p:cNvPr id="6" name="Footer Placeholder 5">
            <a:extLst>
              <a:ext uri="{FF2B5EF4-FFF2-40B4-BE49-F238E27FC236}">
                <a16:creationId xmlns:a16="http://schemas.microsoft.com/office/drawing/2014/main" id="{D634D51F-FABD-4EA6-B9CE-CFC0AD724DF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DB5131D-C623-4FB8-9E9C-5A36D6689433}"/>
              </a:ext>
            </a:extLst>
          </p:cNvPr>
          <p:cNvSpPr>
            <a:spLocks noGrp="1"/>
          </p:cNvSpPr>
          <p:nvPr>
            <p:ph type="sldNum" sz="quarter" idx="12"/>
          </p:nvPr>
        </p:nvSpPr>
        <p:spPr/>
        <p:txBody>
          <a:bodyPr/>
          <a:lstStyle/>
          <a:p>
            <a:fld id="{6FFC7E45-6CC0-4911-9EC4-3B58D07A4C73}" type="slidenum">
              <a:rPr lang="en-US" smtClean="0"/>
              <a:t>‹#›</a:t>
            </a:fld>
            <a:endParaRPr lang="en-US"/>
          </a:p>
        </p:txBody>
      </p:sp>
    </p:spTree>
    <p:extLst>
      <p:ext uri="{BB962C8B-B14F-4D97-AF65-F5344CB8AC3E}">
        <p14:creationId xmlns:p14="http://schemas.microsoft.com/office/powerpoint/2010/main" val="7089602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1181E5-B22E-44D9-A8F4-8FC6976AD6B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21BFDA0-8DF2-4ACF-99BA-C19BDE69C88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294D10D-8B65-4AEC-ACF6-D7494B42BE7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8B2CA41-9787-425C-94DE-C814152DEB5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D5A1C58-0381-43BE-9E42-2D239DD31EE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163A257-5E45-4663-94B8-29F071BEAD57}"/>
              </a:ext>
            </a:extLst>
          </p:cNvPr>
          <p:cNvSpPr>
            <a:spLocks noGrp="1"/>
          </p:cNvSpPr>
          <p:nvPr>
            <p:ph type="dt" sz="half" idx="10"/>
          </p:nvPr>
        </p:nvSpPr>
        <p:spPr/>
        <p:txBody>
          <a:bodyPr/>
          <a:lstStyle/>
          <a:p>
            <a:fld id="{23D2BC61-08A0-48B4-B15E-2A927EF48FD0}" type="datetimeFigureOut">
              <a:rPr lang="en-US" smtClean="0"/>
              <a:t>7/14/2022</a:t>
            </a:fld>
            <a:endParaRPr lang="en-US"/>
          </a:p>
        </p:txBody>
      </p:sp>
      <p:sp>
        <p:nvSpPr>
          <p:cNvPr id="8" name="Footer Placeholder 7">
            <a:extLst>
              <a:ext uri="{FF2B5EF4-FFF2-40B4-BE49-F238E27FC236}">
                <a16:creationId xmlns:a16="http://schemas.microsoft.com/office/drawing/2014/main" id="{43DBB683-7AE2-4A9F-B573-5EEF95D206A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2C86CC6-1879-408B-AE8A-142F1FF3F3FA}"/>
              </a:ext>
            </a:extLst>
          </p:cNvPr>
          <p:cNvSpPr>
            <a:spLocks noGrp="1"/>
          </p:cNvSpPr>
          <p:nvPr>
            <p:ph type="sldNum" sz="quarter" idx="12"/>
          </p:nvPr>
        </p:nvSpPr>
        <p:spPr/>
        <p:txBody>
          <a:bodyPr/>
          <a:lstStyle/>
          <a:p>
            <a:fld id="{6FFC7E45-6CC0-4911-9EC4-3B58D07A4C73}" type="slidenum">
              <a:rPr lang="en-US" smtClean="0"/>
              <a:t>‹#›</a:t>
            </a:fld>
            <a:endParaRPr lang="en-US"/>
          </a:p>
        </p:txBody>
      </p:sp>
    </p:spTree>
    <p:extLst>
      <p:ext uri="{BB962C8B-B14F-4D97-AF65-F5344CB8AC3E}">
        <p14:creationId xmlns:p14="http://schemas.microsoft.com/office/powerpoint/2010/main" val="41740910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240942-CA72-4123-9C49-27A72223EB3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85CB03A-13FB-4C69-AB21-C3BACE826526}"/>
              </a:ext>
            </a:extLst>
          </p:cNvPr>
          <p:cNvSpPr>
            <a:spLocks noGrp="1"/>
          </p:cNvSpPr>
          <p:nvPr>
            <p:ph type="dt" sz="half" idx="10"/>
          </p:nvPr>
        </p:nvSpPr>
        <p:spPr/>
        <p:txBody>
          <a:bodyPr/>
          <a:lstStyle/>
          <a:p>
            <a:fld id="{23D2BC61-08A0-48B4-B15E-2A927EF48FD0}" type="datetimeFigureOut">
              <a:rPr lang="en-US" smtClean="0"/>
              <a:t>7/14/2022</a:t>
            </a:fld>
            <a:endParaRPr lang="en-US"/>
          </a:p>
        </p:txBody>
      </p:sp>
      <p:sp>
        <p:nvSpPr>
          <p:cNvPr id="4" name="Footer Placeholder 3">
            <a:extLst>
              <a:ext uri="{FF2B5EF4-FFF2-40B4-BE49-F238E27FC236}">
                <a16:creationId xmlns:a16="http://schemas.microsoft.com/office/drawing/2014/main" id="{A6BCF33F-4B61-4409-A75C-0EA7CF3A5C0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87C111F-D8BD-4FA1-A076-ED2385143FDA}"/>
              </a:ext>
            </a:extLst>
          </p:cNvPr>
          <p:cNvSpPr>
            <a:spLocks noGrp="1"/>
          </p:cNvSpPr>
          <p:nvPr>
            <p:ph type="sldNum" sz="quarter" idx="12"/>
          </p:nvPr>
        </p:nvSpPr>
        <p:spPr/>
        <p:txBody>
          <a:bodyPr/>
          <a:lstStyle/>
          <a:p>
            <a:fld id="{6FFC7E45-6CC0-4911-9EC4-3B58D07A4C73}" type="slidenum">
              <a:rPr lang="en-US" smtClean="0"/>
              <a:t>‹#›</a:t>
            </a:fld>
            <a:endParaRPr lang="en-US"/>
          </a:p>
        </p:txBody>
      </p:sp>
    </p:spTree>
    <p:extLst>
      <p:ext uri="{BB962C8B-B14F-4D97-AF65-F5344CB8AC3E}">
        <p14:creationId xmlns:p14="http://schemas.microsoft.com/office/powerpoint/2010/main" val="41311971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144BC23-F246-400B-97AB-F98993E2318B}"/>
              </a:ext>
            </a:extLst>
          </p:cNvPr>
          <p:cNvSpPr>
            <a:spLocks noGrp="1"/>
          </p:cNvSpPr>
          <p:nvPr>
            <p:ph type="dt" sz="half" idx="10"/>
          </p:nvPr>
        </p:nvSpPr>
        <p:spPr/>
        <p:txBody>
          <a:bodyPr/>
          <a:lstStyle/>
          <a:p>
            <a:fld id="{23D2BC61-08A0-48B4-B15E-2A927EF48FD0}" type="datetimeFigureOut">
              <a:rPr lang="en-US" smtClean="0"/>
              <a:t>7/14/2022</a:t>
            </a:fld>
            <a:endParaRPr lang="en-US"/>
          </a:p>
        </p:txBody>
      </p:sp>
      <p:sp>
        <p:nvSpPr>
          <p:cNvPr id="3" name="Footer Placeholder 2">
            <a:extLst>
              <a:ext uri="{FF2B5EF4-FFF2-40B4-BE49-F238E27FC236}">
                <a16:creationId xmlns:a16="http://schemas.microsoft.com/office/drawing/2014/main" id="{EACA4F4C-66D2-4A1F-BBA2-1648CD68FAF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C0C5715-D6D9-41DE-9F1B-98D134809760}"/>
              </a:ext>
            </a:extLst>
          </p:cNvPr>
          <p:cNvSpPr>
            <a:spLocks noGrp="1"/>
          </p:cNvSpPr>
          <p:nvPr>
            <p:ph type="sldNum" sz="quarter" idx="12"/>
          </p:nvPr>
        </p:nvSpPr>
        <p:spPr/>
        <p:txBody>
          <a:bodyPr/>
          <a:lstStyle/>
          <a:p>
            <a:fld id="{6FFC7E45-6CC0-4911-9EC4-3B58D07A4C73}" type="slidenum">
              <a:rPr lang="en-US" smtClean="0"/>
              <a:t>‹#›</a:t>
            </a:fld>
            <a:endParaRPr lang="en-US"/>
          </a:p>
        </p:txBody>
      </p:sp>
    </p:spTree>
    <p:extLst>
      <p:ext uri="{BB962C8B-B14F-4D97-AF65-F5344CB8AC3E}">
        <p14:creationId xmlns:p14="http://schemas.microsoft.com/office/powerpoint/2010/main" val="27653899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685EB4-7525-405C-83A3-6D608206EF7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3722F6E-3E82-4072-B5B6-A2EBDB0CDC2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7D316A2-53C9-48BD-B6D7-14938BE1BC5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824A50A-034B-4741-BEAD-DDC5D2BE08F9}"/>
              </a:ext>
            </a:extLst>
          </p:cNvPr>
          <p:cNvSpPr>
            <a:spLocks noGrp="1"/>
          </p:cNvSpPr>
          <p:nvPr>
            <p:ph type="dt" sz="half" idx="10"/>
          </p:nvPr>
        </p:nvSpPr>
        <p:spPr/>
        <p:txBody>
          <a:bodyPr/>
          <a:lstStyle/>
          <a:p>
            <a:fld id="{23D2BC61-08A0-48B4-B15E-2A927EF48FD0}" type="datetimeFigureOut">
              <a:rPr lang="en-US" smtClean="0"/>
              <a:t>7/14/2022</a:t>
            </a:fld>
            <a:endParaRPr lang="en-US"/>
          </a:p>
        </p:txBody>
      </p:sp>
      <p:sp>
        <p:nvSpPr>
          <p:cNvPr id="6" name="Footer Placeholder 5">
            <a:extLst>
              <a:ext uri="{FF2B5EF4-FFF2-40B4-BE49-F238E27FC236}">
                <a16:creationId xmlns:a16="http://schemas.microsoft.com/office/drawing/2014/main" id="{0685534C-F3E2-4B1A-AFD4-D23DE5EE5A6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B8FE332-4987-4D27-A3F7-3328251E1F48}"/>
              </a:ext>
            </a:extLst>
          </p:cNvPr>
          <p:cNvSpPr>
            <a:spLocks noGrp="1"/>
          </p:cNvSpPr>
          <p:nvPr>
            <p:ph type="sldNum" sz="quarter" idx="12"/>
          </p:nvPr>
        </p:nvSpPr>
        <p:spPr/>
        <p:txBody>
          <a:bodyPr/>
          <a:lstStyle/>
          <a:p>
            <a:fld id="{6FFC7E45-6CC0-4911-9EC4-3B58D07A4C73}" type="slidenum">
              <a:rPr lang="en-US" smtClean="0"/>
              <a:t>‹#›</a:t>
            </a:fld>
            <a:endParaRPr lang="en-US"/>
          </a:p>
        </p:txBody>
      </p:sp>
    </p:spTree>
    <p:extLst>
      <p:ext uri="{BB962C8B-B14F-4D97-AF65-F5344CB8AC3E}">
        <p14:creationId xmlns:p14="http://schemas.microsoft.com/office/powerpoint/2010/main" val="28323438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CE154D-B264-4736-BB3E-EF95DA4E160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0CC54E0-D655-4A72-9172-650A8D8ED06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53E1623-F28B-440B-8E71-E4945A173AF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B0596DE-B1A5-44C8-BC7F-DFCDBD8E116E}"/>
              </a:ext>
            </a:extLst>
          </p:cNvPr>
          <p:cNvSpPr>
            <a:spLocks noGrp="1"/>
          </p:cNvSpPr>
          <p:nvPr>
            <p:ph type="dt" sz="half" idx="10"/>
          </p:nvPr>
        </p:nvSpPr>
        <p:spPr/>
        <p:txBody>
          <a:bodyPr/>
          <a:lstStyle/>
          <a:p>
            <a:fld id="{23D2BC61-08A0-48B4-B15E-2A927EF48FD0}" type="datetimeFigureOut">
              <a:rPr lang="en-US" smtClean="0"/>
              <a:t>7/14/2022</a:t>
            </a:fld>
            <a:endParaRPr lang="en-US"/>
          </a:p>
        </p:txBody>
      </p:sp>
      <p:sp>
        <p:nvSpPr>
          <p:cNvPr id="6" name="Footer Placeholder 5">
            <a:extLst>
              <a:ext uri="{FF2B5EF4-FFF2-40B4-BE49-F238E27FC236}">
                <a16:creationId xmlns:a16="http://schemas.microsoft.com/office/drawing/2014/main" id="{4430F665-E4E4-4C0C-B69C-11A07066A2F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3B68BA1-C836-4E92-B0A0-F984B16A4AEF}"/>
              </a:ext>
            </a:extLst>
          </p:cNvPr>
          <p:cNvSpPr>
            <a:spLocks noGrp="1"/>
          </p:cNvSpPr>
          <p:nvPr>
            <p:ph type="sldNum" sz="quarter" idx="12"/>
          </p:nvPr>
        </p:nvSpPr>
        <p:spPr/>
        <p:txBody>
          <a:bodyPr/>
          <a:lstStyle/>
          <a:p>
            <a:fld id="{6FFC7E45-6CC0-4911-9EC4-3B58D07A4C73}" type="slidenum">
              <a:rPr lang="en-US" smtClean="0"/>
              <a:t>‹#›</a:t>
            </a:fld>
            <a:endParaRPr lang="en-US"/>
          </a:p>
        </p:txBody>
      </p:sp>
    </p:spTree>
    <p:extLst>
      <p:ext uri="{BB962C8B-B14F-4D97-AF65-F5344CB8AC3E}">
        <p14:creationId xmlns:p14="http://schemas.microsoft.com/office/powerpoint/2010/main" val="10152452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0B4613C-6A70-4733-8339-64539DD1C6C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3C20924-43CE-4533-8FA5-F0DE257CBDD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C8FA52E-02D7-406E-A98A-86FA560FF3F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3D2BC61-08A0-48B4-B15E-2A927EF48FD0}" type="datetimeFigureOut">
              <a:rPr lang="en-US" smtClean="0"/>
              <a:t>7/14/2022</a:t>
            </a:fld>
            <a:endParaRPr lang="en-US"/>
          </a:p>
        </p:txBody>
      </p:sp>
      <p:sp>
        <p:nvSpPr>
          <p:cNvPr id="5" name="Footer Placeholder 4">
            <a:extLst>
              <a:ext uri="{FF2B5EF4-FFF2-40B4-BE49-F238E27FC236}">
                <a16:creationId xmlns:a16="http://schemas.microsoft.com/office/drawing/2014/main" id="{DB490657-1A06-43E7-8C11-75820DCAE74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CB963B7-944E-4F21-BCF5-A267F92A6CD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FFC7E45-6CC0-4911-9EC4-3B58D07A4C73}" type="slidenum">
              <a:rPr lang="en-US" smtClean="0"/>
              <a:t>‹#›</a:t>
            </a:fld>
            <a:endParaRPr lang="en-US"/>
          </a:p>
        </p:txBody>
      </p:sp>
    </p:spTree>
    <p:extLst>
      <p:ext uri="{BB962C8B-B14F-4D97-AF65-F5344CB8AC3E}">
        <p14:creationId xmlns:p14="http://schemas.microsoft.com/office/powerpoint/2010/main" val="388728875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emf"/><Relationship Id="rId1" Type="http://schemas.openxmlformats.org/officeDocument/2006/relationships/slideLayout" Target="../slideLayouts/slideLayout6.xml"/></Relationships>
</file>

<file path=ppt/slides/_rels/slide100.xml.rels><?xml version="1.0" encoding="UTF-8" standalone="yes"?>
<Relationships xmlns="http://schemas.openxmlformats.org/package/2006/relationships"><Relationship Id="rId3" Type="http://schemas.openxmlformats.org/officeDocument/2006/relationships/image" Target="../media/image173.emf"/><Relationship Id="rId2" Type="http://schemas.openxmlformats.org/officeDocument/2006/relationships/image" Target="../media/image1.png"/><Relationship Id="rId1" Type="http://schemas.openxmlformats.org/officeDocument/2006/relationships/slideLayout" Target="../slideLayouts/slideLayout6.xml"/><Relationship Id="rId5" Type="http://schemas.openxmlformats.org/officeDocument/2006/relationships/image" Target="../media/image175.emf"/><Relationship Id="rId4" Type="http://schemas.openxmlformats.org/officeDocument/2006/relationships/image" Target="../media/image174.emf"/></Relationships>
</file>

<file path=ppt/slides/_rels/slide10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6.emf"/><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7.emf"/><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3" Type="http://schemas.openxmlformats.org/officeDocument/2006/relationships/image" Target="../media/image178.emf"/><Relationship Id="rId2" Type="http://schemas.openxmlformats.org/officeDocument/2006/relationships/image" Target="../media/image1.png"/><Relationship Id="rId1" Type="http://schemas.openxmlformats.org/officeDocument/2006/relationships/slideLayout" Target="../slideLayouts/slideLayout6.xml"/><Relationship Id="rId4" Type="http://schemas.openxmlformats.org/officeDocument/2006/relationships/image" Target="../media/image179.jpeg"/></Relationships>
</file>

<file path=ppt/slides/_rels/slide105.xml.rels><?xml version="1.0" encoding="UTF-8" standalone="yes"?>
<Relationships xmlns="http://schemas.openxmlformats.org/package/2006/relationships"><Relationship Id="rId3" Type="http://schemas.openxmlformats.org/officeDocument/2006/relationships/image" Target="../media/image180.emf"/><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3" Type="http://schemas.openxmlformats.org/officeDocument/2006/relationships/image" Target="../media/image181.jpeg"/><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3.png"/><Relationship Id="rId1" Type="http://schemas.openxmlformats.org/officeDocument/2006/relationships/slideLayout" Target="../slideLayouts/slideLayout6.xml"/><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8.emf"/><Relationship Id="rId1" Type="http://schemas.openxmlformats.org/officeDocument/2006/relationships/slideLayout" Target="../slideLayouts/slideLayout6.xml"/><Relationship Id="rId5" Type="http://schemas.openxmlformats.org/officeDocument/2006/relationships/image" Target="../media/image1.png"/><Relationship Id="rId4" Type="http://schemas.openxmlformats.org/officeDocument/2006/relationships/image" Target="../media/image20.emf"/></Relationships>
</file>

<file path=ppt/slides/_rels/slide110.xml.rels><?xml version="1.0" encoding="UTF-8" standalone="yes"?>
<Relationships xmlns="http://schemas.openxmlformats.org/package/2006/relationships"><Relationship Id="rId3" Type="http://schemas.openxmlformats.org/officeDocument/2006/relationships/image" Target="../media/image185.emf"/><Relationship Id="rId2" Type="http://schemas.openxmlformats.org/officeDocument/2006/relationships/image" Target="../media/image1.png"/><Relationship Id="rId1" Type="http://schemas.openxmlformats.org/officeDocument/2006/relationships/slideLayout" Target="../slideLayouts/slideLayout6.xml"/><Relationship Id="rId4" Type="http://schemas.openxmlformats.org/officeDocument/2006/relationships/image" Target="../media/image186.emf"/></Relationships>
</file>

<file path=ppt/slides/_rels/slide111.xml.rels><?xml version="1.0" encoding="UTF-8" standalone="yes"?>
<Relationships xmlns="http://schemas.openxmlformats.org/package/2006/relationships"><Relationship Id="rId3" Type="http://schemas.openxmlformats.org/officeDocument/2006/relationships/image" Target="../media/image187.emf"/><Relationship Id="rId2" Type="http://schemas.openxmlformats.org/officeDocument/2006/relationships/image" Target="../media/image1.png"/><Relationship Id="rId1" Type="http://schemas.openxmlformats.org/officeDocument/2006/relationships/slideLayout" Target="../slideLayouts/slideLayout6.xml"/><Relationship Id="rId5" Type="http://schemas.openxmlformats.org/officeDocument/2006/relationships/image" Target="../media/image189.emf"/><Relationship Id="rId4" Type="http://schemas.openxmlformats.org/officeDocument/2006/relationships/image" Target="../media/image188.emf"/></Relationships>
</file>

<file path=ppt/slides/_rels/slide112.xml.rels><?xml version="1.0" encoding="UTF-8" standalone="yes"?>
<Relationships xmlns="http://schemas.openxmlformats.org/package/2006/relationships"><Relationship Id="rId3" Type="http://schemas.openxmlformats.org/officeDocument/2006/relationships/image" Target="../media/image190.emf"/><Relationship Id="rId2" Type="http://schemas.openxmlformats.org/officeDocument/2006/relationships/image" Target="../media/image1.png"/><Relationship Id="rId1" Type="http://schemas.openxmlformats.org/officeDocument/2006/relationships/slideLayout" Target="../slideLayouts/slideLayout6.xml"/><Relationship Id="rId4" Type="http://schemas.openxmlformats.org/officeDocument/2006/relationships/image" Target="../media/image191.emf"/></Relationships>
</file>

<file path=ppt/slides/_rels/slide113.xml.rels><?xml version="1.0" encoding="UTF-8" standalone="yes"?>
<Relationships xmlns="http://schemas.openxmlformats.org/package/2006/relationships"><Relationship Id="rId3" Type="http://schemas.openxmlformats.org/officeDocument/2006/relationships/image" Target="../media/image192.emf"/><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3" Type="http://schemas.openxmlformats.org/officeDocument/2006/relationships/image" Target="../media/image193.emf"/><Relationship Id="rId2" Type="http://schemas.openxmlformats.org/officeDocument/2006/relationships/image" Target="../media/image1.png"/><Relationship Id="rId1" Type="http://schemas.openxmlformats.org/officeDocument/2006/relationships/slideLayout" Target="../slideLayouts/slideLayout6.xml"/><Relationship Id="rId4" Type="http://schemas.openxmlformats.org/officeDocument/2006/relationships/image" Target="../media/image194.emf"/></Relationships>
</file>

<file path=ppt/slides/_rels/slide1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3" Type="http://schemas.openxmlformats.org/officeDocument/2006/relationships/image" Target="../media/image195.emf"/><Relationship Id="rId2" Type="http://schemas.openxmlformats.org/officeDocument/2006/relationships/image" Target="../media/image1.png"/><Relationship Id="rId1" Type="http://schemas.openxmlformats.org/officeDocument/2006/relationships/slideLayout" Target="../slideLayouts/slideLayout6.xml"/><Relationship Id="rId4" Type="http://schemas.openxmlformats.org/officeDocument/2006/relationships/image" Target="../media/image196.emf"/></Relationships>
</file>

<file path=ppt/slides/_rels/slide1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118.xml.rels><?xml version="1.0" encoding="UTF-8" standalone="yes"?>
<Relationships xmlns="http://schemas.openxmlformats.org/package/2006/relationships"><Relationship Id="rId3" Type="http://schemas.openxmlformats.org/officeDocument/2006/relationships/image" Target="../media/image197.emf"/><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119.xml.rels><?xml version="1.0" encoding="UTF-8" standalone="yes"?>
<Relationships xmlns="http://schemas.openxmlformats.org/package/2006/relationships"><Relationship Id="rId3" Type="http://schemas.openxmlformats.org/officeDocument/2006/relationships/image" Target="../media/image198.emf"/><Relationship Id="rId7" Type="http://schemas.openxmlformats.org/officeDocument/2006/relationships/image" Target="../media/image202.emf"/><Relationship Id="rId2" Type="http://schemas.openxmlformats.org/officeDocument/2006/relationships/image" Target="../media/image1.png"/><Relationship Id="rId1" Type="http://schemas.openxmlformats.org/officeDocument/2006/relationships/slideLayout" Target="../slideLayouts/slideLayout6.xml"/><Relationship Id="rId6" Type="http://schemas.openxmlformats.org/officeDocument/2006/relationships/image" Target="../media/image201.emf"/><Relationship Id="rId5" Type="http://schemas.openxmlformats.org/officeDocument/2006/relationships/image" Target="../media/image200.emf"/><Relationship Id="rId4" Type="http://schemas.openxmlformats.org/officeDocument/2006/relationships/image" Target="../media/image199.emf"/></Relationships>
</file>

<file path=ppt/slides/_rels/slide12.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21.emf"/><Relationship Id="rId1" Type="http://schemas.openxmlformats.org/officeDocument/2006/relationships/slideLayout" Target="../slideLayouts/slideLayout6.xml"/><Relationship Id="rId4" Type="http://schemas.openxmlformats.org/officeDocument/2006/relationships/image" Target="../media/image1.png"/></Relationships>
</file>

<file path=ppt/slides/_rels/slide1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1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122.xml.rels><?xml version="1.0" encoding="UTF-8" standalone="yes"?>
<Relationships xmlns="http://schemas.openxmlformats.org/package/2006/relationships"><Relationship Id="rId2" Type="http://schemas.openxmlformats.org/officeDocument/2006/relationships/image" Target="../media/image203.png"/><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3" Type="http://schemas.openxmlformats.org/officeDocument/2006/relationships/image" Target="../media/image204.emf"/><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1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05.emf"/><Relationship Id="rId1" Type="http://schemas.openxmlformats.org/officeDocument/2006/relationships/slideLayout" Target="../slideLayouts/slideLayout6.xml"/><Relationship Id="rId4" Type="http://schemas.openxmlformats.org/officeDocument/2006/relationships/image" Target="../media/image206.emf"/></Relationships>
</file>

<file path=ppt/slides/_rels/slide125.xml.rels><?xml version="1.0" encoding="UTF-8" standalone="yes"?>
<Relationships xmlns="http://schemas.openxmlformats.org/package/2006/relationships"><Relationship Id="rId3" Type="http://schemas.openxmlformats.org/officeDocument/2006/relationships/image" Target="../media/image207.emf"/><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3" Type="http://schemas.openxmlformats.org/officeDocument/2006/relationships/image" Target="../media/image207.emf"/><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3" Type="http://schemas.openxmlformats.org/officeDocument/2006/relationships/image" Target="../media/image209.emf"/><Relationship Id="rId2" Type="http://schemas.openxmlformats.org/officeDocument/2006/relationships/image" Target="../media/image208.emf"/><Relationship Id="rId1" Type="http://schemas.openxmlformats.org/officeDocument/2006/relationships/slideLayout" Target="../slideLayouts/slideLayout6.xml"/><Relationship Id="rId5" Type="http://schemas.openxmlformats.org/officeDocument/2006/relationships/image" Target="../media/image1.png"/><Relationship Id="rId4" Type="http://schemas.openxmlformats.org/officeDocument/2006/relationships/image" Target="../media/image210.emf"/></Relationships>
</file>

<file path=ppt/slides/_rels/slide128.xml.rels><?xml version="1.0" encoding="UTF-8" standalone="yes"?>
<Relationships xmlns="http://schemas.openxmlformats.org/package/2006/relationships"><Relationship Id="rId3" Type="http://schemas.openxmlformats.org/officeDocument/2006/relationships/image" Target="../media/image212.emf"/><Relationship Id="rId2" Type="http://schemas.openxmlformats.org/officeDocument/2006/relationships/image" Target="../media/image211.emf"/><Relationship Id="rId1" Type="http://schemas.openxmlformats.org/officeDocument/2006/relationships/slideLayout" Target="../slideLayouts/slideLayout6.xml"/><Relationship Id="rId4" Type="http://schemas.openxmlformats.org/officeDocument/2006/relationships/image" Target="../media/image1.png"/></Relationships>
</file>

<file path=ppt/slides/_rels/slide1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13.emf"/><Relationship Id="rId1" Type="http://schemas.openxmlformats.org/officeDocument/2006/relationships/slideLayout" Target="../slideLayouts/slideLayout6.xml"/><Relationship Id="rId4" Type="http://schemas.openxmlformats.org/officeDocument/2006/relationships/image" Target="../media/image214.emf"/></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3.emf"/><Relationship Id="rId1" Type="http://schemas.openxmlformats.org/officeDocument/2006/relationships/slideLayout" Target="../slideLayouts/slideLayout6.xml"/></Relationships>
</file>

<file path=ppt/slides/_rels/slide130.xml.rels><?xml version="1.0" encoding="UTF-8" standalone="yes"?>
<Relationships xmlns="http://schemas.openxmlformats.org/package/2006/relationships"><Relationship Id="rId3" Type="http://schemas.openxmlformats.org/officeDocument/2006/relationships/image" Target="../media/image215.emf"/><Relationship Id="rId2" Type="http://schemas.openxmlformats.org/officeDocument/2006/relationships/image" Target="../media/image1.png"/><Relationship Id="rId1" Type="http://schemas.openxmlformats.org/officeDocument/2006/relationships/slideLayout" Target="../slideLayouts/slideLayout6.xml"/><Relationship Id="rId4" Type="http://schemas.openxmlformats.org/officeDocument/2006/relationships/image" Target="../media/image216.emf"/></Relationships>
</file>

<file path=ppt/slides/_rels/slide131.xml.rels><?xml version="1.0" encoding="UTF-8" standalone="yes"?>
<Relationships xmlns="http://schemas.openxmlformats.org/package/2006/relationships"><Relationship Id="rId3" Type="http://schemas.openxmlformats.org/officeDocument/2006/relationships/image" Target="../media/image217.emf"/><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2" Type="http://schemas.openxmlformats.org/officeDocument/2006/relationships/image" Target="../media/image218.emf"/><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2" Type="http://schemas.openxmlformats.org/officeDocument/2006/relationships/image" Target="../media/image219.emf"/><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2" Type="http://schemas.openxmlformats.org/officeDocument/2006/relationships/image" Target="../media/image220.jpeg"/><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2" Type="http://schemas.openxmlformats.org/officeDocument/2006/relationships/image" Target="../media/image221.emf"/><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3" Type="http://schemas.openxmlformats.org/officeDocument/2006/relationships/image" Target="../media/image222.emf"/><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3" Type="http://schemas.openxmlformats.org/officeDocument/2006/relationships/image" Target="../media/image223.emf"/><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4.emf"/><Relationship Id="rId1" Type="http://schemas.openxmlformats.org/officeDocument/2006/relationships/slideLayout" Target="../slideLayouts/slideLayout6.xml"/></Relationships>
</file>

<file path=ppt/slides/_rels/slide140.xml.rels><?xml version="1.0" encoding="UTF-8" standalone="yes"?>
<Relationships xmlns="http://schemas.openxmlformats.org/package/2006/relationships"><Relationship Id="rId3" Type="http://schemas.openxmlformats.org/officeDocument/2006/relationships/image" Target="../media/image224.emf"/><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141.xml.rels><?xml version="1.0" encoding="UTF-8" standalone="yes"?>
<Relationships xmlns="http://schemas.openxmlformats.org/package/2006/relationships"><Relationship Id="rId3" Type="http://schemas.openxmlformats.org/officeDocument/2006/relationships/image" Target="../media/image225.emf"/><Relationship Id="rId2" Type="http://schemas.openxmlformats.org/officeDocument/2006/relationships/image" Target="../media/image1.png"/><Relationship Id="rId1" Type="http://schemas.openxmlformats.org/officeDocument/2006/relationships/slideLayout" Target="../slideLayouts/slideLayout6.xml"/><Relationship Id="rId4" Type="http://schemas.openxmlformats.org/officeDocument/2006/relationships/image" Target="../media/image226.emf"/></Relationships>
</file>

<file path=ppt/slides/_rels/slide142.xml.rels><?xml version="1.0" encoding="UTF-8" standalone="yes"?>
<Relationships xmlns="http://schemas.openxmlformats.org/package/2006/relationships"><Relationship Id="rId3" Type="http://schemas.openxmlformats.org/officeDocument/2006/relationships/image" Target="../media/image227.emf"/><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143.xml.rels><?xml version="1.0" encoding="UTF-8" standalone="yes"?>
<Relationships xmlns="http://schemas.openxmlformats.org/package/2006/relationships"><Relationship Id="rId3" Type="http://schemas.openxmlformats.org/officeDocument/2006/relationships/image" Target="../media/image228.emf"/><Relationship Id="rId2" Type="http://schemas.openxmlformats.org/officeDocument/2006/relationships/image" Target="../media/image1.png"/><Relationship Id="rId1" Type="http://schemas.openxmlformats.org/officeDocument/2006/relationships/slideLayout" Target="../slideLayouts/slideLayout6.xml"/><Relationship Id="rId4" Type="http://schemas.openxmlformats.org/officeDocument/2006/relationships/image" Target="../media/image229.emf"/></Relationships>
</file>

<file path=ppt/slides/_rels/slide144.xml.rels><?xml version="1.0" encoding="UTF-8" standalone="yes"?>
<Relationships xmlns="http://schemas.openxmlformats.org/package/2006/relationships"><Relationship Id="rId3" Type="http://schemas.openxmlformats.org/officeDocument/2006/relationships/image" Target="../media/image230.emf"/><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145.xml.rels><?xml version="1.0" encoding="UTF-8" standalone="yes"?>
<Relationships xmlns="http://schemas.openxmlformats.org/package/2006/relationships"><Relationship Id="rId3" Type="http://schemas.openxmlformats.org/officeDocument/2006/relationships/image" Target="../media/image231.emf"/><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146.xml.rels><?xml version="1.0" encoding="UTF-8" standalone="yes"?>
<Relationships xmlns="http://schemas.openxmlformats.org/package/2006/relationships"><Relationship Id="rId3" Type="http://schemas.openxmlformats.org/officeDocument/2006/relationships/image" Target="../media/image232.emf"/><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147.xml.rels><?xml version="1.0" encoding="UTF-8" standalone="yes"?>
<Relationships xmlns="http://schemas.openxmlformats.org/package/2006/relationships"><Relationship Id="rId3" Type="http://schemas.openxmlformats.org/officeDocument/2006/relationships/image" Target="../media/image233.emf"/><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1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34.emf"/><Relationship Id="rId1" Type="http://schemas.openxmlformats.org/officeDocument/2006/relationships/slideLayout" Target="../slideLayouts/slideLayout6.xml"/></Relationships>
</file>

<file path=ppt/slides/_rels/slide1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35.emf"/><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1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36.emf"/><Relationship Id="rId1" Type="http://schemas.openxmlformats.org/officeDocument/2006/relationships/slideLayout" Target="../slideLayouts/slideLayout6.xml"/></Relationships>
</file>

<file path=ppt/slides/_rels/slide151.xml.rels><?xml version="1.0" encoding="UTF-8" standalone="yes"?>
<Relationships xmlns="http://schemas.openxmlformats.org/package/2006/relationships"><Relationship Id="rId3" Type="http://schemas.openxmlformats.org/officeDocument/2006/relationships/image" Target="../media/image237.png"/><Relationship Id="rId2" Type="http://schemas.openxmlformats.org/officeDocument/2006/relationships/image" Target="../media/image1.png"/><Relationship Id="rId1" Type="http://schemas.openxmlformats.org/officeDocument/2006/relationships/slideLayout" Target="../slideLayouts/slideLayout6.xml"/><Relationship Id="rId5" Type="http://schemas.openxmlformats.org/officeDocument/2006/relationships/image" Target="../media/image238.png"/><Relationship Id="rId4" Type="http://schemas.microsoft.com/office/2007/relationships/hdphoto" Target="../media/hdphoto15.wdp"/></Relationships>
</file>

<file path=ppt/slides/_rels/slide1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39.emf"/><Relationship Id="rId1" Type="http://schemas.openxmlformats.org/officeDocument/2006/relationships/slideLayout" Target="../slideLayouts/slideLayout6.xml"/></Relationships>
</file>

<file path=ppt/slides/_rels/slide153.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image" Target="../media/image1.png"/><Relationship Id="rId1" Type="http://schemas.openxmlformats.org/officeDocument/2006/relationships/slideLayout" Target="../slideLayouts/slideLayout6.xml"/><Relationship Id="rId4" Type="http://schemas.openxmlformats.org/officeDocument/2006/relationships/hyperlink" Target="https://instrumentationtools.com/topic/special-purpose-diodes/" TargetMode="External"/></Relationships>
</file>

<file path=ppt/slides/_rels/slide154.xml.rels><?xml version="1.0" encoding="UTF-8" standalone="yes"?>
<Relationships xmlns="http://schemas.openxmlformats.org/package/2006/relationships"><Relationship Id="rId3" Type="http://schemas.openxmlformats.org/officeDocument/2006/relationships/image" Target="../media/image241.emf"/><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155.xml.rels><?xml version="1.0" encoding="UTF-8" standalone="yes"?>
<Relationships xmlns="http://schemas.openxmlformats.org/package/2006/relationships"><Relationship Id="rId3" Type="http://schemas.openxmlformats.org/officeDocument/2006/relationships/image" Target="../media/image242.emf"/><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156.xml.rels><?xml version="1.0" encoding="UTF-8" standalone="yes"?>
<Relationships xmlns="http://schemas.openxmlformats.org/package/2006/relationships"><Relationship Id="rId3" Type="http://schemas.openxmlformats.org/officeDocument/2006/relationships/image" Target="../media/image243.png"/><Relationship Id="rId2" Type="http://schemas.openxmlformats.org/officeDocument/2006/relationships/image" Target="../media/image1.png"/><Relationship Id="rId1" Type="http://schemas.openxmlformats.org/officeDocument/2006/relationships/slideLayout" Target="../slideLayouts/slideLayout6.xml"/><Relationship Id="rId4" Type="http://schemas.openxmlformats.org/officeDocument/2006/relationships/image" Target="../media/image244.png"/></Relationships>
</file>

<file path=ppt/slides/_rels/slide157.xml.rels><?xml version="1.0" encoding="UTF-8" standalone="yes"?>
<Relationships xmlns="http://schemas.openxmlformats.org/package/2006/relationships"><Relationship Id="rId3" Type="http://schemas.openxmlformats.org/officeDocument/2006/relationships/image" Target="../media/image245.png"/><Relationship Id="rId2" Type="http://schemas.openxmlformats.org/officeDocument/2006/relationships/image" Target="../media/image1.png"/><Relationship Id="rId1" Type="http://schemas.openxmlformats.org/officeDocument/2006/relationships/slideLayout" Target="../slideLayouts/slideLayout6.xml"/><Relationship Id="rId4" Type="http://schemas.microsoft.com/office/2007/relationships/hdphoto" Target="../media/hdphoto16.wdp"/></Relationships>
</file>

<file path=ppt/slides/_rels/slide158.xml.rels><?xml version="1.0" encoding="UTF-8" standalone="yes"?>
<Relationships xmlns="http://schemas.openxmlformats.org/package/2006/relationships"><Relationship Id="rId3" Type="http://schemas.openxmlformats.org/officeDocument/2006/relationships/image" Target="../media/image246.png"/><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3" Type="http://schemas.openxmlformats.org/officeDocument/2006/relationships/image" Target="../media/image247.png"/><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1.png"/><Relationship Id="rId4" Type="http://schemas.microsoft.com/office/2007/relationships/hdphoto" Target="../media/hdphoto2.wdp"/></Relationships>
</file>

<file path=ppt/slides/_rels/slide16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48.emf"/><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3" Type="http://schemas.openxmlformats.org/officeDocument/2006/relationships/image" Target="../media/image249.emf"/><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16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50.emf"/><Relationship Id="rId1" Type="http://schemas.openxmlformats.org/officeDocument/2006/relationships/slideLayout" Target="../slideLayouts/slideLayout6.xml"/><Relationship Id="rId5" Type="http://schemas.openxmlformats.org/officeDocument/2006/relationships/image" Target="../media/image252.emf"/><Relationship Id="rId4" Type="http://schemas.openxmlformats.org/officeDocument/2006/relationships/image" Target="../media/image251.emf"/></Relationships>
</file>

<file path=ppt/slides/_rels/slide163.xml.rels><?xml version="1.0" encoding="UTF-8" standalone="yes"?>
<Relationships xmlns="http://schemas.openxmlformats.org/package/2006/relationships"><Relationship Id="rId3" Type="http://schemas.openxmlformats.org/officeDocument/2006/relationships/image" Target="../media/image253.emf"/><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16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54.emf"/><Relationship Id="rId1" Type="http://schemas.openxmlformats.org/officeDocument/2006/relationships/slideLayout" Target="../slideLayouts/slideLayout6.xml"/></Relationships>
</file>

<file path=ppt/slides/_rels/slide165.xml.rels><?xml version="1.0" encoding="UTF-8" standalone="yes"?>
<Relationships xmlns="http://schemas.openxmlformats.org/package/2006/relationships"><Relationship Id="rId3" Type="http://schemas.openxmlformats.org/officeDocument/2006/relationships/image" Target="../media/image255.emf"/><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16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29.emf"/><Relationship Id="rId1" Type="http://schemas.openxmlformats.org/officeDocument/2006/relationships/slideLayout" Target="../slideLayouts/slideLayout6.xml"/><Relationship Id="rId4" Type="http://schemas.openxmlformats.org/officeDocument/2006/relationships/image" Target="../media/image1.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image" Target="../media/image32.emf"/><Relationship Id="rId1" Type="http://schemas.openxmlformats.org/officeDocument/2006/relationships/slideLayout" Target="../slideLayouts/slideLayout6.xml"/><Relationship Id="rId6" Type="http://schemas.openxmlformats.org/officeDocument/2006/relationships/image" Target="../media/image34.png"/><Relationship Id="rId5" Type="http://schemas.openxmlformats.org/officeDocument/2006/relationships/image" Target="../media/image30.emf"/><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image" Target="../media/image35.emf"/><Relationship Id="rId1" Type="http://schemas.openxmlformats.org/officeDocument/2006/relationships/slideLayout" Target="../slideLayouts/slideLayout6.xml"/><Relationship Id="rId5" Type="http://schemas.openxmlformats.org/officeDocument/2006/relationships/image" Target="../media/image37.emf"/><Relationship Id="rId4" Type="http://schemas.openxmlformats.org/officeDocument/2006/relationships/image" Target="../media/image1.png"/></Relationships>
</file>

<file path=ppt/slides/_rels/slide21.x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emf"/><Relationship Id="rId1" Type="http://schemas.openxmlformats.org/officeDocument/2006/relationships/slideLayout" Target="../slideLayouts/slideLayout6.xml"/><Relationship Id="rId4" Type="http://schemas.openxmlformats.org/officeDocument/2006/relationships/image" Target="../media/image1.png"/></Relationships>
</file>

<file path=ppt/slides/_rels/slide2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1.png"/><Relationship Id="rId1" Type="http://schemas.openxmlformats.org/officeDocument/2006/relationships/slideLayout" Target="../slideLayouts/slideLayout6.xml"/><Relationship Id="rId4" Type="http://schemas.microsoft.com/office/2007/relationships/hdphoto" Target="../media/hdphoto3.wdp"/></Relationships>
</file>

<file path=ppt/slides/_rels/slide24.xml.rels><?xml version="1.0" encoding="UTF-8" standalone="yes"?>
<Relationships xmlns="http://schemas.openxmlformats.org/package/2006/relationships"><Relationship Id="rId3" Type="http://schemas.openxmlformats.org/officeDocument/2006/relationships/image" Target="../media/image42.gif"/><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44.emf"/><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8" Type="http://schemas.microsoft.com/office/2007/relationships/hdphoto" Target="../media/hdphoto6.wdp"/><Relationship Id="rId3" Type="http://schemas.openxmlformats.org/officeDocument/2006/relationships/image" Target="../media/image45.png"/><Relationship Id="rId7" Type="http://schemas.openxmlformats.org/officeDocument/2006/relationships/image" Target="../media/image47.png"/><Relationship Id="rId2" Type="http://schemas.openxmlformats.org/officeDocument/2006/relationships/image" Target="../media/image1.png"/><Relationship Id="rId1" Type="http://schemas.openxmlformats.org/officeDocument/2006/relationships/slideLayout" Target="../slideLayouts/slideLayout6.xml"/><Relationship Id="rId6" Type="http://schemas.microsoft.com/office/2007/relationships/hdphoto" Target="../media/hdphoto5.wdp"/><Relationship Id="rId5" Type="http://schemas.openxmlformats.org/officeDocument/2006/relationships/image" Target="../media/image46.png"/><Relationship Id="rId4" Type="http://schemas.microsoft.com/office/2007/relationships/hdphoto" Target="../media/hdphoto4.wdp"/></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8.emf"/><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9.emf"/><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hyperlink" Target="http://britneyspears.ac/physics/lipgloss/gloss.htm#s" TargetMode="External"/><Relationship Id="rId2" Type="http://schemas.openxmlformats.org/officeDocument/2006/relationships/hyperlink" Target="http://britneyspears.ac/physics/lipgloss/gloss.htm#c" TargetMode="External"/><Relationship Id="rId1" Type="http://schemas.openxmlformats.org/officeDocument/2006/relationships/slideLayout" Target="../slideLayouts/slideLayout6.xml"/><Relationship Id="rId5" Type="http://schemas.openxmlformats.org/officeDocument/2006/relationships/image" Target="../media/image1.png"/><Relationship Id="rId4" Type="http://schemas.openxmlformats.org/officeDocument/2006/relationships/hyperlink" Target="http://britneyspears.ac/physics/lipgloss/gloss.htm#i"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1.png"/><Relationship Id="rId1" Type="http://schemas.openxmlformats.org/officeDocument/2006/relationships/slideLayout" Target="../slideLayouts/slideLayout6.xml"/><Relationship Id="rId4" Type="http://schemas.openxmlformats.org/officeDocument/2006/relationships/image" Target="../media/image52.png"/></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3.emf"/><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image" Target="../media/image54.emf"/><Relationship Id="rId1" Type="http://schemas.openxmlformats.org/officeDocument/2006/relationships/slideLayout" Target="../slideLayouts/slideLayout6.xml"/><Relationship Id="rId4" Type="http://schemas.openxmlformats.org/officeDocument/2006/relationships/image" Target="../media/image1.png"/></Relationships>
</file>

<file path=ppt/slides/_rels/slide34.xml.rels><?xml version="1.0" encoding="UTF-8" standalone="yes"?>
<Relationships xmlns="http://schemas.openxmlformats.org/package/2006/relationships"><Relationship Id="rId3" Type="http://schemas.openxmlformats.org/officeDocument/2006/relationships/image" Target="../media/image56.gif"/><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1.png"/><Relationship Id="rId1" Type="http://schemas.openxmlformats.org/officeDocument/2006/relationships/slideLayout" Target="../slideLayouts/slideLayout6.xml"/><Relationship Id="rId4" Type="http://schemas.microsoft.com/office/2007/relationships/hdphoto" Target="../media/hdphoto7.wdp"/></Relationships>
</file>

<file path=ppt/slides/_rels/slide37.xml.rels><?xml version="1.0" encoding="UTF-8" standalone="yes"?>
<Relationships xmlns="http://schemas.openxmlformats.org/package/2006/relationships"><Relationship Id="rId8" Type="http://schemas.openxmlformats.org/officeDocument/2006/relationships/image" Target="../media/image65.emf"/><Relationship Id="rId3" Type="http://schemas.openxmlformats.org/officeDocument/2006/relationships/image" Target="../media/image60.emf"/><Relationship Id="rId7" Type="http://schemas.openxmlformats.org/officeDocument/2006/relationships/image" Target="../media/image64.emf"/><Relationship Id="rId2" Type="http://schemas.openxmlformats.org/officeDocument/2006/relationships/image" Target="../media/image59.emf"/><Relationship Id="rId1" Type="http://schemas.openxmlformats.org/officeDocument/2006/relationships/slideLayout" Target="../slideLayouts/slideLayout6.xml"/><Relationship Id="rId6" Type="http://schemas.openxmlformats.org/officeDocument/2006/relationships/image" Target="../media/image63.png"/><Relationship Id="rId5" Type="http://schemas.openxmlformats.org/officeDocument/2006/relationships/image" Target="../media/image62.emf"/><Relationship Id="rId4" Type="http://schemas.openxmlformats.org/officeDocument/2006/relationships/image" Target="../media/image61.emf"/><Relationship Id="rId9" Type="http://schemas.openxmlformats.org/officeDocument/2006/relationships/image" Target="../media/image1.png"/></Relationships>
</file>

<file path=ppt/slides/_rels/slide3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39.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70.emf"/><Relationship Id="rId2" Type="http://schemas.openxmlformats.org/officeDocument/2006/relationships/image" Target="../media/image1.png"/><Relationship Id="rId1" Type="http://schemas.openxmlformats.org/officeDocument/2006/relationships/slideLayout" Target="../slideLayouts/slideLayout6.xml"/><Relationship Id="rId4" Type="http://schemas.openxmlformats.org/officeDocument/2006/relationships/image" Target="../media/image71.emf"/></Relationships>
</file>

<file path=ppt/slides/_rels/slide4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emf"/><Relationship Id="rId1" Type="http://schemas.openxmlformats.org/officeDocument/2006/relationships/slideLayout" Target="../slideLayouts/slideLayout6.xml"/><Relationship Id="rId6" Type="http://schemas.openxmlformats.org/officeDocument/2006/relationships/image" Target="../media/image76.png"/><Relationship Id="rId5" Type="http://schemas.openxmlformats.org/officeDocument/2006/relationships/image" Target="../media/image75.emf"/><Relationship Id="rId4" Type="http://schemas.openxmlformats.org/officeDocument/2006/relationships/image" Target="../media/image74.png"/></Relationships>
</file>

<file path=ppt/slides/_rels/slide43.xml.rels><?xml version="1.0" encoding="UTF-8" standalone="yes"?>
<Relationships xmlns="http://schemas.openxmlformats.org/package/2006/relationships"><Relationship Id="rId3" Type="http://schemas.openxmlformats.org/officeDocument/2006/relationships/image" Target="../media/image77.gif"/><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78.gif"/><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image" Target="../media/image1.png"/><Relationship Id="rId1" Type="http://schemas.openxmlformats.org/officeDocument/2006/relationships/slideLayout" Target="../slideLayouts/slideLayout6.xml"/><Relationship Id="rId4" Type="http://schemas.openxmlformats.org/officeDocument/2006/relationships/image" Target="../media/image80.jpeg"/></Relationships>
</file>

<file path=ppt/slides/_rels/slide46.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81.png"/><Relationship Id="rId1" Type="http://schemas.openxmlformats.org/officeDocument/2006/relationships/slideLayout" Target="../slideLayouts/slideLayout7.xml"/><Relationship Id="rId5" Type="http://schemas.openxmlformats.org/officeDocument/2006/relationships/image" Target="../media/image82.png"/><Relationship Id="rId4" Type="http://schemas.openxmlformats.org/officeDocument/2006/relationships/image" Target="../media/image1.png"/></Relationships>
</file>

<file path=ppt/slides/_rels/slide4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1.png"/><Relationship Id="rId1" Type="http://schemas.openxmlformats.org/officeDocument/2006/relationships/slideLayout" Target="../slideLayouts/slideLayout6.xml"/><Relationship Id="rId4" Type="http://schemas.microsoft.com/office/2007/relationships/hdphoto" Target="../media/hdphoto10.wdp"/></Relationships>
</file>

<file path=ppt/slides/_rels/slide4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image" Target="../media/image85.emf"/><Relationship Id="rId2" Type="http://schemas.openxmlformats.org/officeDocument/2006/relationships/image" Target="../media/image1.png"/><Relationship Id="rId1" Type="http://schemas.openxmlformats.org/officeDocument/2006/relationships/slideLayout" Target="../slideLayouts/slideLayout6.xml"/><Relationship Id="rId4" Type="http://schemas.openxmlformats.org/officeDocument/2006/relationships/image" Target="../media/image86.emf"/></Relationships>
</file>

<file path=ppt/slides/_rels/slide51.xml.rels><?xml version="1.0" encoding="UTF-8" standalone="yes"?>
<Relationships xmlns="http://schemas.openxmlformats.org/package/2006/relationships"><Relationship Id="rId3" Type="http://schemas.openxmlformats.org/officeDocument/2006/relationships/image" Target="../media/image87.emf"/><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image" Target="../media/image88.emf"/><Relationship Id="rId2" Type="http://schemas.openxmlformats.org/officeDocument/2006/relationships/image" Target="../media/image1.png"/><Relationship Id="rId1" Type="http://schemas.openxmlformats.org/officeDocument/2006/relationships/slideLayout" Target="../slideLayouts/slideLayout6.xml"/><Relationship Id="rId4" Type="http://schemas.openxmlformats.org/officeDocument/2006/relationships/image" Target="../media/image89.emf"/></Relationships>
</file>

<file path=ppt/slides/_rels/slide53.xml.rels><?xml version="1.0" encoding="UTF-8" standalone="yes"?>
<Relationships xmlns="http://schemas.openxmlformats.org/package/2006/relationships"><Relationship Id="rId3" Type="http://schemas.openxmlformats.org/officeDocument/2006/relationships/image" Target="../media/image90.emf"/><Relationship Id="rId7" Type="http://schemas.openxmlformats.org/officeDocument/2006/relationships/image" Target="../media/image94.emf"/><Relationship Id="rId2" Type="http://schemas.openxmlformats.org/officeDocument/2006/relationships/image" Target="../media/image1.png"/><Relationship Id="rId1" Type="http://schemas.openxmlformats.org/officeDocument/2006/relationships/slideLayout" Target="../slideLayouts/slideLayout6.xml"/><Relationship Id="rId6" Type="http://schemas.openxmlformats.org/officeDocument/2006/relationships/image" Target="../media/image93.emf"/><Relationship Id="rId5" Type="http://schemas.openxmlformats.org/officeDocument/2006/relationships/image" Target="../media/image92.emf"/><Relationship Id="rId4" Type="http://schemas.openxmlformats.org/officeDocument/2006/relationships/image" Target="../media/image91.emf"/></Relationships>
</file>

<file path=ppt/slides/_rels/slide54.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99.emf"/><Relationship Id="rId2" Type="http://schemas.openxmlformats.org/officeDocument/2006/relationships/image" Target="../media/image95.emf"/><Relationship Id="rId1" Type="http://schemas.openxmlformats.org/officeDocument/2006/relationships/slideLayout" Target="../slideLayouts/slideLayout6.xml"/><Relationship Id="rId6" Type="http://schemas.openxmlformats.org/officeDocument/2006/relationships/image" Target="../media/image98.emf"/><Relationship Id="rId5" Type="http://schemas.openxmlformats.org/officeDocument/2006/relationships/image" Target="../media/image97.emf"/><Relationship Id="rId4" Type="http://schemas.openxmlformats.org/officeDocument/2006/relationships/image" Target="../media/image96.emf"/></Relationships>
</file>

<file path=ppt/slides/_rels/slide55.xml.rels><?xml version="1.0" encoding="UTF-8" standalone="yes"?>
<Relationships xmlns="http://schemas.openxmlformats.org/package/2006/relationships"><Relationship Id="rId3" Type="http://schemas.openxmlformats.org/officeDocument/2006/relationships/image" Target="../media/image100.emf"/><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openxmlformats.org/officeDocument/2006/relationships/image" Target="../media/image101.emf"/><Relationship Id="rId2" Type="http://schemas.openxmlformats.org/officeDocument/2006/relationships/image" Target="../media/image1.png"/><Relationship Id="rId1" Type="http://schemas.openxmlformats.org/officeDocument/2006/relationships/slideLayout" Target="../slideLayouts/slideLayout6.xml"/><Relationship Id="rId4" Type="http://schemas.openxmlformats.org/officeDocument/2006/relationships/image" Target="../media/image102.emf"/></Relationships>
</file>

<file path=ppt/slides/_rels/slide57.xml.rels><?xml version="1.0" encoding="UTF-8" standalone="yes"?>
<Relationships xmlns="http://schemas.openxmlformats.org/package/2006/relationships"><Relationship Id="rId3" Type="http://schemas.openxmlformats.org/officeDocument/2006/relationships/image" Target="../media/image103.emf"/><Relationship Id="rId2" Type="http://schemas.openxmlformats.org/officeDocument/2006/relationships/image" Target="../media/image1.png"/><Relationship Id="rId1" Type="http://schemas.openxmlformats.org/officeDocument/2006/relationships/slideLayout" Target="../slideLayouts/slideLayout6.xml"/><Relationship Id="rId4" Type="http://schemas.openxmlformats.org/officeDocument/2006/relationships/image" Target="../media/image104.emf"/></Relationships>
</file>

<file path=ppt/slides/_rels/slide58.xml.rels><?xml version="1.0" encoding="UTF-8" standalone="yes"?>
<Relationships xmlns="http://schemas.openxmlformats.org/package/2006/relationships"><Relationship Id="rId3" Type="http://schemas.openxmlformats.org/officeDocument/2006/relationships/image" Target="../media/image105.emf"/><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3" Type="http://schemas.openxmlformats.org/officeDocument/2006/relationships/image" Target="../media/image106.emf"/><Relationship Id="rId2" Type="http://schemas.openxmlformats.org/officeDocument/2006/relationships/image" Target="../media/image1.png"/><Relationship Id="rId1" Type="http://schemas.openxmlformats.org/officeDocument/2006/relationships/slideLayout" Target="../slideLayouts/slideLayout6.xml"/><Relationship Id="rId5" Type="http://schemas.openxmlformats.org/officeDocument/2006/relationships/image" Target="../media/image108.emf"/><Relationship Id="rId4" Type="http://schemas.openxmlformats.org/officeDocument/2006/relationships/image" Target="../media/image107.emf"/></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gif"/><Relationship Id="rId1" Type="http://schemas.openxmlformats.org/officeDocument/2006/relationships/slideLayout" Target="../slideLayouts/slideLayout6.xml"/><Relationship Id="rId5" Type="http://schemas.openxmlformats.org/officeDocument/2006/relationships/image" Target="../media/image1.png"/><Relationship Id="rId4" Type="http://schemas.openxmlformats.org/officeDocument/2006/relationships/image" Target="../media/image7.jpeg"/></Relationships>
</file>

<file path=ppt/slides/_rels/slide60.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emf"/><Relationship Id="rId1" Type="http://schemas.openxmlformats.org/officeDocument/2006/relationships/slideLayout" Target="../slideLayouts/slideLayout6.xml"/><Relationship Id="rId4" Type="http://schemas.openxmlformats.org/officeDocument/2006/relationships/image" Target="../media/image1.png"/></Relationships>
</file>

<file path=ppt/slides/_rels/slide6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1.emf"/><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3" Type="http://schemas.openxmlformats.org/officeDocument/2006/relationships/image" Target="../media/image112.emf"/><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3" Type="http://schemas.openxmlformats.org/officeDocument/2006/relationships/image" Target="../media/image113.emf"/><Relationship Id="rId2" Type="http://schemas.openxmlformats.org/officeDocument/2006/relationships/image" Target="../media/image1.png"/><Relationship Id="rId1" Type="http://schemas.openxmlformats.org/officeDocument/2006/relationships/slideLayout" Target="../slideLayouts/slideLayout6.xml"/><Relationship Id="rId5" Type="http://schemas.openxmlformats.org/officeDocument/2006/relationships/image" Target="../media/image115.emf"/><Relationship Id="rId4" Type="http://schemas.openxmlformats.org/officeDocument/2006/relationships/image" Target="../media/image114.emf"/></Relationships>
</file>

<file path=ppt/slides/_rels/slide65.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7.emf"/><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3" Type="http://schemas.openxmlformats.org/officeDocument/2006/relationships/image" Target="../media/image119.emf"/><Relationship Id="rId2" Type="http://schemas.openxmlformats.org/officeDocument/2006/relationships/image" Target="../media/image118.emf"/><Relationship Id="rId1" Type="http://schemas.openxmlformats.org/officeDocument/2006/relationships/slideLayout" Target="../slideLayouts/slideLayout6.xml"/><Relationship Id="rId4" Type="http://schemas.openxmlformats.org/officeDocument/2006/relationships/image" Target="../media/image1.png"/></Relationships>
</file>

<file path=ppt/slides/_rels/slide6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0.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6.xml"/><Relationship Id="rId6" Type="http://schemas.openxmlformats.org/officeDocument/2006/relationships/image" Target="../media/image1.png"/><Relationship Id="rId5" Type="http://schemas.openxmlformats.org/officeDocument/2006/relationships/image" Target="../media/image11.jpeg"/><Relationship Id="rId4" Type="http://schemas.openxmlformats.org/officeDocument/2006/relationships/image" Target="../media/image10.jpeg"/></Relationships>
</file>

<file path=ppt/slides/_rels/slide70.xml.rels><?xml version="1.0" encoding="UTF-8" standalone="yes"?>
<Relationships xmlns="http://schemas.openxmlformats.org/package/2006/relationships"><Relationship Id="rId3" Type="http://schemas.openxmlformats.org/officeDocument/2006/relationships/image" Target="../media/image121.emf"/><Relationship Id="rId2" Type="http://schemas.openxmlformats.org/officeDocument/2006/relationships/image" Target="../media/image1.png"/><Relationship Id="rId1" Type="http://schemas.openxmlformats.org/officeDocument/2006/relationships/slideLayout" Target="../slideLayouts/slideLayout6.xml"/><Relationship Id="rId4" Type="http://schemas.openxmlformats.org/officeDocument/2006/relationships/image" Target="../media/image122.emf"/></Relationships>
</file>

<file path=ppt/slides/_rels/slide71.xml.rels><?xml version="1.0" encoding="UTF-8" standalone="yes"?>
<Relationships xmlns="http://schemas.openxmlformats.org/package/2006/relationships"><Relationship Id="rId3" Type="http://schemas.openxmlformats.org/officeDocument/2006/relationships/image" Target="../media/image123.emf"/><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3" Type="http://schemas.openxmlformats.org/officeDocument/2006/relationships/image" Target="../media/image124.emf"/><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3" Type="http://schemas.microsoft.com/office/2007/relationships/hdphoto" Target="../media/hdphoto11.wdp"/><Relationship Id="rId2" Type="http://schemas.openxmlformats.org/officeDocument/2006/relationships/image" Target="../media/image125.png"/><Relationship Id="rId1" Type="http://schemas.openxmlformats.org/officeDocument/2006/relationships/slideLayout" Target="../slideLayouts/slideLayout6.xml"/><Relationship Id="rId5" Type="http://schemas.openxmlformats.org/officeDocument/2006/relationships/image" Target="../media/image124.emf"/><Relationship Id="rId4" Type="http://schemas.openxmlformats.org/officeDocument/2006/relationships/image" Target="../media/image1.png"/></Relationships>
</file>

<file path=ppt/slides/_rels/slide74.xml.rels><?xml version="1.0" encoding="UTF-8" standalone="yes"?>
<Relationships xmlns="http://schemas.openxmlformats.org/package/2006/relationships"><Relationship Id="rId3" Type="http://schemas.openxmlformats.org/officeDocument/2006/relationships/image" Target="../media/image126.emf"/><Relationship Id="rId2" Type="http://schemas.openxmlformats.org/officeDocument/2006/relationships/image" Target="../media/image1.png"/><Relationship Id="rId1" Type="http://schemas.openxmlformats.org/officeDocument/2006/relationships/slideLayout" Target="../slideLayouts/slideLayout6.xml"/><Relationship Id="rId4" Type="http://schemas.openxmlformats.org/officeDocument/2006/relationships/image" Target="../media/image127.emf"/></Relationships>
</file>

<file path=ppt/slides/_rels/slide75.xml.rels><?xml version="1.0" encoding="UTF-8" standalone="yes"?>
<Relationships xmlns="http://schemas.openxmlformats.org/package/2006/relationships"><Relationship Id="rId3" Type="http://schemas.openxmlformats.org/officeDocument/2006/relationships/image" Target="../media/image128.emf"/><Relationship Id="rId2" Type="http://schemas.openxmlformats.org/officeDocument/2006/relationships/image" Target="../media/image1.png"/><Relationship Id="rId1" Type="http://schemas.openxmlformats.org/officeDocument/2006/relationships/slideLayout" Target="../slideLayouts/slideLayout6.xml"/><Relationship Id="rId6" Type="http://schemas.openxmlformats.org/officeDocument/2006/relationships/image" Target="../media/image131.emf"/><Relationship Id="rId5" Type="http://schemas.openxmlformats.org/officeDocument/2006/relationships/image" Target="../media/image130.emf"/><Relationship Id="rId4" Type="http://schemas.openxmlformats.org/officeDocument/2006/relationships/image" Target="../media/image129.emf"/></Relationships>
</file>

<file path=ppt/slides/_rels/slide76.xml.rels><?xml version="1.0" encoding="UTF-8" standalone="yes"?>
<Relationships xmlns="http://schemas.openxmlformats.org/package/2006/relationships"><Relationship Id="rId8" Type="http://schemas.openxmlformats.org/officeDocument/2006/relationships/image" Target="../media/image137.emf"/><Relationship Id="rId3" Type="http://schemas.openxmlformats.org/officeDocument/2006/relationships/image" Target="../media/image132.emf"/><Relationship Id="rId7" Type="http://schemas.openxmlformats.org/officeDocument/2006/relationships/image" Target="../media/image136.png"/><Relationship Id="rId2" Type="http://schemas.openxmlformats.org/officeDocument/2006/relationships/image" Target="../media/image1.png"/><Relationship Id="rId1" Type="http://schemas.openxmlformats.org/officeDocument/2006/relationships/slideLayout" Target="../slideLayouts/slideLayout6.xml"/><Relationship Id="rId6" Type="http://schemas.openxmlformats.org/officeDocument/2006/relationships/image" Target="../media/image135.emf"/><Relationship Id="rId5" Type="http://schemas.openxmlformats.org/officeDocument/2006/relationships/image" Target="../media/image134.emf"/><Relationship Id="rId4" Type="http://schemas.openxmlformats.org/officeDocument/2006/relationships/image" Target="../media/image133.emf"/></Relationships>
</file>

<file path=ppt/slides/_rels/slide77.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png"/><Relationship Id="rId1" Type="http://schemas.openxmlformats.org/officeDocument/2006/relationships/slideLayout" Target="../slideLayouts/slideLayout6.xml"/><Relationship Id="rId5" Type="http://schemas.openxmlformats.org/officeDocument/2006/relationships/image" Target="../media/image139.png"/><Relationship Id="rId4" Type="http://schemas.microsoft.com/office/2007/relationships/hdphoto" Target="../media/hdphoto12.wdp"/></Relationships>
</file>

<file path=ppt/slides/_rels/slide7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40.emf"/><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41.gif"/><Relationship Id="rId1" Type="http://schemas.openxmlformats.org/officeDocument/2006/relationships/slideLayout" Target="../slideLayouts/slideLayout6.xml"/><Relationship Id="rId4" Type="http://schemas.openxmlformats.org/officeDocument/2006/relationships/image" Target="../media/image142.emf"/></Relationships>
</file>

<file path=ppt/slides/_rels/slide8.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image" Target="../media/image12.gif"/><Relationship Id="rId1" Type="http://schemas.openxmlformats.org/officeDocument/2006/relationships/slideLayout" Target="../slideLayouts/slideLayout6.xml"/><Relationship Id="rId5" Type="http://schemas.openxmlformats.org/officeDocument/2006/relationships/image" Target="../media/image14.emf"/><Relationship Id="rId4" Type="http://schemas.openxmlformats.org/officeDocument/2006/relationships/image" Target="../media/image1.png"/></Relationships>
</file>

<file path=ppt/slides/_rels/slide80.xml.rels><?xml version="1.0" encoding="UTF-8" standalone="yes"?>
<Relationships xmlns="http://schemas.openxmlformats.org/package/2006/relationships"><Relationship Id="rId8" Type="http://schemas.openxmlformats.org/officeDocument/2006/relationships/image" Target="../media/image1350.png"/><Relationship Id="rId3" Type="http://schemas.openxmlformats.org/officeDocument/2006/relationships/image" Target="../media/image143.emf"/><Relationship Id="rId7" Type="http://schemas.openxmlformats.org/officeDocument/2006/relationships/image" Target="../media/image147.emf"/><Relationship Id="rId2" Type="http://schemas.openxmlformats.org/officeDocument/2006/relationships/image" Target="../media/image1.png"/><Relationship Id="rId1" Type="http://schemas.openxmlformats.org/officeDocument/2006/relationships/slideLayout" Target="../slideLayouts/slideLayout6.xml"/><Relationship Id="rId6" Type="http://schemas.openxmlformats.org/officeDocument/2006/relationships/image" Target="../media/image146.emf"/><Relationship Id="rId5" Type="http://schemas.openxmlformats.org/officeDocument/2006/relationships/image" Target="../media/image145.emf"/><Relationship Id="rId4" Type="http://schemas.openxmlformats.org/officeDocument/2006/relationships/image" Target="../media/image144.emf"/></Relationships>
</file>

<file path=ppt/slides/_rels/slide81.xml.rels><?xml version="1.0" encoding="UTF-8" standalone="yes"?>
<Relationships xmlns="http://schemas.openxmlformats.org/package/2006/relationships"><Relationship Id="rId3" Type="http://schemas.microsoft.com/office/2007/relationships/hdphoto" Target="../media/hdphoto13.wdp"/><Relationship Id="rId2" Type="http://schemas.openxmlformats.org/officeDocument/2006/relationships/image" Target="../media/image148.png"/><Relationship Id="rId1" Type="http://schemas.openxmlformats.org/officeDocument/2006/relationships/slideLayout" Target="../slideLayouts/slideLayout6.xml"/><Relationship Id="rId5" Type="http://schemas.openxmlformats.org/officeDocument/2006/relationships/image" Target="../media/image149.emf"/><Relationship Id="rId4" Type="http://schemas.openxmlformats.org/officeDocument/2006/relationships/image" Target="../media/image1.png"/></Relationships>
</file>

<file path=ppt/slides/_rels/slide82.xml.rels><?xml version="1.0" encoding="UTF-8" standalone="yes"?>
<Relationships xmlns="http://schemas.openxmlformats.org/package/2006/relationships"><Relationship Id="rId3" Type="http://schemas.openxmlformats.org/officeDocument/2006/relationships/image" Target="../media/image150.emf"/><Relationship Id="rId2" Type="http://schemas.openxmlformats.org/officeDocument/2006/relationships/image" Target="../media/image1.png"/><Relationship Id="rId1" Type="http://schemas.openxmlformats.org/officeDocument/2006/relationships/slideLayout" Target="../slideLayouts/slideLayout6.xml"/><Relationship Id="rId5" Type="http://schemas.openxmlformats.org/officeDocument/2006/relationships/image" Target="../media/image152.emf"/><Relationship Id="rId4" Type="http://schemas.openxmlformats.org/officeDocument/2006/relationships/image" Target="../media/image151.emf"/></Relationships>
</file>

<file path=ppt/slides/_rels/slide83.xml.rels><?xml version="1.0" encoding="UTF-8" standalone="yes"?>
<Relationships xmlns="http://schemas.openxmlformats.org/package/2006/relationships"><Relationship Id="rId8" Type="http://schemas.openxmlformats.org/officeDocument/2006/relationships/image" Target="../media/image158.emf"/><Relationship Id="rId3" Type="http://schemas.openxmlformats.org/officeDocument/2006/relationships/image" Target="../media/image153.emf"/><Relationship Id="rId7" Type="http://schemas.openxmlformats.org/officeDocument/2006/relationships/image" Target="../media/image157.emf"/><Relationship Id="rId2" Type="http://schemas.openxmlformats.org/officeDocument/2006/relationships/image" Target="../media/image1.png"/><Relationship Id="rId1" Type="http://schemas.openxmlformats.org/officeDocument/2006/relationships/slideLayout" Target="../slideLayouts/slideLayout6.xml"/><Relationship Id="rId6" Type="http://schemas.openxmlformats.org/officeDocument/2006/relationships/image" Target="../media/image156.emf"/><Relationship Id="rId5" Type="http://schemas.openxmlformats.org/officeDocument/2006/relationships/image" Target="../media/image155.emf"/><Relationship Id="rId4" Type="http://schemas.openxmlformats.org/officeDocument/2006/relationships/image" Target="../media/image154.emf"/></Relationships>
</file>

<file path=ppt/slides/_rels/slide84.xml.rels><?xml version="1.0" encoding="UTF-8" standalone="yes"?>
<Relationships xmlns="http://schemas.openxmlformats.org/package/2006/relationships"><Relationship Id="rId3" Type="http://schemas.openxmlformats.org/officeDocument/2006/relationships/image" Target="../media/image159.gif"/><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3" Type="http://schemas.openxmlformats.org/officeDocument/2006/relationships/image" Target="../media/image160.gif"/><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3" Type="http://schemas.openxmlformats.org/officeDocument/2006/relationships/image" Target="../media/image161.gif"/><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62.png"/><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3" Type="http://schemas.openxmlformats.org/officeDocument/2006/relationships/hyperlink" Target="https://www.britannica.com/science/electron" TargetMode="External"/><Relationship Id="rId2" Type="http://schemas.openxmlformats.org/officeDocument/2006/relationships/hyperlink" Target="https://www.britannica.com/science/energy" TargetMode="External"/><Relationship Id="rId1" Type="http://schemas.openxmlformats.org/officeDocument/2006/relationships/slideLayout" Target="../slideLayouts/slideLayout6.xml"/><Relationship Id="rId6" Type="http://schemas.openxmlformats.org/officeDocument/2006/relationships/image" Target="../media/image1.png"/><Relationship Id="rId5" Type="http://schemas.openxmlformats.org/officeDocument/2006/relationships/hyperlink" Target="https://www.britannica.com/science/molecule" TargetMode="External"/><Relationship Id="rId4" Type="http://schemas.openxmlformats.org/officeDocument/2006/relationships/hyperlink" Target="https://www.britannica.com/science/atom"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6.xml"/><Relationship Id="rId4" Type="http://schemas.openxmlformats.org/officeDocument/2006/relationships/image" Target="../media/image16.png"/></Relationships>
</file>

<file path=ppt/slides/_rels/slide90.xml.rels><?xml version="1.0" encoding="UTF-8" standalone="yes"?>
<Relationships xmlns="http://schemas.openxmlformats.org/package/2006/relationships"><Relationship Id="rId2" Type="http://schemas.openxmlformats.org/officeDocument/2006/relationships/image" Target="../media/image163.emf"/><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3" Type="http://schemas.openxmlformats.org/officeDocument/2006/relationships/image" Target="../media/image164.emf"/><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3" Type="http://schemas.openxmlformats.org/officeDocument/2006/relationships/image" Target="../media/image165.emf"/><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3" Type="http://schemas.openxmlformats.org/officeDocument/2006/relationships/image" Target="../media/image166.emf"/><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image" Target="../media/image1.png"/><Relationship Id="rId1" Type="http://schemas.openxmlformats.org/officeDocument/2006/relationships/slideLayout" Target="../slideLayouts/slideLayout6.xml"/><Relationship Id="rId4" Type="http://schemas.microsoft.com/office/2007/relationships/hdphoto" Target="../media/hdphoto14.wdp"/></Relationships>
</file>

<file path=ppt/slides/_rels/slide9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68.png"/><Relationship Id="rId1" Type="http://schemas.openxmlformats.org/officeDocument/2006/relationships/slideLayout" Target="../slideLayouts/slideLayout6.xml"/><Relationship Id="rId4" Type="http://schemas.openxmlformats.org/officeDocument/2006/relationships/image" Target="../media/image169.emf"/></Relationships>
</file>

<file path=ppt/slides/_rels/slide96.xml.rels><?xml version="1.0" encoding="UTF-8" standalone="yes"?>
<Relationships xmlns="http://schemas.openxmlformats.org/package/2006/relationships"><Relationship Id="rId3" Type="http://schemas.openxmlformats.org/officeDocument/2006/relationships/image" Target="../media/image170.emf"/><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1.emf"/><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3" Type="http://schemas.openxmlformats.org/officeDocument/2006/relationships/image" Target="../media/image172.emf"/><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9449241-D534-4D39-AEAA-2F96CAB8B1AD}"/>
              </a:ext>
            </a:extLst>
          </p:cNvPr>
          <p:cNvSpPr txBox="1">
            <a:spLocks/>
          </p:cNvSpPr>
          <p:nvPr/>
        </p:nvSpPr>
        <p:spPr>
          <a:xfrm>
            <a:off x="0" y="0"/>
            <a:ext cx="11468099" cy="690573"/>
          </a:xfrm>
          <a:prstGeom prst="rect">
            <a:avLst/>
          </a:prstGeom>
          <a:solidFill>
            <a:schemeClr val="accent6">
              <a:lumMod val="20000"/>
              <a:lumOff val="80000"/>
            </a:schemeClr>
          </a:solidFill>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Semiconductor Physics </a:t>
            </a:r>
          </a:p>
        </p:txBody>
      </p:sp>
      <p:pic>
        <p:nvPicPr>
          <p:cNvPr id="5" name="Picture 4">
            <a:extLst>
              <a:ext uri="{FF2B5EF4-FFF2-40B4-BE49-F238E27FC236}">
                <a16:creationId xmlns:a16="http://schemas.microsoft.com/office/drawing/2014/main" id="{E1F531DB-FF88-40D4-89AC-55EB84A1E7F0}"/>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10884216" y="0"/>
            <a:ext cx="1181291" cy="940498"/>
          </a:xfrm>
          <a:prstGeom prst="rect">
            <a:avLst/>
          </a:prstGeom>
        </p:spPr>
      </p:pic>
      <p:pic>
        <p:nvPicPr>
          <p:cNvPr id="1026" name="Picture 2">
            <a:extLst>
              <a:ext uri="{FF2B5EF4-FFF2-40B4-BE49-F238E27FC236}">
                <a16:creationId xmlns:a16="http://schemas.microsoft.com/office/drawing/2014/main" id="{AE357F39-B8F0-4F7D-A716-52CC7670B36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4800" b="4000"/>
          <a:stretch/>
        </p:blipFill>
        <p:spPr bwMode="auto">
          <a:xfrm>
            <a:off x="2114073" y="1228381"/>
            <a:ext cx="6557200" cy="562961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3EA9AE75-1C1E-41E3-97E7-054BF7396C73}"/>
              </a:ext>
            </a:extLst>
          </p:cNvPr>
          <p:cNvSpPr txBox="1"/>
          <p:nvPr/>
        </p:nvSpPr>
        <p:spPr>
          <a:xfrm>
            <a:off x="7278624" y="1426464"/>
            <a:ext cx="4352544" cy="369332"/>
          </a:xfrm>
          <a:prstGeom prst="rect">
            <a:avLst/>
          </a:prstGeom>
          <a:noFill/>
        </p:spPr>
        <p:txBody>
          <a:bodyPr wrap="square" rtlCol="0">
            <a:spAutoFit/>
          </a:bodyPr>
          <a:lstStyle/>
          <a:p>
            <a:r>
              <a:rPr lang="en-US" dirty="0"/>
              <a:t>Virtual reality-game entertainment</a:t>
            </a:r>
          </a:p>
        </p:txBody>
      </p:sp>
      <p:sp>
        <p:nvSpPr>
          <p:cNvPr id="6" name="TextBox 5">
            <a:extLst>
              <a:ext uri="{FF2B5EF4-FFF2-40B4-BE49-F238E27FC236}">
                <a16:creationId xmlns:a16="http://schemas.microsoft.com/office/drawing/2014/main" id="{89B4E181-FD55-4AC6-A9B0-192CF78B3C08}"/>
              </a:ext>
            </a:extLst>
          </p:cNvPr>
          <p:cNvSpPr txBox="1"/>
          <p:nvPr/>
        </p:nvSpPr>
        <p:spPr>
          <a:xfrm>
            <a:off x="8671273" y="3957566"/>
            <a:ext cx="3169920" cy="369332"/>
          </a:xfrm>
          <a:prstGeom prst="rect">
            <a:avLst/>
          </a:prstGeom>
          <a:noFill/>
        </p:spPr>
        <p:txBody>
          <a:bodyPr wrap="square" rtlCol="0">
            <a:spAutoFit/>
          </a:bodyPr>
          <a:lstStyle/>
          <a:p>
            <a:r>
              <a:rPr lang="en-US" dirty="0"/>
              <a:t>Aviation –passenger, military</a:t>
            </a:r>
          </a:p>
        </p:txBody>
      </p:sp>
      <p:sp>
        <p:nvSpPr>
          <p:cNvPr id="7" name="TextBox 6">
            <a:extLst>
              <a:ext uri="{FF2B5EF4-FFF2-40B4-BE49-F238E27FC236}">
                <a16:creationId xmlns:a16="http://schemas.microsoft.com/office/drawing/2014/main" id="{B44F61E8-934F-48E1-96E7-1A39D725689A}"/>
              </a:ext>
            </a:extLst>
          </p:cNvPr>
          <p:cNvSpPr txBox="1"/>
          <p:nvPr/>
        </p:nvSpPr>
        <p:spPr>
          <a:xfrm>
            <a:off x="7573993" y="5835134"/>
            <a:ext cx="4352544" cy="369332"/>
          </a:xfrm>
          <a:prstGeom prst="rect">
            <a:avLst/>
          </a:prstGeom>
          <a:noFill/>
        </p:spPr>
        <p:txBody>
          <a:bodyPr wrap="square" rtlCol="0">
            <a:spAutoFit/>
          </a:bodyPr>
          <a:lstStyle/>
          <a:p>
            <a:r>
              <a:rPr lang="en-US" dirty="0"/>
              <a:t>Self driving cars –passenger, construction</a:t>
            </a:r>
          </a:p>
        </p:txBody>
      </p:sp>
      <p:sp>
        <p:nvSpPr>
          <p:cNvPr id="8" name="TextBox 7">
            <a:extLst>
              <a:ext uri="{FF2B5EF4-FFF2-40B4-BE49-F238E27FC236}">
                <a16:creationId xmlns:a16="http://schemas.microsoft.com/office/drawing/2014/main" id="{07FF927D-0916-49D6-ADC1-399AE01FD969}"/>
              </a:ext>
            </a:extLst>
          </p:cNvPr>
          <p:cNvSpPr txBox="1"/>
          <p:nvPr/>
        </p:nvSpPr>
        <p:spPr>
          <a:xfrm>
            <a:off x="0" y="1389888"/>
            <a:ext cx="4352544" cy="369332"/>
          </a:xfrm>
          <a:prstGeom prst="rect">
            <a:avLst/>
          </a:prstGeom>
          <a:noFill/>
        </p:spPr>
        <p:txBody>
          <a:bodyPr wrap="square" rtlCol="0">
            <a:spAutoFit/>
          </a:bodyPr>
          <a:lstStyle/>
          <a:p>
            <a:r>
              <a:rPr lang="en-US" dirty="0"/>
              <a:t>Medicine –diagnosis and treatment</a:t>
            </a:r>
          </a:p>
        </p:txBody>
      </p:sp>
      <p:sp>
        <p:nvSpPr>
          <p:cNvPr id="9" name="TextBox 8">
            <a:extLst>
              <a:ext uri="{FF2B5EF4-FFF2-40B4-BE49-F238E27FC236}">
                <a16:creationId xmlns:a16="http://schemas.microsoft.com/office/drawing/2014/main" id="{B5A199D2-BB04-4B11-9FC7-F76B4829C539}"/>
              </a:ext>
            </a:extLst>
          </p:cNvPr>
          <p:cNvSpPr txBox="1"/>
          <p:nvPr/>
        </p:nvSpPr>
        <p:spPr>
          <a:xfrm rot="10646214" flipV="1">
            <a:off x="-40863" y="3819066"/>
            <a:ext cx="2378679" cy="646331"/>
          </a:xfrm>
          <a:prstGeom prst="rect">
            <a:avLst/>
          </a:prstGeom>
          <a:noFill/>
        </p:spPr>
        <p:txBody>
          <a:bodyPr wrap="square" rtlCol="0">
            <a:spAutoFit/>
          </a:bodyPr>
          <a:lstStyle/>
          <a:p>
            <a:r>
              <a:rPr lang="en-US" dirty="0"/>
              <a:t>Communication  –land, satellite</a:t>
            </a:r>
          </a:p>
        </p:txBody>
      </p:sp>
      <p:sp>
        <p:nvSpPr>
          <p:cNvPr id="10" name="TextBox 9">
            <a:extLst>
              <a:ext uri="{FF2B5EF4-FFF2-40B4-BE49-F238E27FC236}">
                <a16:creationId xmlns:a16="http://schemas.microsoft.com/office/drawing/2014/main" id="{F6C13E56-2D21-4B0F-9028-BE38CEAEA964}"/>
              </a:ext>
            </a:extLst>
          </p:cNvPr>
          <p:cNvSpPr txBox="1"/>
          <p:nvPr/>
        </p:nvSpPr>
        <p:spPr>
          <a:xfrm rot="10646214" flipV="1">
            <a:off x="605312" y="5881300"/>
            <a:ext cx="2378679" cy="646331"/>
          </a:xfrm>
          <a:prstGeom prst="rect">
            <a:avLst/>
          </a:prstGeom>
          <a:noFill/>
        </p:spPr>
        <p:txBody>
          <a:bodyPr wrap="square" rtlCol="0">
            <a:spAutoFit/>
          </a:bodyPr>
          <a:lstStyle/>
          <a:p>
            <a:r>
              <a:rPr lang="en-US" dirty="0"/>
              <a:t>AI  –artificial intelligence</a:t>
            </a:r>
          </a:p>
        </p:txBody>
      </p:sp>
      <p:sp>
        <p:nvSpPr>
          <p:cNvPr id="3" name="TextBox 2">
            <a:extLst>
              <a:ext uri="{FF2B5EF4-FFF2-40B4-BE49-F238E27FC236}">
                <a16:creationId xmlns:a16="http://schemas.microsoft.com/office/drawing/2014/main" id="{D477B365-C7AA-4C5C-BDDE-9FD226A1ECDF}"/>
              </a:ext>
            </a:extLst>
          </p:cNvPr>
          <p:cNvSpPr txBox="1"/>
          <p:nvPr/>
        </p:nvSpPr>
        <p:spPr>
          <a:xfrm>
            <a:off x="126493" y="697515"/>
            <a:ext cx="6047232" cy="461665"/>
          </a:xfrm>
          <a:prstGeom prst="rect">
            <a:avLst/>
          </a:prstGeom>
          <a:noFill/>
        </p:spPr>
        <p:txBody>
          <a:bodyPr wrap="square" rtlCol="0">
            <a:spAutoFit/>
          </a:bodyPr>
          <a:lstStyle/>
          <a:p>
            <a:r>
              <a:rPr lang="en-US" sz="2400" dirty="0"/>
              <a:t>Semiconductors –versatile uses</a:t>
            </a:r>
          </a:p>
        </p:txBody>
      </p:sp>
    </p:spTree>
    <p:extLst>
      <p:ext uri="{BB962C8B-B14F-4D97-AF65-F5344CB8AC3E}">
        <p14:creationId xmlns:p14="http://schemas.microsoft.com/office/powerpoint/2010/main" val="1085705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457D817-306E-4D8E-A25B-1A981B85F12E}"/>
              </a:ext>
            </a:extLst>
          </p:cNvPr>
          <p:cNvSpPr txBox="1"/>
          <p:nvPr/>
        </p:nvSpPr>
        <p:spPr>
          <a:xfrm>
            <a:off x="104775" y="1210944"/>
            <a:ext cx="10591800" cy="4801314"/>
          </a:xfrm>
          <a:prstGeom prst="rect">
            <a:avLst/>
          </a:prstGeom>
          <a:noFill/>
        </p:spPr>
        <p:txBody>
          <a:bodyPr wrap="square">
            <a:spAutoFit/>
          </a:bodyPr>
          <a:lstStyle/>
          <a:p>
            <a:pPr marL="285750" indent="-285750" algn="l">
              <a:lnSpc>
                <a:spcPct val="150000"/>
              </a:lnSpc>
              <a:buFont typeface="Wingdings" panose="05000000000000000000" pitchFamily="2" charset="2"/>
              <a:buChar char="§"/>
            </a:pPr>
            <a:r>
              <a:rPr lang="en-US" sz="2400" b="0" i="0" u="none" strike="noStrike" baseline="0" dirty="0">
                <a:solidFill>
                  <a:srgbClr val="373535"/>
                </a:solidFill>
                <a:latin typeface="Times-Roman"/>
              </a:rPr>
              <a:t>The electrons creating the covalent bonds in </a:t>
            </a:r>
            <a:r>
              <a:rPr lang="en-US" sz="2400" b="0" i="1" u="none" strike="noStrike" baseline="0" dirty="0">
                <a:solidFill>
                  <a:srgbClr val="373535"/>
                </a:solidFill>
                <a:latin typeface="Times-Italic"/>
              </a:rPr>
              <a:t>semiconductors </a:t>
            </a:r>
            <a:r>
              <a:rPr lang="en-US" sz="2400" b="0" i="0" u="none" strike="noStrike" baseline="0" dirty="0">
                <a:solidFill>
                  <a:srgbClr val="373535"/>
                </a:solidFill>
                <a:latin typeface="Times-Roman"/>
              </a:rPr>
              <a:t>and </a:t>
            </a:r>
            <a:r>
              <a:rPr lang="en-US" sz="2400" b="0" i="1" u="none" strike="noStrike" baseline="0" dirty="0">
                <a:solidFill>
                  <a:srgbClr val="373535"/>
                </a:solidFill>
                <a:latin typeface="Times-Italic"/>
              </a:rPr>
              <a:t>insulators </a:t>
            </a:r>
            <a:r>
              <a:rPr lang="en-US" sz="2400" b="0" i="0" u="none" strike="noStrike" baseline="0" dirty="0">
                <a:solidFill>
                  <a:srgbClr val="373535"/>
                </a:solidFill>
                <a:latin typeface="Times-Roman"/>
              </a:rPr>
              <a:t>are neither free nor trapped in the potential wells of single atoms</a:t>
            </a:r>
          </a:p>
          <a:p>
            <a:pPr marL="285750" indent="-285750" algn="l">
              <a:lnSpc>
                <a:spcPct val="150000"/>
              </a:lnSpc>
              <a:buFont typeface="Wingdings" panose="05000000000000000000" pitchFamily="2" charset="2"/>
              <a:buChar char="§"/>
            </a:pPr>
            <a:r>
              <a:rPr lang="en-US" sz="2400" b="0" i="0" u="none" strike="noStrike" baseline="0" dirty="0">
                <a:solidFill>
                  <a:srgbClr val="373535"/>
                </a:solidFill>
                <a:latin typeface="Times-Roman"/>
              </a:rPr>
              <a:t>In semiconductors and insulators, there are strong interactions between the valence electrons and the periodic potential due to the positive ions. </a:t>
            </a:r>
          </a:p>
          <a:p>
            <a:pPr marL="285750" indent="-285750" algn="l">
              <a:lnSpc>
                <a:spcPct val="150000"/>
              </a:lnSpc>
              <a:buFont typeface="Wingdings" panose="05000000000000000000" pitchFamily="2" charset="2"/>
              <a:buChar char="§"/>
            </a:pPr>
            <a:r>
              <a:rPr lang="en-US" sz="2400" b="0" i="0" u="none" strike="noStrike" baseline="0" dirty="0">
                <a:solidFill>
                  <a:srgbClr val="373535"/>
                </a:solidFill>
                <a:latin typeface="Times-Roman"/>
              </a:rPr>
              <a:t>These interactions alter the parabolic </a:t>
            </a:r>
            <a:r>
              <a:rPr lang="en-US" sz="2400" b="0" i="1" u="none" strike="noStrike" baseline="0" dirty="0">
                <a:solidFill>
                  <a:srgbClr val="373535"/>
                </a:solidFill>
                <a:latin typeface="Times-Italic"/>
              </a:rPr>
              <a:t>E</a:t>
            </a:r>
            <a:r>
              <a:rPr lang="en-US" sz="2400" b="0" i="0" u="none" strike="noStrike" baseline="0" dirty="0">
                <a:solidFill>
                  <a:srgbClr val="373535"/>
                </a:solidFill>
                <a:latin typeface="Times-Roman"/>
              </a:rPr>
              <a:t>–</a:t>
            </a:r>
            <a:r>
              <a:rPr lang="en-US" sz="2400" b="0" i="1" u="none" strike="noStrike" baseline="0" dirty="0">
                <a:solidFill>
                  <a:srgbClr val="373535"/>
                </a:solidFill>
                <a:latin typeface="Times-Italic"/>
              </a:rPr>
              <a:t>k </a:t>
            </a:r>
            <a:r>
              <a:rPr lang="en-US" sz="2400" b="0" i="0" u="none" strike="noStrike" baseline="0" dirty="0">
                <a:solidFill>
                  <a:srgbClr val="373535"/>
                </a:solidFill>
                <a:latin typeface="Times-Roman"/>
              </a:rPr>
              <a:t>dependence of free electrons in a way that leads to the appearance of </a:t>
            </a:r>
            <a:r>
              <a:rPr lang="en-US" sz="2400" b="0" i="1" u="none" strike="noStrike" baseline="0" dirty="0">
                <a:solidFill>
                  <a:srgbClr val="373535"/>
                </a:solidFill>
                <a:latin typeface="Times-Italic"/>
              </a:rPr>
              <a:t>holes </a:t>
            </a:r>
            <a:r>
              <a:rPr lang="en-US" sz="2400" b="0" i="0" u="none" strike="noStrike" baseline="0" dirty="0">
                <a:solidFill>
                  <a:srgbClr val="373535"/>
                </a:solidFill>
                <a:latin typeface="Times-Roman"/>
              </a:rPr>
              <a:t>as an additional type of current carriers</a:t>
            </a:r>
          </a:p>
          <a:p>
            <a:pPr marL="285750" indent="-285750">
              <a:lnSpc>
                <a:spcPct val="150000"/>
              </a:lnSpc>
              <a:buFont typeface="Wingdings" panose="05000000000000000000" pitchFamily="2" charset="2"/>
              <a:buChar char="§"/>
            </a:pPr>
            <a:r>
              <a:rPr lang="en-US" sz="2400" dirty="0"/>
              <a:t>THE BLOCH THEOREM-The behavior of an electron in a crystalline solid is determined by studying the appropriate Schrodinger equation </a:t>
            </a:r>
            <a:endParaRPr lang="en-US" sz="2400" b="0" i="0" u="none" strike="noStrike" baseline="0" dirty="0">
              <a:solidFill>
                <a:srgbClr val="373535"/>
              </a:solidFill>
              <a:latin typeface="Times-Roman"/>
            </a:endParaRPr>
          </a:p>
          <a:p>
            <a:pPr algn="l"/>
            <a:endParaRPr lang="en-US" dirty="0"/>
          </a:p>
        </p:txBody>
      </p:sp>
      <p:sp>
        <p:nvSpPr>
          <p:cNvPr id="5" name="Title 1">
            <a:extLst>
              <a:ext uri="{FF2B5EF4-FFF2-40B4-BE49-F238E27FC236}">
                <a16:creationId xmlns:a16="http://schemas.microsoft.com/office/drawing/2014/main" id="{25D7E2A3-3B98-427C-B045-1BF52A6C2684}"/>
              </a:ext>
            </a:extLst>
          </p:cNvPr>
          <p:cNvSpPr txBox="1">
            <a:spLocks/>
          </p:cNvSpPr>
          <p:nvPr/>
        </p:nvSpPr>
        <p:spPr>
          <a:xfrm>
            <a:off x="180975" y="0"/>
            <a:ext cx="10515600" cy="749300"/>
          </a:xfrm>
          <a:prstGeom prst="rect">
            <a:avLst/>
          </a:prstGeom>
          <a:solidFill>
            <a:schemeClr val="accent6">
              <a:lumMod val="20000"/>
              <a:lumOff val="80000"/>
            </a:schemeClr>
          </a:solidFill>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Semiconductors</a:t>
            </a:r>
            <a:endParaRPr lang="en-US" dirty="0"/>
          </a:p>
        </p:txBody>
      </p:sp>
      <p:pic>
        <p:nvPicPr>
          <p:cNvPr id="9" name="Picture 8">
            <a:extLst>
              <a:ext uri="{FF2B5EF4-FFF2-40B4-BE49-F238E27FC236}">
                <a16:creationId xmlns:a16="http://schemas.microsoft.com/office/drawing/2014/main" id="{B952E53B-0705-4271-913D-AE0B71E48448}"/>
              </a:ext>
            </a:extLst>
          </p:cNvPr>
          <p:cNvPicPr>
            <a:picLocks noChangeAspect="1"/>
          </p:cNvPicPr>
          <p:nvPr/>
        </p:nvPicPr>
        <p:blipFill>
          <a:blip r:embed="rId2"/>
          <a:stretch>
            <a:fillRect/>
          </a:stretch>
        </p:blipFill>
        <p:spPr>
          <a:xfrm>
            <a:off x="1691725" y="5647056"/>
            <a:ext cx="4526195" cy="1085173"/>
          </a:xfrm>
          <a:prstGeom prst="rect">
            <a:avLst/>
          </a:prstGeom>
        </p:spPr>
      </p:pic>
      <p:pic>
        <p:nvPicPr>
          <p:cNvPr id="6" name="Picture 5">
            <a:extLst>
              <a:ext uri="{FF2B5EF4-FFF2-40B4-BE49-F238E27FC236}">
                <a16:creationId xmlns:a16="http://schemas.microsoft.com/office/drawing/2014/main" id="{90F1CC9A-05C5-497B-8214-28D06F98D70E}"/>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10884216" y="0"/>
            <a:ext cx="1181291" cy="940498"/>
          </a:xfrm>
          <a:prstGeom prst="rect">
            <a:avLst/>
          </a:prstGeom>
        </p:spPr>
      </p:pic>
      <p:sp>
        <p:nvSpPr>
          <p:cNvPr id="8" name="TextBox 7">
            <a:extLst>
              <a:ext uri="{FF2B5EF4-FFF2-40B4-BE49-F238E27FC236}">
                <a16:creationId xmlns:a16="http://schemas.microsoft.com/office/drawing/2014/main" id="{2B8E4305-0DBE-4322-AAE9-8D61B5FEBB25}"/>
              </a:ext>
            </a:extLst>
          </p:cNvPr>
          <p:cNvSpPr txBox="1"/>
          <p:nvPr/>
        </p:nvSpPr>
        <p:spPr>
          <a:xfrm>
            <a:off x="136821" y="763196"/>
            <a:ext cx="6126480" cy="461665"/>
          </a:xfrm>
          <a:prstGeom prst="rect">
            <a:avLst/>
          </a:prstGeom>
          <a:noFill/>
        </p:spPr>
        <p:txBody>
          <a:bodyPr wrap="square">
            <a:spAutoFit/>
          </a:bodyPr>
          <a:lstStyle/>
          <a:p>
            <a:r>
              <a:rPr lang="en-US" sz="2400" b="0" u="none" strike="noStrike" dirty="0">
                <a:solidFill>
                  <a:srgbClr val="000000"/>
                </a:solidFill>
                <a:effectLst/>
                <a:latin typeface="Arial" panose="020B0604020202020204" pitchFamily="34" charset="0"/>
              </a:rPr>
              <a:t>2. Energy bands in semiconductors </a:t>
            </a:r>
          </a:p>
        </p:txBody>
      </p:sp>
    </p:spTree>
    <p:extLst>
      <p:ext uri="{BB962C8B-B14F-4D97-AF65-F5344CB8AC3E}">
        <p14:creationId xmlns:p14="http://schemas.microsoft.com/office/powerpoint/2010/main" val="92607939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D158A30-94CF-4D8B-A26B-06B7370AB522}"/>
              </a:ext>
            </a:extLst>
          </p:cNvPr>
          <p:cNvSpPr txBox="1">
            <a:spLocks/>
          </p:cNvSpPr>
          <p:nvPr/>
        </p:nvSpPr>
        <p:spPr>
          <a:xfrm>
            <a:off x="19050" y="0"/>
            <a:ext cx="12172950" cy="749300"/>
          </a:xfrm>
          <a:prstGeom prst="rect">
            <a:avLst/>
          </a:prstGeom>
          <a:solidFill>
            <a:schemeClr val="accent6">
              <a:lumMod val="20000"/>
              <a:lumOff val="80000"/>
            </a:schemeClr>
          </a:solidFill>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Semiconductors</a:t>
            </a:r>
          </a:p>
        </p:txBody>
      </p:sp>
      <p:pic>
        <p:nvPicPr>
          <p:cNvPr id="4" name="Picture 3">
            <a:extLst>
              <a:ext uri="{FF2B5EF4-FFF2-40B4-BE49-F238E27FC236}">
                <a16:creationId xmlns:a16="http://schemas.microsoft.com/office/drawing/2014/main" id="{42898C9E-F613-4386-B039-8DDA1CE7D798}"/>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10884216" y="0"/>
            <a:ext cx="1181291" cy="940498"/>
          </a:xfrm>
          <a:prstGeom prst="rect">
            <a:avLst/>
          </a:prstGeom>
        </p:spPr>
      </p:pic>
      <p:pic>
        <p:nvPicPr>
          <p:cNvPr id="5" name="Picture 4">
            <a:extLst>
              <a:ext uri="{FF2B5EF4-FFF2-40B4-BE49-F238E27FC236}">
                <a16:creationId xmlns:a16="http://schemas.microsoft.com/office/drawing/2014/main" id="{2C6A5E6E-6FF1-4634-B2C5-EB9C769E1233}"/>
              </a:ext>
            </a:extLst>
          </p:cNvPr>
          <p:cNvPicPr>
            <a:picLocks noChangeAspect="1"/>
          </p:cNvPicPr>
          <p:nvPr/>
        </p:nvPicPr>
        <p:blipFill rotWithShape="1">
          <a:blip r:embed="rId3">
            <a:lum bright="-20000" contrast="40000"/>
          </a:blip>
          <a:srcRect l="5083" t="4476" r="5750" b="2669"/>
          <a:stretch/>
        </p:blipFill>
        <p:spPr>
          <a:xfrm>
            <a:off x="350896" y="1328928"/>
            <a:ext cx="6522720" cy="4283480"/>
          </a:xfrm>
          <a:prstGeom prst="rect">
            <a:avLst/>
          </a:prstGeom>
        </p:spPr>
      </p:pic>
      <p:pic>
        <p:nvPicPr>
          <p:cNvPr id="7" name="Picture 6">
            <a:extLst>
              <a:ext uri="{FF2B5EF4-FFF2-40B4-BE49-F238E27FC236}">
                <a16:creationId xmlns:a16="http://schemas.microsoft.com/office/drawing/2014/main" id="{990AA126-A7C3-4510-85F3-3CE0808FB750}"/>
              </a:ext>
            </a:extLst>
          </p:cNvPr>
          <p:cNvPicPr>
            <a:picLocks noChangeAspect="1"/>
          </p:cNvPicPr>
          <p:nvPr/>
        </p:nvPicPr>
        <p:blipFill>
          <a:blip r:embed="rId4">
            <a:lum bright="-20000" contrast="40000"/>
          </a:blip>
          <a:stretch>
            <a:fillRect/>
          </a:stretch>
        </p:blipFill>
        <p:spPr>
          <a:xfrm>
            <a:off x="6324976" y="1315665"/>
            <a:ext cx="3950304" cy="1094341"/>
          </a:xfrm>
          <a:prstGeom prst="rect">
            <a:avLst/>
          </a:prstGeom>
        </p:spPr>
      </p:pic>
      <p:sp>
        <p:nvSpPr>
          <p:cNvPr id="8" name="TextBox 7">
            <a:extLst>
              <a:ext uri="{FF2B5EF4-FFF2-40B4-BE49-F238E27FC236}">
                <a16:creationId xmlns:a16="http://schemas.microsoft.com/office/drawing/2014/main" id="{278C8D09-661B-4CC3-B106-DC7ACEF913D2}"/>
              </a:ext>
            </a:extLst>
          </p:cNvPr>
          <p:cNvSpPr txBox="1"/>
          <p:nvPr/>
        </p:nvSpPr>
        <p:spPr>
          <a:xfrm>
            <a:off x="126493" y="808281"/>
            <a:ext cx="4483100" cy="461665"/>
          </a:xfrm>
          <a:prstGeom prst="rect">
            <a:avLst/>
          </a:prstGeom>
          <a:noFill/>
        </p:spPr>
        <p:txBody>
          <a:bodyPr wrap="square" rtlCol="0">
            <a:spAutoFit/>
          </a:bodyPr>
          <a:lstStyle/>
          <a:p>
            <a:r>
              <a:rPr lang="en-US" sz="2400" b="1" dirty="0"/>
              <a:t>Ideal </a:t>
            </a:r>
            <a:r>
              <a:rPr lang="en-US" sz="2400" b="1" dirty="0" err="1"/>
              <a:t>pn</a:t>
            </a:r>
            <a:r>
              <a:rPr lang="en-US" sz="2400" b="1" dirty="0"/>
              <a:t> junction current </a:t>
            </a:r>
          </a:p>
        </p:txBody>
      </p:sp>
      <p:pic>
        <p:nvPicPr>
          <p:cNvPr id="6" name="Picture 5">
            <a:extLst>
              <a:ext uri="{FF2B5EF4-FFF2-40B4-BE49-F238E27FC236}">
                <a16:creationId xmlns:a16="http://schemas.microsoft.com/office/drawing/2014/main" id="{B3628A1C-82A3-4F57-B991-1070EDBB25FA}"/>
              </a:ext>
            </a:extLst>
          </p:cNvPr>
          <p:cNvPicPr>
            <a:picLocks noChangeAspect="1"/>
          </p:cNvPicPr>
          <p:nvPr/>
        </p:nvPicPr>
        <p:blipFill>
          <a:blip r:embed="rId5"/>
          <a:stretch>
            <a:fillRect/>
          </a:stretch>
        </p:blipFill>
        <p:spPr>
          <a:xfrm>
            <a:off x="7524557" y="2410006"/>
            <a:ext cx="3950304" cy="4387981"/>
          </a:xfrm>
          <a:prstGeom prst="rect">
            <a:avLst/>
          </a:prstGeom>
        </p:spPr>
      </p:pic>
    </p:spTree>
    <p:extLst>
      <p:ext uri="{BB962C8B-B14F-4D97-AF65-F5344CB8AC3E}">
        <p14:creationId xmlns:p14="http://schemas.microsoft.com/office/powerpoint/2010/main" val="103326742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CAB622F3-6FD1-4E09-A3D0-C006E674B559}"/>
              </a:ext>
            </a:extLst>
          </p:cNvPr>
          <p:cNvGrpSpPr/>
          <p:nvPr/>
        </p:nvGrpSpPr>
        <p:grpSpPr>
          <a:xfrm>
            <a:off x="19050" y="0"/>
            <a:ext cx="12172950" cy="940498"/>
            <a:chOff x="19050" y="0"/>
            <a:chExt cx="12172950" cy="940498"/>
          </a:xfrm>
        </p:grpSpPr>
        <p:sp>
          <p:nvSpPr>
            <p:cNvPr id="4" name="Title 1">
              <a:extLst>
                <a:ext uri="{FF2B5EF4-FFF2-40B4-BE49-F238E27FC236}">
                  <a16:creationId xmlns:a16="http://schemas.microsoft.com/office/drawing/2014/main" id="{3C3FC52A-8203-48A2-AF98-7E05F29CF707}"/>
                </a:ext>
              </a:extLst>
            </p:cNvPr>
            <p:cNvSpPr txBox="1">
              <a:spLocks/>
            </p:cNvSpPr>
            <p:nvPr/>
          </p:nvSpPr>
          <p:spPr>
            <a:xfrm>
              <a:off x="19050" y="0"/>
              <a:ext cx="12172950" cy="749300"/>
            </a:xfrm>
            <a:prstGeom prst="rect">
              <a:avLst/>
            </a:prstGeom>
            <a:solidFill>
              <a:schemeClr val="accent6">
                <a:lumMod val="20000"/>
                <a:lumOff val="80000"/>
              </a:schemeClr>
            </a:solidFill>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Semiconductors</a:t>
              </a:r>
            </a:p>
          </p:txBody>
        </p:sp>
        <p:pic>
          <p:nvPicPr>
            <p:cNvPr id="5" name="Picture 4">
              <a:extLst>
                <a:ext uri="{FF2B5EF4-FFF2-40B4-BE49-F238E27FC236}">
                  <a16:creationId xmlns:a16="http://schemas.microsoft.com/office/drawing/2014/main" id="{B6149F66-E1CD-4339-BE27-0721EFD8DC58}"/>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10884216" y="0"/>
              <a:ext cx="1181291" cy="940498"/>
            </a:xfrm>
            <a:prstGeom prst="rect">
              <a:avLst/>
            </a:prstGeom>
          </p:spPr>
        </p:pic>
      </p:grpSp>
      <p:sp>
        <p:nvSpPr>
          <p:cNvPr id="7" name="TextBox 6">
            <a:extLst>
              <a:ext uri="{FF2B5EF4-FFF2-40B4-BE49-F238E27FC236}">
                <a16:creationId xmlns:a16="http://schemas.microsoft.com/office/drawing/2014/main" id="{D6DAFAF3-FD5B-4F04-BE22-B6E03C8A2EAE}"/>
              </a:ext>
            </a:extLst>
          </p:cNvPr>
          <p:cNvSpPr txBox="1"/>
          <p:nvPr/>
        </p:nvSpPr>
        <p:spPr>
          <a:xfrm>
            <a:off x="-88011" y="1269946"/>
            <a:ext cx="11655552" cy="4467057"/>
          </a:xfrm>
          <a:prstGeom prst="rect">
            <a:avLst/>
          </a:prstGeom>
          <a:noFill/>
        </p:spPr>
        <p:txBody>
          <a:bodyPr wrap="square">
            <a:spAutoFit/>
          </a:bodyPr>
          <a:lstStyle/>
          <a:p>
            <a:pPr marL="285750" indent="-285750">
              <a:lnSpc>
                <a:spcPct val="150000"/>
              </a:lnSpc>
              <a:buFont typeface="Wingdings" panose="05000000000000000000" pitchFamily="2" charset="2"/>
              <a:buChar char="§"/>
            </a:pPr>
            <a:r>
              <a:rPr lang="en-US" sz="2400" dirty="0"/>
              <a:t>The ideal-diode equation, gives a good description of the current–voltage characteristics of the </a:t>
            </a:r>
            <a:r>
              <a:rPr lang="en-US" sz="2400" dirty="0" err="1"/>
              <a:t>pn</a:t>
            </a:r>
            <a:r>
              <a:rPr lang="en-US" sz="2400" dirty="0"/>
              <a:t> junction over a wide range of currents and voltages. </a:t>
            </a:r>
          </a:p>
          <a:p>
            <a:pPr marL="285750" indent="-285750">
              <a:lnSpc>
                <a:spcPct val="150000"/>
              </a:lnSpc>
              <a:buFont typeface="Wingdings" panose="05000000000000000000" pitchFamily="2" charset="2"/>
              <a:buChar char="§"/>
            </a:pPr>
            <a:r>
              <a:rPr lang="en-US" sz="2400" dirty="0"/>
              <a:t>Although it was derived assuming a forward-bias voltage (</a:t>
            </a:r>
            <a:r>
              <a:rPr lang="en-US" sz="2400" dirty="0" err="1"/>
              <a:t>Va</a:t>
            </a:r>
            <a:r>
              <a:rPr lang="en-US" sz="2400" dirty="0"/>
              <a:t> 0), there is nothing to prevent </a:t>
            </a:r>
            <a:r>
              <a:rPr lang="en-US" sz="2400" dirty="0" err="1"/>
              <a:t>Va</a:t>
            </a:r>
            <a:r>
              <a:rPr lang="en-US" sz="2400" dirty="0"/>
              <a:t> from being negative (reverse bias).</a:t>
            </a:r>
          </a:p>
          <a:p>
            <a:pPr marL="285750" indent="-285750">
              <a:lnSpc>
                <a:spcPct val="150000"/>
              </a:lnSpc>
              <a:buFont typeface="Wingdings" panose="05000000000000000000" pitchFamily="2" charset="2"/>
              <a:buChar char="§"/>
            </a:pPr>
            <a:r>
              <a:rPr lang="en-US" sz="2400" dirty="0"/>
              <a:t>the reverse-biased current density becomes independent of the reverse-biased voltage</a:t>
            </a:r>
          </a:p>
          <a:p>
            <a:pPr marL="285750" indent="-285750">
              <a:lnSpc>
                <a:spcPct val="150000"/>
              </a:lnSpc>
              <a:buFont typeface="Wingdings" panose="05000000000000000000" pitchFamily="2" charset="2"/>
              <a:buChar char="§"/>
            </a:pPr>
            <a:r>
              <a:rPr lang="en-US" sz="2400" dirty="0"/>
              <a:t>The parameter Js is referred to as the reverse-saturation current density</a:t>
            </a:r>
          </a:p>
          <a:p>
            <a:pPr marL="285750" indent="-285750">
              <a:lnSpc>
                <a:spcPct val="150000"/>
              </a:lnSpc>
              <a:buFont typeface="Wingdings" panose="05000000000000000000" pitchFamily="2" charset="2"/>
              <a:buChar char="§"/>
            </a:pPr>
            <a:r>
              <a:rPr lang="en-US" sz="2400" dirty="0"/>
              <a:t>the forward-bias current–voltage characteristic when  plotted on a log scale plot yields a straight line when </a:t>
            </a:r>
            <a:r>
              <a:rPr lang="en-US" sz="2400" dirty="0" err="1"/>
              <a:t>Va</a:t>
            </a:r>
            <a:r>
              <a:rPr lang="en-US" sz="2400" dirty="0"/>
              <a:t> is greater than a few </a:t>
            </a:r>
            <a:r>
              <a:rPr lang="en-US" sz="2400" dirty="0" err="1"/>
              <a:t>kT</a:t>
            </a:r>
            <a:r>
              <a:rPr lang="en-US" sz="2400" dirty="0"/>
              <a:t>/eV</a:t>
            </a:r>
          </a:p>
        </p:txBody>
      </p:sp>
      <p:sp>
        <p:nvSpPr>
          <p:cNvPr id="8" name="TextBox 7">
            <a:extLst>
              <a:ext uri="{FF2B5EF4-FFF2-40B4-BE49-F238E27FC236}">
                <a16:creationId xmlns:a16="http://schemas.microsoft.com/office/drawing/2014/main" id="{1C45A21C-3EC1-4AE0-B746-CC3777512655}"/>
              </a:ext>
            </a:extLst>
          </p:cNvPr>
          <p:cNvSpPr txBox="1"/>
          <p:nvPr/>
        </p:nvSpPr>
        <p:spPr>
          <a:xfrm>
            <a:off x="126493" y="808281"/>
            <a:ext cx="4483100" cy="461665"/>
          </a:xfrm>
          <a:prstGeom prst="rect">
            <a:avLst/>
          </a:prstGeom>
          <a:noFill/>
        </p:spPr>
        <p:txBody>
          <a:bodyPr wrap="square" rtlCol="0">
            <a:spAutoFit/>
          </a:bodyPr>
          <a:lstStyle/>
          <a:p>
            <a:r>
              <a:rPr lang="en-US" sz="2400" b="1" dirty="0"/>
              <a:t>Ideal </a:t>
            </a:r>
            <a:r>
              <a:rPr lang="en-US" sz="2400" b="1" dirty="0" err="1"/>
              <a:t>pn</a:t>
            </a:r>
            <a:r>
              <a:rPr lang="en-US" sz="2400" b="1" dirty="0"/>
              <a:t> junction current </a:t>
            </a:r>
          </a:p>
        </p:txBody>
      </p:sp>
    </p:spTree>
    <p:extLst>
      <p:ext uri="{BB962C8B-B14F-4D97-AF65-F5344CB8AC3E}">
        <p14:creationId xmlns:p14="http://schemas.microsoft.com/office/powerpoint/2010/main" val="299467052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8979188-DF59-41CE-857E-2292A2D88569}"/>
              </a:ext>
            </a:extLst>
          </p:cNvPr>
          <p:cNvPicPr>
            <a:picLocks noChangeAspect="1"/>
          </p:cNvPicPr>
          <p:nvPr/>
        </p:nvPicPr>
        <p:blipFill rotWithShape="1">
          <a:blip r:embed="rId2"/>
          <a:srcRect l="7075" t="17465" r="3137"/>
          <a:stretch/>
        </p:blipFill>
        <p:spPr>
          <a:xfrm>
            <a:off x="2243888" y="1914144"/>
            <a:ext cx="9917632" cy="4901184"/>
          </a:xfrm>
          <a:prstGeom prst="rect">
            <a:avLst/>
          </a:prstGeom>
        </p:spPr>
      </p:pic>
      <p:grpSp>
        <p:nvGrpSpPr>
          <p:cNvPr id="5" name="Group 4">
            <a:extLst>
              <a:ext uri="{FF2B5EF4-FFF2-40B4-BE49-F238E27FC236}">
                <a16:creationId xmlns:a16="http://schemas.microsoft.com/office/drawing/2014/main" id="{8442C463-F862-45CD-A38E-73EE92D6533A}"/>
              </a:ext>
            </a:extLst>
          </p:cNvPr>
          <p:cNvGrpSpPr/>
          <p:nvPr/>
        </p:nvGrpSpPr>
        <p:grpSpPr>
          <a:xfrm>
            <a:off x="19050" y="0"/>
            <a:ext cx="12172950" cy="940498"/>
            <a:chOff x="19050" y="0"/>
            <a:chExt cx="12172950" cy="940498"/>
          </a:xfrm>
        </p:grpSpPr>
        <p:sp>
          <p:nvSpPr>
            <p:cNvPr id="6" name="Title 1">
              <a:extLst>
                <a:ext uri="{FF2B5EF4-FFF2-40B4-BE49-F238E27FC236}">
                  <a16:creationId xmlns:a16="http://schemas.microsoft.com/office/drawing/2014/main" id="{BD650A2C-BA61-40FF-AFD9-4C906FAB2C08}"/>
                </a:ext>
              </a:extLst>
            </p:cNvPr>
            <p:cNvSpPr txBox="1">
              <a:spLocks/>
            </p:cNvSpPr>
            <p:nvPr/>
          </p:nvSpPr>
          <p:spPr>
            <a:xfrm>
              <a:off x="19050" y="0"/>
              <a:ext cx="12172950" cy="749300"/>
            </a:xfrm>
            <a:prstGeom prst="rect">
              <a:avLst/>
            </a:prstGeom>
            <a:solidFill>
              <a:schemeClr val="accent6">
                <a:lumMod val="20000"/>
                <a:lumOff val="80000"/>
              </a:schemeClr>
            </a:solidFill>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Semiconductors</a:t>
              </a:r>
            </a:p>
          </p:txBody>
        </p:sp>
        <p:pic>
          <p:nvPicPr>
            <p:cNvPr id="7" name="Picture 6">
              <a:extLst>
                <a:ext uri="{FF2B5EF4-FFF2-40B4-BE49-F238E27FC236}">
                  <a16:creationId xmlns:a16="http://schemas.microsoft.com/office/drawing/2014/main" id="{D6BE50D0-E8F8-41EF-98C3-8146136F8623}"/>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10884216" y="0"/>
              <a:ext cx="1181291" cy="940498"/>
            </a:xfrm>
            <a:prstGeom prst="rect">
              <a:avLst/>
            </a:prstGeom>
          </p:spPr>
        </p:pic>
      </p:grpSp>
      <p:sp>
        <p:nvSpPr>
          <p:cNvPr id="9" name="TextBox 8">
            <a:extLst>
              <a:ext uri="{FF2B5EF4-FFF2-40B4-BE49-F238E27FC236}">
                <a16:creationId xmlns:a16="http://schemas.microsoft.com/office/drawing/2014/main" id="{C475EE21-32E9-43D5-9FA6-33BED8D43F1A}"/>
              </a:ext>
            </a:extLst>
          </p:cNvPr>
          <p:cNvSpPr txBox="1"/>
          <p:nvPr/>
        </p:nvSpPr>
        <p:spPr>
          <a:xfrm>
            <a:off x="344805" y="1988940"/>
            <a:ext cx="3446907" cy="2251065"/>
          </a:xfrm>
          <a:prstGeom prst="rect">
            <a:avLst/>
          </a:prstGeom>
          <a:noFill/>
        </p:spPr>
        <p:txBody>
          <a:bodyPr wrap="square">
            <a:spAutoFit/>
          </a:bodyPr>
          <a:lstStyle/>
          <a:p>
            <a:pPr>
              <a:lnSpc>
                <a:spcPct val="150000"/>
              </a:lnSpc>
            </a:pPr>
            <a:r>
              <a:rPr lang="en-US" sz="2400" dirty="0"/>
              <a:t>Ideal electron and hole current components through a </a:t>
            </a:r>
            <a:r>
              <a:rPr lang="en-US" sz="2400" dirty="0" err="1"/>
              <a:t>pn</a:t>
            </a:r>
            <a:r>
              <a:rPr lang="en-US" sz="2400" dirty="0"/>
              <a:t> junction under forward bias.</a:t>
            </a:r>
          </a:p>
        </p:txBody>
      </p:sp>
      <p:sp>
        <p:nvSpPr>
          <p:cNvPr id="11" name="TextBox 10">
            <a:extLst>
              <a:ext uri="{FF2B5EF4-FFF2-40B4-BE49-F238E27FC236}">
                <a16:creationId xmlns:a16="http://schemas.microsoft.com/office/drawing/2014/main" id="{6D84B8FA-EBCB-4CCE-820A-AFEC2D8D8683}"/>
              </a:ext>
            </a:extLst>
          </p:cNvPr>
          <p:cNvSpPr txBox="1"/>
          <p:nvPr/>
        </p:nvSpPr>
        <p:spPr>
          <a:xfrm>
            <a:off x="222884" y="749300"/>
            <a:ext cx="11969115" cy="1200329"/>
          </a:xfrm>
          <a:prstGeom prst="rect">
            <a:avLst/>
          </a:prstGeom>
          <a:noFill/>
        </p:spPr>
        <p:txBody>
          <a:bodyPr wrap="square">
            <a:spAutoFit/>
          </a:bodyPr>
          <a:lstStyle/>
          <a:p>
            <a:r>
              <a:rPr lang="en-US" sz="2400" dirty="0"/>
              <a:t>The drift of majority carrier holes in the p region far from the junction is to supply holes that are being injected across the space charge region into the n region and also to supply holes that are lost by recombination with excess minority carrier electrons</a:t>
            </a:r>
            <a:r>
              <a:rPr lang="en-US" dirty="0"/>
              <a:t>.</a:t>
            </a:r>
          </a:p>
        </p:txBody>
      </p:sp>
    </p:spTree>
    <p:extLst>
      <p:ext uri="{BB962C8B-B14F-4D97-AF65-F5344CB8AC3E}">
        <p14:creationId xmlns:p14="http://schemas.microsoft.com/office/powerpoint/2010/main" val="420927656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937CC28-C29A-414B-8C63-EB4946A07ACB}"/>
              </a:ext>
            </a:extLst>
          </p:cNvPr>
          <p:cNvPicPr>
            <a:picLocks noChangeAspect="1"/>
          </p:cNvPicPr>
          <p:nvPr/>
        </p:nvPicPr>
        <p:blipFill rotWithShape="1">
          <a:blip r:embed="rId2"/>
          <a:srcRect l="5597" t="3887" b="3964"/>
          <a:stretch/>
        </p:blipFill>
        <p:spPr>
          <a:xfrm>
            <a:off x="5126543" y="1148026"/>
            <a:ext cx="5935860" cy="5472230"/>
          </a:xfrm>
          <a:prstGeom prst="rect">
            <a:avLst/>
          </a:prstGeom>
        </p:spPr>
      </p:pic>
      <p:sp>
        <p:nvSpPr>
          <p:cNvPr id="5" name="Title 1">
            <a:extLst>
              <a:ext uri="{FF2B5EF4-FFF2-40B4-BE49-F238E27FC236}">
                <a16:creationId xmlns:a16="http://schemas.microsoft.com/office/drawing/2014/main" id="{AE237822-F9A7-4FA7-BB29-1080223AC436}"/>
              </a:ext>
            </a:extLst>
          </p:cNvPr>
          <p:cNvSpPr txBox="1">
            <a:spLocks/>
          </p:cNvSpPr>
          <p:nvPr/>
        </p:nvSpPr>
        <p:spPr>
          <a:xfrm>
            <a:off x="19050" y="0"/>
            <a:ext cx="12172950" cy="749300"/>
          </a:xfrm>
          <a:prstGeom prst="rect">
            <a:avLst/>
          </a:prstGeom>
          <a:solidFill>
            <a:schemeClr val="accent6">
              <a:lumMod val="20000"/>
              <a:lumOff val="80000"/>
            </a:schemeClr>
          </a:solidFill>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Semiconductors</a:t>
            </a:r>
          </a:p>
        </p:txBody>
      </p:sp>
      <p:pic>
        <p:nvPicPr>
          <p:cNvPr id="6" name="Picture 5">
            <a:extLst>
              <a:ext uri="{FF2B5EF4-FFF2-40B4-BE49-F238E27FC236}">
                <a16:creationId xmlns:a16="http://schemas.microsoft.com/office/drawing/2014/main" id="{5D87FF27-D6E7-4D6A-9BFA-2F3C8C9CD136}"/>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10884216" y="0"/>
            <a:ext cx="1181291" cy="940498"/>
          </a:xfrm>
          <a:prstGeom prst="rect">
            <a:avLst/>
          </a:prstGeom>
        </p:spPr>
      </p:pic>
      <p:sp>
        <p:nvSpPr>
          <p:cNvPr id="7" name="TextBox 6">
            <a:extLst>
              <a:ext uri="{FF2B5EF4-FFF2-40B4-BE49-F238E27FC236}">
                <a16:creationId xmlns:a16="http://schemas.microsoft.com/office/drawing/2014/main" id="{68FFCD44-2AA0-4073-8C86-6D714BA115E8}"/>
              </a:ext>
            </a:extLst>
          </p:cNvPr>
          <p:cNvSpPr txBox="1"/>
          <p:nvPr/>
        </p:nvSpPr>
        <p:spPr>
          <a:xfrm>
            <a:off x="126493" y="808281"/>
            <a:ext cx="4483100" cy="461665"/>
          </a:xfrm>
          <a:prstGeom prst="rect">
            <a:avLst/>
          </a:prstGeom>
          <a:noFill/>
        </p:spPr>
        <p:txBody>
          <a:bodyPr wrap="square" rtlCol="0">
            <a:spAutoFit/>
          </a:bodyPr>
          <a:lstStyle/>
          <a:p>
            <a:r>
              <a:rPr lang="en-US" sz="2400" b="1" dirty="0"/>
              <a:t>Ideal </a:t>
            </a:r>
            <a:r>
              <a:rPr lang="en-US" sz="2400" b="1" dirty="0" err="1"/>
              <a:t>pn</a:t>
            </a:r>
            <a:r>
              <a:rPr lang="en-US" sz="2400" b="1" dirty="0"/>
              <a:t> junction current </a:t>
            </a:r>
          </a:p>
        </p:txBody>
      </p:sp>
      <p:sp>
        <p:nvSpPr>
          <p:cNvPr id="9" name="TextBox 8">
            <a:extLst>
              <a:ext uri="{FF2B5EF4-FFF2-40B4-BE49-F238E27FC236}">
                <a16:creationId xmlns:a16="http://schemas.microsoft.com/office/drawing/2014/main" id="{3105D541-ADD6-4B2F-8D6D-E6FABCFC21DE}"/>
              </a:ext>
            </a:extLst>
          </p:cNvPr>
          <p:cNvSpPr txBox="1"/>
          <p:nvPr/>
        </p:nvSpPr>
        <p:spPr>
          <a:xfrm>
            <a:off x="126492" y="1497984"/>
            <a:ext cx="4847843" cy="3913059"/>
          </a:xfrm>
          <a:prstGeom prst="rect">
            <a:avLst/>
          </a:prstGeom>
          <a:noFill/>
        </p:spPr>
        <p:txBody>
          <a:bodyPr wrap="square">
            <a:spAutoFit/>
          </a:bodyPr>
          <a:lstStyle/>
          <a:p>
            <a:pPr marL="342900" indent="-342900">
              <a:lnSpc>
                <a:spcPct val="150000"/>
              </a:lnSpc>
              <a:buFont typeface="Wingdings" panose="05000000000000000000" pitchFamily="2" charset="2"/>
              <a:buChar char="§"/>
            </a:pPr>
            <a:r>
              <a:rPr lang="en-US" sz="2400" dirty="0"/>
              <a:t>Forward-bias current versus voltage from low forward bias to high forward bias.</a:t>
            </a:r>
          </a:p>
          <a:p>
            <a:pPr marL="342900" indent="-342900">
              <a:lnSpc>
                <a:spcPct val="150000"/>
              </a:lnSpc>
              <a:buFont typeface="Wingdings" panose="05000000000000000000" pitchFamily="2" charset="2"/>
              <a:buChar char="§"/>
            </a:pPr>
            <a:r>
              <a:rPr lang="en-US" sz="2400" dirty="0"/>
              <a:t>The plot shows the effect of recombination at low-bias voltages and high-level injection at high-bias voltages.</a:t>
            </a:r>
          </a:p>
        </p:txBody>
      </p:sp>
    </p:spTree>
    <p:extLst>
      <p:ext uri="{BB962C8B-B14F-4D97-AF65-F5344CB8AC3E}">
        <p14:creationId xmlns:p14="http://schemas.microsoft.com/office/powerpoint/2010/main" val="14944547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D158A30-94CF-4D8B-A26B-06B7370AB522}"/>
              </a:ext>
            </a:extLst>
          </p:cNvPr>
          <p:cNvSpPr txBox="1">
            <a:spLocks/>
          </p:cNvSpPr>
          <p:nvPr/>
        </p:nvSpPr>
        <p:spPr>
          <a:xfrm>
            <a:off x="19050" y="0"/>
            <a:ext cx="12172950" cy="749300"/>
          </a:xfrm>
          <a:prstGeom prst="rect">
            <a:avLst/>
          </a:prstGeom>
          <a:solidFill>
            <a:schemeClr val="accent6">
              <a:lumMod val="20000"/>
              <a:lumOff val="80000"/>
            </a:schemeClr>
          </a:solidFill>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Semiconductors</a:t>
            </a:r>
          </a:p>
        </p:txBody>
      </p:sp>
      <p:pic>
        <p:nvPicPr>
          <p:cNvPr id="4" name="Picture 3">
            <a:extLst>
              <a:ext uri="{FF2B5EF4-FFF2-40B4-BE49-F238E27FC236}">
                <a16:creationId xmlns:a16="http://schemas.microsoft.com/office/drawing/2014/main" id="{42898C9E-F613-4386-B039-8DDA1CE7D798}"/>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10884216" y="0"/>
            <a:ext cx="1181291" cy="940498"/>
          </a:xfrm>
          <a:prstGeom prst="rect">
            <a:avLst/>
          </a:prstGeom>
        </p:spPr>
      </p:pic>
      <p:sp>
        <p:nvSpPr>
          <p:cNvPr id="7" name="TextBox 6">
            <a:extLst>
              <a:ext uri="{FF2B5EF4-FFF2-40B4-BE49-F238E27FC236}">
                <a16:creationId xmlns:a16="http://schemas.microsoft.com/office/drawing/2014/main" id="{34299AC6-52E3-4EE2-8BA3-99060823EA24}"/>
              </a:ext>
            </a:extLst>
          </p:cNvPr>
          <p:cNvSpPr txBox="1"/>
          <p:nvPr/>
        </p:nvSpPr>
        <p:spPr>
          <a:xfrm>
            <a:off x="72771" y="940498"/>
            <a:ext cx="5801415" cy="3913059"/>
          </a:xfrm>
          <a:prstGeom prst="rect">
            <a:avLst/>
          </a:prstGeom>
          <a:noFill/>
        </p:spPr>
        <p:txBody>
          <a:bodyPr wrap="square">
            <a:spAutoFit/>
          </a:bodyPr>
          <a:lstStyle/>
          <a:p>
            <a:pPr>
              <a:lnSpc>
                <a:spcPct val="150000"/>
              </a:lnSpc>
            </a:pPr>
            <a:r>
              <a:rPr lang="en-US" sz="2400" b="1" dirty="0"/>
              <a:t>Temperature Effects </a:t>
            </a:r>
          </a:p>
          <a:p>
            <a:pPr marL="342900" indent="-342900">
              <a:lnSpc>
                <a:spcPct val="150000"/>
              </a:lnSpc>
              <a:buFont typeface="Wingdings" panose="05000000000000000000" pitchFamily="2" charset="2"/>
              <a:buChar char="§"/>
            </a:pPr>
            <a:r>
              <a:rPr lang="en-US" sz="2400" dirty="0"/>
              <a:t>For a silicon </a:t>
            </a:r>
            <a:r>
              <a:rPr lang="en-US" sz="2400" dirty="0" err="1"/>
              <a:t>pn</a:t>
            </a:r>
            <a:r>
              <a:rPr lang="en-US" sz="2400" dirty="0"/>
              <a:t> junction, the ideal reverse-saturation current density will increase by approximately a factor of 4 for every 10C increase in temperature</a:t>
            </a:r>
          </a:p>
          <a:p>
            <a:pPr marL="342900" indent="-342900">
              <a:lnSpc>
                <a:spcPct val="150000"/>
              </a:lnSpc>
              <a:buFont typeface="Wingdings" panose="05000000000000000000" pitchFamily="2" charset="2"/>
              <a:buChar char="§"/>
            </a:pPr>
            <a:r>
              <a:rPr lang="en-US" sz="2400" dirty="0"/>
              <a:t>The forward-bias current can be written as follows</a:t>
            </a:r>
          </a:p>
        </p:txBody>
      </p:sp>
      <p:pic>
        <p:nvPicPr>
          <p:cNvPr id="9" name="Picture 8">
            <a:extLst>
              <a:ext uri="{FF2B5EF4-FFF2-40B4-BE49-F238E27FC236}">
                <a16:creationId xmlns:a16="http://schemas.microsoft.com/office/drawing/2014/main" id="{FD26DC96-7D2F-48B8-BE99-E71E01C219B6}"/>
              </a:ext>
            </a:extLst>
          </p:cNvPr>
          <p:cNvPicPr>
            <a:picLocks noChangeAspect="1"/>
          </p:cNvPicPr>
          <p:nvPr/>
        </p:nvPicPr>
        <p:blipFill>
          <a:blip r:embed="rId3">
            <a:lum bright="-20000" contrast="40000"/>
          </a:blip>
          <a:stretch>
            <a:fillRect/>
          </a:stretch>
        </p:blipFill>
        <p:spPr>
          <a:xfrm>
            <a:off x="702432" y="5236504"/>
            <a:ext cx="3524949" cy="930195"/>
          </a:xfrm>
          <a:prstGeom prst="rect">
            <a:avLst/>
          </a:prstGeom>
        </p:spPr>
      </p:pic>
      <p:pic>
        <p:nvPicPr>
          <p:cNvPr id="2050" name="Picture 2" descr="Fig1 Characteristics of diode with respect to temperature">
            <a:extLst>
              <a:ext uri="{FF2B5EF4-FFF2-40B4-BE49-F238E27FC236}">
                <a16:creationId xmlns:a16="http://schemas.microsoft.com/office/drawing/2014/main" id="{F0397AE1-2CFA-4A82-A6F1-025ACD35DE0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72727" y="1188790"/>
            <a:ext cx="6095604" cy="43585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197031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D158A30-94CF-4D8B-A26B-06B7370AB522}"/>
              </a:ext>
            </a:extLst>
          </p:cNvPr>
          <p:cNvSpPr txBox="1">
            <a:spLocks/>
          </p:cNvSpPr>
          <p:nvPr/>
        </p:nvSpPr>
        <p:spPr>
          <a:xfrm>
            <a:off x="19050" y="0"/>
            <a:ext cx="12172950" cy="749300"/>
          </a:xfrm>
          <a:prstGeom prst="rect">
            <a:avLst/>
          </a:prstGeom>
          <a:solidFill>
            <a:schemeClr val="accent6">
              <a:lumMod val="20000"/>
              <a:lumOff val="80000"/>
            </a:schemeClr>
          </a:solidFill>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Semiconductors</a:t>
            </a:r>
          </a:p>
        </p:txBody>
      </p:sp>
      <p:pic>
        <p:nvPicPr>
          <p:cNvPr id="4" name="Picture 3">
            <a:extLst>
              <a:ext uri="{FF2B5EF4-FFF2-40B4-BE49-F238E27FC236}">
                <a16:creationId xmlns:a16="http://schemas.microsoft.com/office/drawing/2014/main" id="{42898C9E-F613-4386-B039-8DDA1CE7D798}"/>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10884216" y="0"/>
            <a:ext cx="1181291" cy="940498"/>
          </a:xfrm>
          <a:prstGeom prst="rect">
            <a:avLst/>
          </a:prstGeom>
        </p:spPr>
      </p:pic>
      <p:sp>
        <p:nvSpPr>
          <p:cNvPr id="5" name="TextBox 4">
            <a:extLst>
              <a:ext uri="{FF2B5EF4-FFF2-40B4-BE49-F238E27FC236}">
                <a16:creationId xmlns:a16="http://schemas.microsoft.com/office/drawing/2014/main" id="{3DE6D97C-09A8-4497-B8AD-EB20BD22345F}"/>
              </a:ext>
            </a:extLst>
          </p:cNvPr>
          <p:cNvSpPr txBox="1"/>
          <p:nvPr/>
        </p:nvSpPr>
        <p:spPr>
          <a:xfrm>
            <a:off x="273049" y="1556435"/>
            <a:ext cx="11792457" cy="2251065"/>
          </a:xfrm>
          <a:prstGeom prst="rect">
            <a:avLst/>
          </a:prstGeom>
          <a:noFill/>
        </p:spPr>
        <p:txBody>
          <a:bodyPr wrap="square">
            <a:spAutoFit/>
          </a:bodyPr>
          <a:lstStyle/>
          <a:p>
            <a:pPr marL="342900" indent="-342900">
              <a:lnSpc>
                <a:spcPct val="150000"/>
              </a:lnSpc>
              <a:buFont typeface="Wingdings" panose="05000000000000000000" pitchFamily="2" charset="2"/>
              <a:buChar char="§"/>
            </a:pPr>
            <a:r>
              <a:rPr lang="en-US" sz="2400" dirty="0"/>
              <a:t>High-level injection and other current components generated within the space charge region the I–V relationship to deviate from the ideal expression</a:t>
            </a:r>
          </a:p>
          <a:p>
            <a:pPr marL="342900" indent="-342900">
              <a:lnSpc>
                <a:spcPct val="150000"/>
              </a:lnSpc>
              <a:buFont typeface="Wingdings" panose="05000000000000000000" pitchFamily="2" charset="2"/>
              <a:buChar char="§"/>
            </a:pPr>
            <a:r>
              <a:rPr lang="en-US" sz="2400" dirty="0"/>
              <a:t>The recombination rate of excess electrons and holes, given by the Shockley– Read– Hall recombination theory, was written as</a:t>
            </a:r>
          </a:p>
        </p:txBody>
      </p:sp>
      <p:sp>
        <p:nvSpPr>
          <p:cNvPr id="7" name="TextBox 6">
            <a:extLst>
              <a:ext uri="{FF2B5EF4-FFF2-40B4-BE49-F238E27FC236}">
                <a16:creationId xmlns:a16="http://schemas.microsoft.com/office/drawing/2014/main" id="{6770405B-D2C1-4C6F-BC78-1D0CE9DB4187}"/>
              </a:ext>
            </a:extLst>
          </p:cNvPr>
          <p:cNvSpPr txBox="1"/>
          <p:nvPr/>
        </p:nvSpPr>
        <p:spPr>
          <a:xfrm>
            <a:off x="273050" y="995905"/>
            <a:ext cx="6210300" cy="461665"/>
          </a:xfrm>
          <a:prstGeom prst="rect">
            <a:avLst/>
          </a:prstGeom>
          <a:noFill/>
        </p:spPr>
        <p:txBody>
          <a:bodyPr wrap="square">
            <a:spAutoFit/>
          </a:bodyPr>
          <a:lstStyle/>
          <a:p>
            <a:r>
              <a:rPr lang="en-US" sz="2400" b="1" dirty="0"/>
              <a:t>Generation–Recombination Currents</a:t>
            </a:r>
          </a:p>
        </p:txBody>
      </p:sp>
      <p:pic>
        <p:nvPicPr>
          <p:cNvPr id="9" name="Picture 8">
            <a:extLst>
              <a:ext uri="{FF2B5EF4-FFF2-40B4-BE49-F238E27FC236}">
                <a16:creationId xmlns:a16="http://schemas.microsoft.com/office/drawing/2014/main" id="{F4C358C2-BF0E-43DF-958E-17B944D37F14}"/>
              </a:ext>
            </a:extLst>
          </p:cNvPr>
          <p:cNvPicPr>
            <a:picLocks noChangeAspect="1"/>
          </p:cNvPicPr>
          <p:nvPr/>
        </p:nvPicPr>
        <p:blipFill>
          <a:blip r:embed="rId3">
            <a:lum bright="-20000" contrast="40000"/>
          </a:blip>
          <a:stretch>
            <a:fillRect/>
          </a:stretch>
        </p:blipFill>
        <p:spPr>
          <a:xfrm>
            <a:off x="2388387" y="3906365"/>
            <a:ext cx="3780890" cy="883578"/>
          </a:xfrm>
          <a:prstGeom prst="rect">
            <a:avLst/>
          </a:prstGeom>
        </p:spPr>
      </p:pic>
    </p:spTree>
    <p:extLst>
      <p:ext uri="{BB962C8B-B14F-4D97-AF65-F5344CB8AC3E}">
        <p14:creationId xmlns:p14="http://schemas.microsoft.com/office/powerpoint/2010/main" val="165111904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D158A30-94CF-4D8B-A26B-06B7370AB522}"/>
              </a:ext>
            </a:extLst>
          </p:cNvPr>
          <p:cNvSpPr txBox="1">
            <a:spLocks/>
          </p:cNvSpPr>
          <p:nvPr/>
        </p:nvSpPr>
        <p:spPr>
          <a:xfrm>
            <a:off x="19050" y="0"/>
            <a:ext cx="12172950" cy="749300"/>
          </a:xfrm>
          <a:prstGeom prst="rect">
            <a:avLst/>
          </a:prstGeom>
          <a:solidFill>
            <a:schemeClr val="accent6">
              <a:lumMod val="20000"/>
              <a:lumOff val="80000"/>
            </a:schemeClr>
          </a:solidFill>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Semiconductors</a:t>
            </a:r>
          </a:p>
        </p:txBody>
      </p:sp>
      <p:pic>
        <p:nvPicPr>
          <p:cNvPr id="4" name="Picture 3">
            <a:extLst>
              <a:ext uri="{FF2B5EF4-FFF2-40B4-BE49-F238E27FC236}">
                <a16:creationId xmlns:a16="http://schemas.microsoft.com/office/drawing/2014/main" id="{42898C9E-F613-4386-B039-8DDA1CE7D798}"/>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10884216" y="0"/>
            <a:ext cx="1181291" cy="940498"/>
          </a:xfrm>
          <a:prstGeom prst="rect">
            <a:avLst/>
          </a:prstGeom>
        </p:spPr>
      </p:pic>
      <p:sp>
        <p:nvSpPr>
          <p:cNvPr id="5" name="TextBox 4">
            <a:extLst>
              <a:ext uri="{FF2B5EF4-FFF2-40B4-BE49-F238E27FC236}">
                <a16:creationId xmlns:a16="http://schemas.microsoft.com/office/drawing/2014/main" id="{CED496E6-BC17-4B0C-88BD-9D8C1B9C4DBE}"/>
              </a:ext>
            </a:extLst>
          </p:cNvPr>
          <p:cNvSpPr txBox="1"/>
          <p:nvPr/>
        </p:nvSpPr>
        <p:spPr>
          <a:xfrm>
            <a:off x="256032" y="759600"/>
            <a:ext cx="11809475" cy="1323439"/>
          </a:xfrm>
          <a:prstGeom prst="rect">
            <a:avLst/>
          </a:prstGeom>
          <a:noFill/>
        </p:spPr>
        <p:txBody>
          <a:bodyPr wrap="square">
            <a:spAutoFit/>
          </a:bodyPr>
          <a:lstStyle/>
          <a:p>
            <a:pPr algn="ctr"/>
            <a:r>
              <a:rPr lang="en-US" sz="4000" b="1" i="0" u="none" strike="noStrike" baseline="0" dirty="0">
                <a:latin typeface="Times-Bold"/>
              </a:rPr>
              <a:t>Metal–Semiconductor junctions </a:t>
            </a:r>
          </a:p>
          <a:p>
            <a:pPr algn="ctr"/>
            <a:r>
              <a:rPr lang="en-US" sz="4000" b="1" dirty="0">
                <a:latin typeface="Times-Bold"/>
              </a:rPr>
              <a:t>Rectifying and ohmic</a:t>
            </a:r>
            <a:endParaRPr lang="en-US" sz="4000" dirty="0"/>
          </a:p>
        </p:txBody>
      </p:sp>
      <p:sp>
        <p:nvSpPr>
          <p:cNvPr id="6" name="TextBox 5">
            <a:extLst>
              <a:ext uri="{FF2B5EF4-FFF2-40B4-BE49-F238E27FC236}">
                <a16:creationId xmlns:a16="http://schemas.microsoft.com/office/drawing/2014/main" id="{39B50209-6154-47AF-A20A-C2F00F2E4EFF}"/>
              </a:ext>
            </a:extLst>
          </p:cNvPr>
          <p:cNvSpPr txBox="1"/>
          <p:nvPr/>
        </p:nvSpPr>
        <p:spPr>
          <a:xfrm>
            <a:off x="2526792" y="3105834"/>
            <a:ext cx="7138416" cy="646331"/>
          </a:xfrm>
          <a:prstGeom prst="rect">
            <a:avLst/>
          </a:prstGeom>
          <a:noFill/>
        </p:spPr>
        <p:txBody>
          <a:bodyPr wrap="square">
            <a:spAutoFit/>
          </a:bodyPr>
          <a:lstStyle/>
          <a:p>
            <a:r>
              <a:rPr lang="en-US" sz="3600" b="1" dirty="0"/>
              <a:t>The metal–semiconductor diode</a:t>
            </a:r>
          </a:p>
        </p:txBody>
      </p:sp>
      <p:pic>
        <p:nvPicPr>
          <p:cNvPr id="1026" name="Picture 2" descr="What is Schottky Diode | Metal Semiconductor Junction | Applications of  Schottky Diode | EDC - YouTube">
            <a:extLst>
              <a:ext uri="{FF2B5EF4-FFF2-40B4-BE49-F238E27FC236}">
                <a16:creationId xmlns:a16="http://schemas.microsoft.com/office/drawing/2014/main" id="{047C2A6C-F7EC-4D15-BDB8-98475440A80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46352"/>
          <a:stretch/>
        </p:blipFill>
        <p:spPr bwMode="auto">
          <a:xfrm>
            <a:off x="2637281" y="2262568"/>
            <a:ext cx="7046976" cy="212655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26366D2E-C7C6-4135-9339-A69ABEE3FD1F}"/>
              </a:ext>
            </a:extLst>
          </p:cNvPr>
          <p:cNvSpPr txBox="1"/>
          <p:nvPr/>
        </p:nvSpPr>
        <p:spPr>
          <a:xfrm>
            <a:off x="859536" y="5232385"/>
            <a:ext cx="8382000" cy="369332"/>
          </a:xfrm>
          <a:prstGeom prst="rect">
            <a:avLst/>
          </a:prstGeom>
          <a:noFill/>
        </p:spPr>
        <p:txBody>
          <a:bodyPr wrap="square">
            <a:spAutoFit/>
          </a:bodyPr>
          <a:lstStyle/>
          <a:p>
            <a:r>
              <a:rPr lang="en-US" dirty="0"/>
              <a:t>The work function, </a:t>
            </a:r>
          </a:p>
        </p:txBody>
      </p:sp>
    </p:spTree>
    <p:extLst>
      <p:ext uri="{BB962C8B-B14F-4D97-AF65-F5344CB8AC3E}">
        <p14:creationId xmlns:p14="http://schemas.microsoft.com/office/powerpoint/2010/main" val="414333061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B66C7C6-5168-4B8C-968E-A04814012BD9}"/>
              </a:ext>
            </a:extLst>
          </p:cNvPr>
          <p:cNvSpPr txBox="1"/>
          <p:nvPr/>
        </p:nvSpPr>
        <p:spPr>
          <a:xfrm>
            <a:off x="123729" y="749300"/>
            <a:ext cx="10655808" cy="4467057"/>
          </a:xfrm>
          <a:prstGeom prst="rect">
            <a:avLst/>
          </a:prstGeom>
          <a:noFill/>
        </p:spPr>
        <p:txBody>
          <a:bodyPr wrap="square">
            <a:spAutoFit/>
          </a:bodyPr>
          <a:lstStyle/>
          <a:p>
            <a:pPr marL="342900" indent="-342900">
              <a:lnSpc>
                <a:spcPct val="150000"/>
              </a:lnSpc>
              <a:buFont typeface="Wingdings" panose="05000000000000000000" pitchFamily="2" charset="2"/>
              <a:buChar char="§"/>
            </a:pPr>
            <a:r>
              <a:rPr lang="en-US" sz="2400" dirty="0"/>
              <a:t>There are two kinds of metal–semiconductor junction. </a:t>
            </a:r>
          </a:p>
          <a:p>
            <a:pPr marL="342900" indent="-342900">
              <a:lnSpc>
                <a:spcPct val="150000"/>
              </a:lnSpc>
              <a:buFont typeface="Wingdings" panose="05000000000000000000" pitchFamily="2" charset="2"/>
              <a:buChar char="§"/>
            </a:pPr>
            <a:r>
              <a:rPr lang="en-US" sz="2400" dirty="0"/>
              <a:t>The junctions between metal and lightly doped semiconductors exhibit rectifying IV characteristics similar to those of PN junctions. </a:t>
            </a:r>
          </a:p>
          <a:p>
            <a:pPr marL="342900" indent="-342900">
              <a:lnSpc>
                <a:spcPct val="150000"/>
              </a:lnSpc>
              <a:buFont typeface="Wingdings" panose="05000000000000000000" pitchFamily="2" charset="2"/>
              <a:buChar char="§"/>
            </a:pPr>
            <a:r>
              <a:rPr lang="en-US" sz="2400" dirty="0"/>
              <a:t>They are called Schottky diodes and have some interesting applications. </a:t>
            </a:r>
          </a:p>
          <a:p>
            <a:pPr marL="342900" indent="-342900">
              <a:lnSpc>
                <a:spcPct val="150000"/>
              </a:lnSpc>
              <a:buFont typeface="Wingdings" panose="05000000000000000000" pitchFamily="2" charset="2"/>
              <a:buChar char="§"/>
            </a:pPr>
            <a:r>
              <a:rPr lang="en-US" sz="2400" dirty="0"/>
              <a:t>The junction between metal and heavily doped semiconductors behaves as low-resistance ohmic contacts (basically electrical shorts). </a:t>
            </a:r>
          </a:p>
          <a:p>
            <a:pPr marL="342900" indent="-342900">
              <a:lnSpc>
                <a:spcPct val="150000"/>
              </a:lnSpc>
              <a:buFont typeface="Wingdings" panose="05000000000000000000" pitchFamily="2" charset="2"/>
              <a:buChar char="§"/>
            </a:pPr>
            <a:r>
              <a:rPr lang="en-US" sz="2400" dirty="0"/>
              <a:t>Ohmic contacts are an important part of semiconductor devices and have a significant influence on the performance of high-speed transistors.</a:t>
            </a:r>
          </a:p>
        </p:txBody>
      </p:sp>
      <p:sp>
        <p:nvSpPr>
          <p:cNvPr id="7" name="Title 1">
            <a:extLst>
              <a:ext uri="{FF2B5EF4-FFF2-40B4-BE49-F238E27FC236}">
                <a16:creationId xmlns:a16="http://schemas.microsoft.com/office/drawing/2014/main" id="{94ECE8C7-A61F-40EB-B2B2-9D3E665A3EC6}"/>
              </a:ext>
            </a:extLst>
          </p:cNvPr>
          <p:cNvSpPr txBox="1">
            <a:spLocks/>
          </p:cNvSpPr>
          <p:nvPr/>
        </p:nvSpPr>
        <p:spPr>
          <a:xfrm>
            <a:off x="19050" y="0"/>
            <a:ext cx="12172950" cy="749300"/>
          </a:xfrm>
          <a:prstGeom prst="rect">
            <a:avLst/>
          </a:prstGeom>
          <a:solidFill>
            <a:schemeClr val="accent6">
              <a:lumMod val="20000"/>
              <a:lumOff val="80000"/>
            </a:schemeClr>
          </a:solidFill>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Semiconductors</a:t>
            </a:r>
          </a:p>
        </p:txBody>
      </p:sp>
      <p:pic>
        <p:nvPicPr>
          <p:cNvPr id="8" name="Picture 7">
            <a:extLst>
              <a:ext uri="{FF2B5EF4-FFF2-40B4-BE49-F238E27FC236}">
                <a16:creationId xmlns:a16="http://schemas.microsoft.com/office/drawing/2014/main" id="{203A42D1-807B-49C8-B08F-4E27A680F3E0}"/>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10884216" y="0"/>
            <a:ext cx="1181291" cy="940498"/>
          </a:xfrm>
          <a:prstGeom prst="rect">
            <a:avLst/>
          </a:prstGeom>
        </p:spPr>
      </p:pic>
    </p:spTree>
    <p:extLst>
      <p:ext uri="{BB962C8B-B14F-4D97-AF65-F5344CB8AC3E}">
        <p14:creationId xmlns:p14="http://schemas.microsoft.com/office/powerpoint/2010/main" val="99612809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021D57D-E4D8-46BE-91A8-7C2CC4D02EEC}"/>
              </a:ext>
            </a:extLst>
          </p:cNvPr>
          <p:cNvSpPr txBox="1"/>
          <p:nvPr/>
        </p:nvSpPr>
        <p:spPr>
          <a:xfrm>
            <a:off x="0" y="749300"/>
            <a:ext cx="6946393" cy="4100353"/>
          </a:xfrm>
          <a:prstGeom prst="rect">
            <a:avLst/>
          </a:prstGeom>
          <a:noFill/>
        </p:spPr>
        <p:txBody>
          <a:bodyPr wrap="square">
            <a:spAutoFit/>
          </a:bodyPr>
          <a:lstStyle/>
          <a:p>
            <a:pPr marL="342900" indent="-342900">
              <a:lnSpc>
                <a:spcPct val="150000"/>
              </a:lnSpc>
              <a:buFont typeface="Wingdings" panose="05000000000000000000" pitchFamily="2" charset="2"/>
              <a:buChar char="§"/>
            </a:pPr>
            <a:r>
              <a:rPr lang="en-US" sz="2200" b="0" i="0" dirty="0">
                <a:solidFill>
                  <a:srgbClr val="666666"/>
                </a:solidFill>
                <a:effectLst/>
                <a:latin typeface="Helvetica" panose="020B0604020202020204" pitchFamily="34" charset="0"/>
              </a:rPr>
              <a:t>Schottky diode is a metal-semiconductor junction diode that has less forward voltage drop than the P-N junction diode and can be used in high-speed switching applications.</a:t>
            </a:r>
          </a:p>
          <a:p>
            <a:pPr marL="342900" indent="-342900">
              <a:lnSpc>
                <a:spcPct val="150000"/>
              </a:lnSpc>
              <a:buFont typeface="Wingdings" panose="05000000000000000000" pitchFamily="2" charset="2"/>
              <a:buChar char="§"/>
            </a:pPr>
            <a:r>
              <a:rPr lang="en-US" sz="2200" b="0" i="0" dirty="0">
                <a:solidFill>
                  <a:srgbClr val="666666"/>
                </a:solidFill>
                <a:effectLst/>
                <a:latin typeface="Helvetica" panose="020B0604020202020204" pitchFamily="34" charset="0"/>
              </a:rPr>
              <a:t>In </a:t>
            </a:r>
            <a:r>
              <a:rPr lang="en-US" sz="2200" b="0" i="0" dirty="0" err="1">
                <a:solidFill>
                  <a:srgbClr val="666666"/>
                </a:solidFill>
                <a:effectLst/>
                <a:latin typeface="Helvetica" panose="020B0604020202020204" pitchFamily="34" charset="0"/>
              </a:rPr>
              <a:t>schottky</a:t>
            </a:r>
            <a:r>
              <a:rPr lang="en-US" sz="2200" b="0" i="0" dirty="0">
                <a:solidFill>
                  <a:srgbClr val="666666"/>
                </a:solidFill>
                <a:effectLst/>
                <a:latin typeface="Helvetica" panose="020B0604020202020204" pitchFamily="34" charset="0"/>
              </a:rPr>
              <a:t> diode, metals such as aluminum or platinum replace the P-type semiconductor. </a:t>
            </a:r>
          </a:p>
          <a:p>
            <a:pPr marL="342900" indent="-342900">
              <a:lnSpc>
                <a:spcPct val="150000"/>
              </a:lnSpc>
              <a:buFont typeface="Wingdings" panose="05000000000000000000" pitchFamily="2" charset="2"/>
              <a:buChar char="§"/>
            </a:pPr>
            <a:r>
              <a:rPr lang="en-US" sz="2200" b="0" i="0" dirty="0">
                <a:solidFill>
                  <a:srgbClr val="666666"/>
                </a:solidFill>
                <a:effectLst/>
                <a:latin typeface="Helvetica" panose="020B0604020202020204" pitchFamily="34" charset="0"/>
              </a:rPr>
              <a:t>Schottky diodes are widely used in radio frequency (RF) application</a:t>
            </a:r>
            <a:endParaRPr lang="en-US" sz="2200" dirty="0"/>
          </a:p>
        </p:txBody>
      </p:sp>
      <p:sp>
        <p:nvSpPr>
          <p:cNvPr id="5" name="Title 1">
            <a:extLst>
              <a:ext uri="{FF2B5EF4-FFF2-40B4-BE49-F238E27FC236}">
                <a16:creationId xmlns:a16="http://schemas.microsoft.com/office/drawing/2014/main" id="{7BB6D0C3-4C37-43D3-852F-0C24D3BF7887}"/>
              </a:ext>
            </a:extLst>
          </p:cNvPr>
          <p:cNvSpPr txBox="1">
            <a:spLocks/>
          </p:cNvSpPr>
          <p:nvPr/>
        </p:nvSpPr>
        <p:spPr>
          <a:xfrm>
            <a:off x="19050" y="0"/>
            <a:ext cx="12172950" cy="749300"/>
          </a:xfrm>
          <a:prstGeom prst="rect">
            <a:avLst/>
          </a:prstGeom>
          <a:solidFill>
            <a:schemeClr val="accent6">
              <a:lumMod val="20000"/>
              <a:lumOff val="80000"/>
            </a:schemeClr>
          </a:solidFill>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Semiconductors</a:t>
            </a:r>
          </a:p>
        </p:txBody>
      </p:sp>
      <p:pic>
        <p:nvPicPr>
          <p:cNvPr id="6" name="Picture 5">
            <a:extLst>
              <a:ext uri="{FF2B5EF4-FFF2-40B4-BE49-F238E27FC236}">
                <a16:creationId xmlns:a16="http://schemas.microsoft.com/office/drawing/2014/main" id="{841D17AF-4AD5-4EE3-BEBD-49D73093E458}"/>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10884216" y="0"/>
            <a:ext cx="1181291" cy="940498"/>
          </a:xfrm>
          <a:prstGeom prst="rect">
            <a:avLst/>
          </a:prstGeom>
        </p:spPr>
      </p:pic>
      <p:pic>
        <p:nvPicPr>
          <p:cNvPr id="2052" name="Picture 4" descr="Schottky barrier is a depletion layer formed at the junction of a metal and a semiconductor. ">
            <a:extLst>
              <a:ext uri="{FF2B5EF4-FFF2-40B4-BE49-F238E27FC236}">
                <a16:creationId xmlns:a16="http://schemas.microsoft.com/office/drawing/2014/main" id="{B7C41337-82A5-4D74-B19A-879BAC552A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95616" y="685938"/>
            <a:ext cx="4047744" cy="3126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821129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When reverse bias voltage is applied to the schottky diode, the depletion width increases.">
            <a:extLst>
              <a:ext uri="{FF2B5EF4-FFF2-40B4-BE49-F238E27FC236}">
                <a16:creationId xmlns:a16="http://schemas.microsoft.com/office/drawing/2014/main" id="{7AEA7495-2A0B-43D0-9FA5-6A99FFCED21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189" b="19280"/>
          <a:stretch/>
        </p:blipFill>
        <p:spPr bwMode="auto">
          <a:xfrm>
            <a:off x="6096000" y="2196453"/>
            <a:ext cx="5746591" cy="456515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8" descr="When forward bias voltage is applied to the schottky diode, a large number of free electrons are generated in the n-type semiconductor and metal. ">
            <a:extLst>
              <a:ext uri="{FF2B5EF4-FFF2-40B4-BE49-F238E27FC236}">
                <a16:creationId xmlns:a16="http://schemas.microsoft.com/office/drawing/2014/main" id="{7EBBA636-B2E8-427E-BE14-43D481483F7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7314"/>
          <a:stretch/>
        </p:blipFill>
        <p:spPr bwMode="auto">
          <a:xfrm>
            <a:off x="439718" y="2314914"/>
            <a:ext cx="5340044" cy="432823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8819DADE-9FB6-4DB3-8F4F-12250C33A9AB}"/>
              </a:ext>
            </a:extLst>
          </p:cNvPr>
          <p:cNvSpPr txBox="1"/>
          <p:nvPr/>
        </p:nvSpPr>
        <p:spPr>
          <a:xfrm>
            <a:off x="306522" y="872712"/>
            <a:ext cx="11885478" cy="1938992"/>
          </a:xfrm>
          <a:prstGeom prst="rect">
            <a:avLst/>
          </a:prstGeom>
          <a:noFill/>
        </p:spPr>
        <p:txBody>
          <a:bodyPr wrap="square">
            <a:spAutoFit/>
          </a:bodyPr>
          <a:lstStyle/>
          <a:p>
            <a:pPr marL="342900" indent="-342900">
              <a:buFont typeface="Wingdings" panose="05000000000000000000" pitchFamily="2" charset="2"/>
              <a:buChar char="§"/>
            </a:pPr>
            <a:r>
              <a:rPr lang="en-US" sz="2400" b="0" i="0" dirty="0">
                <a:effectLst/>
                <a:latin typeface="Helvetica" panose="020B0604020202020204" pitchFamily="34" charset="0"/>
              </a:rPr>
              <a:t>Reverse bias </a:t>
            </a:r>
            <a:r>
              <a:rPr lang="en-US" sz="2400" b="0" i="0" dirty="0" err="1">
                <a:effectLst/>
                <a:latin typeface="Helvetica" panose="020B0604020202020204" pitchFamily="34" charset="0"/>
              </a:rPr>
              <a:t>schottky</a:t>
            </a:r>
            <a:r>
              <a:rPr lang="en-US" sz="2400" b="0" i="0" dirty="0">
                <a:effectLst/>
                <a:latin typeface="Helvetica" panose="020B0604020202020204" pitchFamily="34" charset="0"/>
              </a:rPr>
              <a:t> diode  and Forward biased </a:t>
            </a:r>
            <a:r>
              <a:rPr lang="en-US" sz="2400" b="0" i="0" dirty="0" err="1">
                <a:effectLst/>
                <a:latin typeface="Helvetica" panose="020B0604020202020204" pitchFamily="34" charset="0"/>
              </a:rPr>
              <a:t>schottky</a:t>
            </a:r>
            <a:r>
              <a:rPr lang="en-US" sz="2400" b="0" i="0" dirty="0">
                <a:effectLst/>
                <a:latin typeface="Helvetica" panose="020B0604020202020204" pitchFamily="34" charset="0"/>
              </a:rPr>
              <a:t> diode</a:t>
            </a:r>
          </a:p>
          <a:p>
            <a:pPr marL="342900" indent="-342900">
              <a:buFont typeface="Wingdings" panose="05000000000000000000" pitchFamily="2" charset="2"/>
              <a:buChar char="§"/>
            </a:pPr>
            <a:r>
              <a:rPr lang="en-US" sz="2400" i="0" dirty="0">
                <a:effectLst/>
                <a:latin typeface="Helvetica" panose="020B0604020202020204" pitchFamily="34" charset="0"/>
              </a:rPr>
              <a:t>See the depletion region</a:t>
            </a:r>
          </a:p>
          <a:p>
            <a:pPr marL="342900" indent="-342900">
              <a:buFont typeface="Wingdings" panose="05000000000000000000" pitchFamily="2" charset="2"/>
              <a:buChar char="§"/>
            </a:pPr>
            <a:r>
              <a:rPr lang="en-US" sz="2400" dirty="0">
                <a:latin typeface="Helvetica" panose="020B0604020202020204" pitchFamily="34" charset="0"/>
              </a:rPr>
              <a:t>The depletion region in the metal side is small in size because of charge screening</a:t>
            </a:r>
          </a:p>
          <a:p>
            <a:pPr marL="342900" indent="-342900">
              <a:buFont typeface="Wingdings" panose="05000000000000000000" pitchFamily="2" charset="2"/>
              <a:buChar char="§"/>
            </a:pPr>
            <a:r>
              <a:rPr lang="en-US" sz="2400" i="0" dirty="0">
                <a:effectLst/>
                <a:latin typeface="Helvetica" panose="020B0604020202020204" pitchFamily="34" charset="0"/>
              </a:rPr>
              <a:t>Electric field doesn’t penetrate a metal </a:t>
            </a:r>
          </a:p>
          <a:p>
            <a:pPr algn="l"/>
            <a:endParaRPr lang="en-US" sz="2400" b="1" i="0" dirty="0">
              <a:effectLst/>
              <a:latin typeface="Helvetica" panose="020B0604020202020204" pitchFamily="34" charset="0"/>
            </a:endParaRPr>
          </a:p>
        </p:txBody>
      </p:sp>
      <p:sp>
        <p:nvSpPr>
          <p:cNvPr id="7" name="Title 1">
            <a:extLst>
              <a:ext uri="{FF2B5EF4-FFF2-40B4-BE49-F238E27FC236}">
                <a16:creationId xmlns:a16="http://schemas.microsoft.com/office/drawing/2014/main" id="{ABD4DBDA-03E3-47F1-AC09-D4F87E584551}"/>
              </a:ext>
            </a:extLst>
          </p:cNvPr>
          <p:cNvSpPr txBox="1">
            <a:spLocks/>
          </p:cNvSpPr>
          <p:nvPr/>
        </p:nvSpPr>
        <p:spPr>
          <a:xfrm>
            <a:off x="19050" y="0"/>
            <a:ext cx="12172950" cy="749300"/>
          </a:xfrm>
          <a:prstGeom prst="rect">
            <a:avLst/>
          </a:prstGeom>
          <a:solidFill>
            <a:schemeClr val="accent6">
              <a:lumMod val="20000"/>
              <a:lumOff val="80000"/>
            </a:schemeClr>
          </a:solidFill>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Semiconductors</a:t>
            </a:r>
          </a:p>
        </p:txBody>
      </p:sp>
      <p:pic>
        <p:nvPicPr>
          <p:cNvPr id="8" name="Picture 7">
            <a:extLst>
              <a:ext uri="{FF2B5EF4-FFF2-40B4-BE49-F238E27FC236}">
                <a16:creationId xmlns:a16="http://schemas.microsoft.com/office/drawing/2014/main" id="{8CFB30AE-6EA1-48CD-8F1C-859AA1933C16}"/>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10884216" y="0"/>
            <a:ext cx="1181291" cy="940498"/>
          </a:xfrm>
          <a:prstGeom prst="rect">
            <a:avLst/>
          </a:prstGeom>
        </p:spPr>
      </p:pic>
    </p:spTree>
    <p:extLst>
      <p:ext uri="{BB962C8B-B14F-4D97-AF65-F5344CB8AC3E}">
        <p14:creationId xmlns:p14="http://schemas.microsoft.com/office/powerpoint/2010/main" val="15132707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3F2296D-CE4F-4373-A083-D305416B2661}"/>
              </a:ext>
            </a:extLst>
          </p:cNvPr>
          <p:cNvSpPr txBox="1"/>
          <p:nvPr/>
        </p:nvSpPr>
        <p:spPr>
          <a:xfrm>
            <a:off x="130773" y="1277301"/>
            <a:ext cx="11618214" cy="120032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t>Energy Gaps and General Band Structure</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2400" dirty="0"/>
              <a:t> electrons not at the </a:t>
            </a:r>
            <a:r>
              <a:rPr lang="en-US" sz="2400" dirty="0" err="1"/>
              <a:t>bz</a:t>
            </a:r>
            <a:r>
              <a:rPr lang="en-US" sz="2400" dirty="0"/>
              <a:t>  obey the relation for the total energy E</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2400" dirty="0"/>
              <a:t>Electron waves with wave vectors on or near a BZ are diffracted;</a:t>
            </a:r>
          </a:p>
        </p:txBody>
      </p:sp>
      <p:sp>
        <p:nvSpPr>
          <p:cNvPr id="5" name="Title 1">
            <a:extLst>
              <a:ext uri="{FF2B5EF4-FFF2-40B4-BE49-F238E27FC236}">
                <a16:creationId xmlns:a16="http://schemas.microsoft.com/office/drawing/2014/main" id="{B35A2C1D-1547-4542-8532-758DB6E7197C}"/>
              </a:ext>
            </a:extLst>
          </p:cNvPr>
          <p:cNvSpPr txBox="1">
            <a:spLocks/>
          </p:cNvSpPr>
          <p:nvPr/>
        </p:nvSpPr>
        <p:spPr>
          <a:xfrm>
            <a:off x="19050" y="0"/>
            <a:ext cx="10515600" cy="749300"/>
          </a:xfrm>
          <a:prstGeom prst="rect">
            <a:avLst/>
          </a:prstGeom>
          <a:solidFill>
            <a:schemeClr val="accent6">
              <a:lumMod val="20000"/>
              <a:lumOff val="80000"/>
            </a:schemeClr>
          </a:solidFill>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Semiconductors</a:t>
            </a:r>
            <a:endParaRPr lang="en-US" dirty="0"/>
          </a:p>
        </p:txBody>
      </p:sp>
      <p:pic>
        <p:nvPicPr>
          <p:cNvPr id="3" name="Picture 2">
            <a:extLst>
              <a:ext uri="{FF2B5EF4-FFF2-40B4-BE49-F238E27FC236}">
                <a16:creationId xmlns:a16="http://schemas.microsoft.com/office/drawing/2014/main" id="{3DE2E8F5-5284-46A1-AF64-DC1AAEC23B69}"/>
              </a:ext>
            </a:extLst>
          </p:cNvPr>
          <p:cNvPicPr>
            <a:picLocks noChangeAspect="1"/>
          </p:cNvPicPr>
          <p:nvPr/>
        </p:nvPicPr>
        <p:blipFill rotWithShape="1">
          <a:blip r:embed="rId2"/>
          <a:srcRect l="4255" r="3989"/>
          <a:stretch/>
        </p:blipFill>
        <p:spPr>
          <a:xfrm>
            <a:off x="330658" y="3830596"/>
            <a:ext cx="3095294" cy="1099547"/>
          </a:xfrm>
          <a:prstGeom prst="rect">
            <a:avLst/>
          </a:prstGeom>
        </p:spPr>
      </p:pic>
      <p:pic>
        <p:nvPicPr>
          <p:cNvPr id="7" name="Picture 6">
            <a:extLst>
              <a:ext uri="{FF2B5EF4-FFF2-40B4-BE49-F238E27FC236}">
                <a16:creationId xmlns:a16="http://schemas.microsoft.com/office/drawing/2014/main" id="{2EA2464D-C10F-4040-9896-88AF143B1050}"/>
              </a:ext>
            </a:extLst>
          </p:cNvPr>
          <p:cNvPicPr>
            <a:picLocks noChangeAspect="1"/>
          </p:cNvPicPr>
          <p:nvPr/>
        </p:nvPicPr>
        <p:blipFill rotWithShape="1">
          <a:blip r:embed="rId3"/>
          <a:srcRect l="7151" r="3846"/>
          <a:stretch/>
        </p:blipFill>
        <p:spPr>
          <a:xfrm>
            <a:off x="8485633" y="4081327"/>
            <a:ext cx="2581463" cy="949793"/>
          </a:xfrm>
          <a:prstGeom prst="rect">
            <a:avLst/>
          </a:prstGeom>
        </p:spPr>
      </p:pic>
      <p:pic>
        <p:nvPicPr>
          <p:cNvPr id="9" name="Picture 8">
            <a:extLst>
              <a:ext uri="{FF2B5EF4-FFF2-40B4-BE49-F238E27FC236}">
                <a16:creationId xmlns:a16="http://schemas.microsoft.com/office/drawing/2014/main" id="{DCCEEE52-F978-45E0-9423-665AAB205841}"/>
              </a:ext>
            </a:extLst>
          </p:cNvPr>
          <p:cNvPicPr>
            <a:picLocks noChangeAspect="1"/>
          </p:cNvPicPr>
          <p:nvPr/>
        </p:nvPicPr>
        <p:blipFill rotWithShape="1">
          <a:blip r:embed="rId4"/>
          <a:srcRect l="17213" r="10134"/>
          <a:stretch/>
        </p:blipFill>
        <p:spPr>
          <a:xfrm>
            <a:off x="3672168" y="2773681"/>
            <a:ext cx="4535424" cy="3336540"/>
          </a:xfrm>
          <a:prstGeom prst="rect">
            <a:avLst/>
          </a:prstGeom>
        </p:spPr>
      </p:pic>
      <p:pic>
        <p:nvPicPr>
          <p:cNvPr id="8" name="Picture 7">
            <a:extLst>
              <a:ext uri="{FF2B5EF4-FFF2-40B4-BE49-F238E27FC236}">
                <a16:creationId xmlns:a16="http://schemas.microsoft.com/office/drawing/2014/main" id="{0E72C9E4-96C4-41F8-A7BF-96CA9BD56BF7}"/>
              </a:ext>
            </a:extLst>
          </p:cNvPr>
          <p:cNvPicPr/>
          <p:nvPr/>
        </p:nvPicPr>
        <p:blipFill>
          <a:blip r:embed="rId5" cstate="print">
            <a:extLst>
              <a:ext uri="{28A0092B-C50C-407E-A947-70E740481C1C}">
                <a14:useLocalDpi xmlns:a14="http://schemas.microsoft.com/office/drawing/2010/main" val="0"/>
              </a:ext>
            </a:extLst>
          </a:blip>
          <a:stretch>
            <a:fillRect/>
          </a:stretch>
        </p:blipFill>
        <p:spPr>
          <a:xfrm>
            <a:off x="10884216" y="0"/>
            <a:ext cx="1181291" cy="940498"/>
          </a:xfrm>
          <a:prstGeom prst="rect">
            <a:avLst/>
          </a:prstGeom>
        </p:spPr>
      </p:pic>
      <p:sp>
        <p:nvSpPr>
          <p:cNvPr id="10" name="TextBox 9">
            <a:extLst>
              <a:ext uri="{FF2B5EF4-FFF2-40B4-BE49-F238E27FC236}">
                <a16:creationId xmlns:a16="http://schemas.microsoft.com/office/drawing/2014/main" id="{28F1F390-BBEC-4219-9F88-68CED991D677}"/>
              </a:ext>
            </a:extLst>
          </p:cNvPr>
          <p:cNvSpPr txBox="1"/>
          <p:nvPr/>
        </p:nvSpPr>
        <p:spPr>
          <a:xfrm>
            <a:off x="225552" y="828634"/>
            <a:ext cx="6205728" cy="461665"/>
          </a:xfrm>
          <a:prstGeom prst="rect">
            <a:avLst/>
          </a:prstGeom>
          <a:noFill/>
        </p:spPr>
        <p:txBody>
          <a:bodyPr wrap="square">
            <a:spAutoFit/>
          </a:bodyPr>
          <a:lstStyle/>
          <a:p>
            <a:r>
              <a:rPr lang="en-US" sz="2400" b="0" u="none" strike="noStrike" dirty="0">
                <a:solidFill>
                  <a:srgbClr val="000000"/>
                </a:solidFill>
                <a:effectLst/>
                <a:latin typeface="Arial" panose="020B0604020202020204" pitchFamily="34" charset="0"/>
              </a:rPr>
              <a:t>2. Energy bands in semiconductors </a:t>
            </a:r>
          </a:p>
        </p:txBody>
      </p:sp>
    </p:spTree>
    <p:extLst>
      <p:ext uri="{BB962C8B-B14F-4D97-AF65-F5344CB8AC3E}">
        <p14:creationId xmlns:p14="http://schemas.microsoft.com/office/powerpoint/2010/main" val="232399209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D158A30-94CF-4D8B-A26B-06B7370AB522}"/>
              </a:ext>
            </a:extLst>
          </p:cNvPr>
          <p:cNvSpPr txBox="1">
            <a:spLocks/>
          </p:cNvSpPr>
          <p:nvPr/>
        </p:nvSpPr>
        <p:spPr>
          <a:xfrm>
            <a:off x="19050" y="0"/>
            <a:ext cx="12172950" cy="749300"/>
          </a:xfrm>
          <a:prstGeom prst="rect">
            <a:avLst/>
          </a:prstGeom>
          <a:solidFill>
            <a:schemeClr val="accent6">
              <a:lumMod val="20000"/>
              <a:lumOff val="80000"/>
            </a:schemeClr>
          </a:solidFill>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Semiconductors</a:t>
            </a:r>
          </a:p>
        </p:txBody>
      </p:sp>
      <p:pic>
        <p:nvPicPr>
          <p:cNvPr id="4" name="Picture 3">
            <a:extLst>
              <a:ext uri="{FF2B5EF4-FFF2-40B4-BE49-F238E27FC236}">
                <a16:creationId xmlns:a16="http://schemas.microsoft.com/office/drawing/2014/main" id="{42898C9E-F613-4386-B039-8DDA1CE7D798}"/>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10884216" y="0"/>
            <a:ext cx="1181291" cy="940498"/>
          </a:xfrm>
          <a:prstGeom prst="rect">
            <a:avLst/>
          </a:prstGeom>
        </p:spPr>
      </p:pic>
      <p:pic>
        <p:nvPicPr>
          <p:cNvPr id="5" name="Picture 4">
            <a:extLst>
              <a:ext uri="{FF2B5EF4-FFF2-40B4-BE49-F238E27FC236}">
                <a16:creationId xmlns:a16="http://schemas.microsoft.com/office/drawing/2014/main" id="{92C33827-2219-45DD-B1FB-0F8DFB0F3180}"/>
              </a:ext>
            </a:extLst>
          </p:cNvPr>
          <p:cNvPicPr>
            <a:picLocks noChangeAspect="1"/>
          </p:cNvPicPr>
          <p:nvPr/>
        </p:nvPicPr>
        <p:blipFill rotWithShape="1">
          <a:blip r:embed="rId3"/>
          <a:srcRect t="7666"/>
          <a:stretch/>
        </p:blipFill>
        <p:spPr>
          <a:xfrm>
            <a:off x="121860" y="2316480"/>
            <a:ext cx="5532561" cy="4405438"/>
          </a:xfrm>
          <a:prstGeom prst="rect">
            <a:avLst/>
          </a:prstGeom>
        </p:spPr>
      </p:pic>
      <p:pic>
        <p:nvPicPr>
          <p:cNvPr id="7" name="Picture 6">
            <a:extLst>
              <a:ext uri="{FF2B5EF4-FFF2-40B4-BE49-F238E27FC236}">
                <a16:creationId xmlns:a16="http://schemas.microsoft.com/office/drawing/2014/main" id="{C04C3F01-2C0B-4991-936B-053C1C82BDBC}"/>
              </a:ext>
            </a:extLst>
          </p:cNvPr>
          <p:cNvPicPr>
            <a:picLocks noChangeAspect="1"/>
          </p:cNvPicPr>
          <p:nvPr/>
        </p:nvPicPr>
        <p:blipFill>
          <a:blip r:embed="rId4"/>
          <a:stretch>
            <a:fillRect/>
          </a:stretch>
        </p:blipFill>
        <p:spPr>
          <a:xfrm>
            <a:off x="5654421" y="2424530"/>
            <a:ext cx="6174713" cy="3000910"/>
          </a:xfrm>
          <a:prstGeom prst="rect">
            <a:avLst/>
          </a:prstGeom>
        </p:spPr>
      </p:pic>
      <p:sp>
        <p:nvSpPr>
          <p:cNvPr id="9" name="TextBox 8">
            <a:extLst>
              <a:ext uri="{FF2B5EF4-FFF2-40B4-BE49-F238E27FC236}">
                <a16:creationId xmlns:a16="http://schemas.microsoft.com/office/drawing/2014/main" id="{AF11E337-1394-45BA-8AF3-3DE0076EEE68}"/>
              </a:ext>
            </a:extLst>
          </p:cNvPr>
          <p:cNvSpPr txBox="1"/>
          <p:nvPr/>
        </p:nvSpPr>
        <p:spPr>
          <a:xfrm>
            <a:off x="414528" y="1021620"/>
            <a:ext cx="11119104" cy="830997"/>
          </a:xfrm>
          <a:prstGeom prst="rect">
            <a:avLst/>
          </a:prstGeom>
          <a:noFill/>
        </p:spPr>
        <p:txBody>
          <a:bodyPr wrap="square">
            <a:spAutoFit/>
          </a:bodyPr>
          <a:lstStyle/>
          <a:p>
            <a:r>
              <a:rPr lang="en-US" sz="2400" dirty="0"/>
              <a:t>The parameter </a:t>
            </a:r>
            <a:r>
              <a:rPr lang="en-US" sz="2400" dirty="0">
                <a:sym typeface="Symbol" panose="05050102010706020507" pitchFamily="18" charset="2"/>
              </a:rPr>
              <a:t></a:t>
            </a:r>
            <a:r>
              <a:rPr lang="en-US" sz="2400" dirty="0"/>
              <a:t> is the metal work function (measured in volts) and x is the electron affinity of the semiconductors </a:t>
            </a:r>
          </a:p>
        </p:txBody>
      </p:sp>
    </p:spTree>
    <p:extLst>
      <p:ext uri="{BB962C8B-B14F-4D97-AF65-F5344CB8AC3E}">
        <p14:creationId xmlns:p14="http://schemas.microsoft.com/office/powerpoint/2010/main" val="33295898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D158A30-94CF-4D8B-A26B-06B7370AB522}"/>
              </a:ext>
            </a:extLst>
          </p:cNvPr>
          <p:cNvSpPr txBox="1">
            <a:spLocks/>
          </p:cNvSpPr>
          <p:nvPr/>
        </p:nvSpPr>
        <p:spPr>
          <a:xfrm>
            <a:off x="19050" y="0"/>
            <a:ext cx="12172950" cy="749300"/>
          </a:xfrm>
          <a:prstGeom prst="rect">
            <a:avLst/>
          </a:prstGeom>
          <a:solidFill>
            <a:schemeClr val="accent6">
              <a:lumMod val="20000"/>
              <a:lumOff val="80000"/>
            </a:schemeClr>
          </a:solidFill>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Semiconductors</a:t>
            </a:r>
          </a:p>
        </p:txBody>
      </p:sp>
      <p:pic>
        <p:nvPicPr>
          <p:cNvPr id="4" name="Picture 3">
            <a:extLst>
              <a:ext uri="{FF2B5EF4-FFF2-40B4-BE49-F238E27FC236}">
                <a16:creationId xmlns:a16="http://schemas.microsoft.com/office/drawing/2014/main" id="{42898C9E-F613-4386-B039-8DDA1CE7D798}"/>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10884216" y="0"/>
            <a:ext cx="1181291" cy="940498"/>
          </a:xfrm>
          <a:prstGeom prst="rect">
            <a:avLst/>
          </a:prstGeom>
        </p:spPr>
      </p:pic>
      <p:pic>
        <p:nvPicPr>
          <p:cNvPr id="5" name="Picture 4">
            <a:extLst>
              <a:ext uri="{FF2B5EF4-FFF2-40B4-BE49-F238E27FC236}">
                <a16:creationId xmlns:a16="http://schemas.microsoft.com/office/drawing/2014/main" id="{36DBB60B-6773-44E1-AAAB-E17279E3D11B}"/>
              </a:ext>
            </a:extLst>
          </p:cNvPr>
          <p:cNvPicPr>
            <a:picLocks noChangeAspect="1"/>
          </p:cNvPicPr>
          <p:nvPr/>
        </p:nvPicPr>
        <p:blipFill rotWithShape="1">
          <a:blip r:embed="rId3">
            <a:lum bright="-20000" contrast="40000"/>
          </a:blip>
          <a:srcRect l="2228" t="7332"/>
          <a:stretch/>
        </p:blipFill>
        <p:spPr>
          <a:xfrm>
            <a:off x="6600888" y="1682393"/>
            <a:ext cx="5464619" cy="3237078"/>
          </a:xfrm>
          <a:prstGeom prst="rect">
            <a:avLst/>
          </a:prstGeom>
        </p:spPr>
      </p:pic>
      <p:sp>
        <p:nvSpPr>
          <p:cNvPr id="6" name="TextBox 5">
            <a:extLst>
              <a:ext uri="{FF2B5EF4-FFF2-40B4-BE49-F238E27FC236}">
                <a16:creationId xmlns:a16="http://schemas.microsoft.com/office/drawing/2014/main" id="{7E1E2AD8-F459-4187-BE76-9DA1A46F86E3}"/>
              </a:ext>
            </a:extLst>
          </p:cNvPr>
          <p:cNvSpPr txBox="1"/>
          <p:nvPr/>
        </p:nvSpPr>
        <p:spPr>
          <a:xfrm>
            <a:off x="275210" y="985014"/>
            <a:ext cx="10609006" cy="461665"/>
          </a:xfrm>
          <a:prstGeom prst="rect">
            <a:avLst/>
          </a:prstGeom>
          <a:noFill/>
        </p:spPr>
        <p:txBody>
          <a:bodyPr wrap="square" rtlCol="0">
            <a:spAutoFit/>
          </a:bodyPr>
          <a:lstStyle/>
          <a:p>
            <a:r>
              <a:rPr lang="en-US" sz="2400" dirty="0"/>
              <a:t>Work function of metal is greater than that of the  semiconductor</a:t>
            </a:r>
          </a:p>
        </p:txBody>
      </p:sp>
      <p:sp>
        <p:nvSpPr>
          <p:cNvPr id="7" name="TextBox 6">
            <a:extLst>
              <a:ext uri="{FF2B5EF4-FFF2-40B4-BE49-F238E27FC236}">
                <a16:creationId xmlns:a16="http://schemas.microsoft.com/office/drawing/2014/main" id="{EA4A6F3B-3D78-4227-A876-E462A3BE2DA1}"/>
              </a:ext>
            </a:extLst>
          </p:cNvPr>
          <p:cNvSpPr txBox="1"/>
          <p:nvPr/>
        </p:nvSpPr>
        <p:spPr>
          <a:xfrm>
            <a:off x="7649979" y="4950054"/>
            <a:ext cx="4542021" cy="1200329"/>
          </a:xfrm>
          <a:prstGeom prst="rect">
            <a:avLst/>
          </a:prstGeom>
          <a:noFill/>
        </p:spPr>
        <p:txBody>
          <a:bodyPr wrap="square">
            <a:spAutoFit/>
          </a:bodyPr>
          <a:lstStyle/>
          <a:p>
            <a:r>
              <a:rPr lang="en-US" sz="2400" dirty="0"/>
              <a:t> ideal energy-band diagram of a metal–n-semiconductor junction for  </a:t>
            </a:r>
          </a:p>
        </p:txBody>
      </p:sp>
      <p:pic>
        <p:nvPicPr>
          <p:cNvPr id="8" name="Picture 7">
            <a:extLst>
              <a:ext uri="{FF2B5EF4-FFF2-40B4-BE49-F238E27FC236}">
                <a16:creationId xmlns:a16="http://schemas.microsoft.com/office/drawing/2014/main" id="{E892B061-E269-4AE2-B895-B73CBB32DA12}"/>
              </a:ext>
            </a:extLst>
          </p:cNvPr>
          <p:cNvPicPr>
            <a:picLocks noChangeAspect="1"/>
          </p:cNvPicPr>
          <p:nvPr/>
        </p:nvPicPr>
        <p:blipFill rotWithShape="1">
          <a:blip r:embed="rId4">
            <a:lum bright="-20000" contrast="40000"/>
          </a:blip>
          <a:srcRect l="12655" t="8662" r="7768" b="15446"/>
          <a:stretch/>
        </p:blipFill>
        <p:spPr>
          <a:xfrm>
            <a:off x="504445" y="1491195"/>
            <a:ext cx="5858114" cy="3237078"/>
          </a:xfrm>
          <a:prstGeom prst="rect">
            <a:avLst/>
          </a:prstGeom>
        </p:spPr>
      </p:pic>
      <p:sp>
        <p:nvSpPr>
          <p:cNvPr id="10" name="TextBox 9">
            <a:extLst>
              <a:ext uri="{FF2B5EF4-FFF2-40B4-BE49-F238E27FC236}">
                <a16:creationId xmlns:a16="http://schemas.microsoft.com/office/drawing/2014/main" id="{F3E9E374-7179-44E3-84A2-C2FDE71203B7}"/>
              </a:ext>
            </a:extLst>
          </p:cNvPr>
          <p:cNvSpPr txBox="1"/>
          <p:nvPr/>
        </p:nvSpPr>
        <p:spPr>
          <a:xfrm>
            <a:off x="816864" y="4950054"/>
            <a:ext cx="5784024" cy="830997"/>
          </a:xfrm>
          <a:prstGeom prst="rect">
            <a:avLst/>
          </a:prstGeom>
          <a:noFill/>
        </p:spPr>
        <p:txBody>
          <a:bodyPr wrap="square">
            <a:spAutoFit/>
          </a:bodyPr>
          <a:lstStyle/>
          <a:p>
            <a:r>
              <a:rPr lang="en-US" sz="2400" dirty="0"/>
              <a:t>Energy-band diagram of a metal and semi conductor before contact; </a:t>
            </a:r>
          </a:p>
        </p:txBody>
      </p:sp>
      <p:pic>
        <p:nvPicPr>
          <p:cNvPr id="12" name="Picture 11">
            <a:extLst>
              <a:ext uri="{FF2B5EF4-FFF2-40B4-BE49-F238E27FC236}">
                <a16:creationId xmlns:a16="http://schemas.microsoft.com/office/drawing/2014/main" id="{BE2B5F07-DA16-4AFD-B887-C4665BB05D11}"/>
              </a:ext>
            </a:extLst>
          </p:cNvPr>
          <p:cNvPicPr>
            <a:picLocks noChangeAspect="1"/>
          </p:cNvPicPr>
          <p:nvPr/>
        </p:nvPicPr>
        <p:blipFill>
          <a:blip r:embed="rId5"/>
          <a:stretch>
            <a:fillRect/>
          </a:stretch>
        </p:blipFill>
        <p:spPr>
          <a:xfrm>
            <a:off x="8523456" y="5714603"/>
            <a:ext cx="1165908" cy="466363"/>
          </a:xfrm>
          <a:prstGeom prst="rect">
            <a:avLst/>
          </a:prstGeom>
        </p:spPr>
      </p:pic>
    </p:spTree>
    <p:extLst>
      <p:ext uri="{BB962C8B-B14F-4D97-AF65-F5344CB8AC3E}">
        <p14:creationId xmlns:p14="http://schemas.microsoft.com/office/powerpoint/2010/main" val="245794326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D158A30-94CF-4D8B-A26B-06B7370AB522}"/>
              </a:ext>
            </a:extLst>
          </p:cNvPr>
          <p:cNvSpPr txBox="1">
            <a:spLocks/>
          </p:cNvSpPr>
          <p:nvPr/>
        </p:nvSpPr>
        <p:spPr>
          <a:xfrm>
            <a:off x="19050" y="0"/>
            <a:ext cx="12172950" cy="749300"/>
          </a:xfrm>
          <a:prstGeom prst="rect">
            <a:avLst/>
          </a:prstGeom>
          <a:solidFill>
            <a:schemeClr val="accent6">
              <a:lumMod val="20000"/>
              <a:lumOff val="80000"/>
            </a:schemeClr>
          </a:solidFill>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Semiconductors</a:t>
            </a:r>
          </a:p>
        </p:txBody>
      </p:sp>
      <p:pic>
        <p:nvPicPr>
          <p:cNvPr id="4" name="Picture 3">
            <a:extLst>
              <a:ext uri="{FF2B5EF4-FFF2-40B4-BE49-F238E27FC236}">
                <a16:creationId xmlns:a16="http://schemas.microsoft.com/office/drawing/2014/main" id="{42898C9E-F613-4386-B039-8DDA1CE7D798}"/>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10884216" y="0"/>
            <a:ext cx="1181291" cy="940498"/>
          </a:xfrm>
          <a:prstGeom prst="rect">
            <a:avLst/>
          </a:prstGeom>
        </p:spPr>
      </p:pic>
      <p:sp>
        <p:nvSpPr>
          <p:cNvPr id="5" name="TextBox 4">
            <a:extLst>
              <a:ext uri="{FF2B5EF4-FFF2-40B4-BE49-F238E27FC236}">
                <a16:creationId xmlns:a16="http://schemas.microsoft.com/office/drawing/2014/main" id="{97FF7164-CFCA-47D4-9350-6F4044044581}"/>
              </a:ext>
            </a:extLst>
          </p:cNvPr>
          <p:cNvSpPr txBox="1"/>
          <p:nvPr/>
        </p:nvSpPr>
        <p:spPr>
          <a:xfrm>
            <a:off x="294797" y="1027468"/>
            <a:ext cx="11180064" cy="2251065"/>
          </a:xfrm>
          <a:prstGeom prst="rect">
            <a:avLst/>
          </a:prstGeom>
          <a:noFill/>
        </p:spPr>
        <p:txBody>
          <a:bodyPr wrap="square">
            <a:spAutoFit/>
          </a:bodyPr>
          <a:lstStyle/>
          <a:p>
            <a:pPr marL="342900" indent="-342900">
              <a:lnSpc>
                <a:spcPct val="150000"/>
              </a:lnSpc>
              <a:buFont typeface="Wingdings" panose="05000000000000000000" pitchFamily="2" charset="2"/>
              <a:buChar char="§"/>
            </a:pPr>
            <a:r>
              <a:rPr lang="en-US" sz="2400" dirty="0"/>
              <a:t>The parameter B0 is the ideal barrier height of the semiconductor contact, the potential barrier seen by electrons in the metal trying to move into the semiconductor. </a:t>
            </a:r>
          </a:p>
          <a:p>
            <a:pPr marL="342900" indent="-342900">
              <a:lnSpc>
                <a:spcPct val="150000"/>
              </a:lnSpc>
              <a:buFont typeface="Wingdings" panose="05000000000000000000" pitchFamily="2" charset="2"/>
              <a:buChar char="§"/>
            </a:pPr>
            <a:r>
              <a:rPr lang="en-US" sz="2400" dirty="0"/>
              <a:t>This barrier is known as the Schottky barrier and is given, ideally, by</a:t>
            </a:r>
          </a:p>
        </p:txBody>
      </p:sp>
      <p:pic>
        <p:nvPicPr>
          <p:cNvPr id="6" name="Picture 5">
            <a:extLst>
              <a:ext uri="{FF2B5EF4-FFF2-40B4-BE49-F238E27FC236}">
                <a16:creationId xmlns:a16="http://schemas.microsoft.com/office/drawing/2014/main" id="{0AC73B93-B109-4F50-85D3-ED681C77B658}"/>
              </a:ext>
            </a:extLst>
          </p:cNvPr>
          <p:cNvPicPr>
            <a:picLocks noChangeAspect="1"/>
          </p:cNvPicPr>
          <p:nvPr/>
        </p:nvPicPr>
        <p:blipFill>
          <a:blip r:embed="rId3">
            <a:lum bright="-20000" contrast="40000"/>
          </a:blip>
          <a:stretch>
            <a:fillRect/>
          </a:stretch>
        </p:blipFill>
        <p:spPr>
          <a:xfrm>
            <a:off x="2437166" y="3365503"/>
            <a:ext cx="2645941" cy="822823"/>
          </a:xfrm>
          <a:prstGeom prst="rect">
            <a:avLst/>
          </a:prstGeom>
        </p:spPr>
      </p:pic>
      <p:sp>
        <p:nvSpPr>
          <p:cNvPr id="8" name="TextBox 7">
            <a:extLst>
              <a:ext uri="{FF2B5EF4-FFF2-40B4-BE49-F238E27FC236}">
                <a16:creationId xmlns:a16="http://schemas.microsoft.com/office/drawing/2014/main" id="{725445ED-32FE-47C2-8DBF-D373FFEA169F}"/>
              </a:ext>
            </a:extLst>
          </p:cNvPr>
          <p:cNvSpPr txBox="1"/>
          <p:nvPr/>
        </p:nvSpPr>
        <p:spPr>
          <a:xfrm>
            <a:off x="294797" y="4133464"/>
            <a:ext cx="11421715" cy="1697068"/>
          </a:xfrm>
          <a:prstGeom prst="rect">
            <a:avLst/>
          </a:prstGeom>
          <a:noFill/>
        </p:spPr>
        <p:txBody>
          <a:bodyPr wrap="square">
            <a:spAutoFit/>
          </a:bodyPr>
          <a:lstStyle/>
          <a:p>
            <a:pPr marL="342900" indent="-342900">
              <a:lnSpc>
                <a:spcPct val="150000"/>
              </a:lnSpc>
              <a:buFont typeface="Wingdings" panose="05000000000000000000" pitchFamily="2" charset="2"/>
              <a:buChar char="§"/>
            </a:pPr>
            <a:r>
              <a:rPr lang="en-US" sz="2400" dirty="0"/>
              <a:t>On the semiconductor side, </a:t>
            </a:r>
            <a:r>
              <a:rPr lang="en-US" sz="2400" dirty="0" err="1"/>
              <a:t>Vbi</a:t>
            </a:r>
            <a:r>
              <a:rPr lang="en-US" sz="2400" dirty="0"/>
              <a:t> is the built-in potential barrier. This barrier, similar to the case of the </a:t>
            </a:r>
            <a:r>
              <a:rPr lang="en-US" sz="2400" dirty="0" err="1"/>
              <a:t>pn</a:t>
            </a:r>
            <a:r>
              <a:rPr lang="en-US" sz="2400" dirty="0"/>
              <a:t> junction, is the barrier seen by electrons in the conduction band trying to move into the metal. The built-in potential barrier is given by</a:t>
            </a:r>
          </a:p>
        </p:txBody>
      </p:sp>
      <p:pic>
        <p:nvPicPr>
          <p:cNvPr id="9" name="Picture 8">
            <a:extLst>
              <a:ext uri="{FF2B5EF4-FFF2-40B4-BE49-F238E27FC236}">
                <a16:creationId xmlns:a16="http://schemas.microsoft.com/office/drawing/2014/main" id="{6EA2E233-399E-4F5D-8E97-AA5BA9D1C7E9}"/>
              </a:ext>
            </a:extLst>
          </p:cNvPr>
          <p:cNvPicPr>
            <a:picLocks noChangeAspect="1"/>
          </p:cNvPicPr>
          <p:nvPr/>
        </p:nvPicPr>
        <p:blipFill>
          <a:blip r:embed="rId4">
            <a:lum bright="-20000" contrast="40000"/>
          </a:blip>
          <a:stretch>
            <a:fillRect/>
          </a:stretch>
        </p:blipFill>
        <p:spPr>
          <a:xfrm>
            <a:off x="3612953" y="5830532"/>
            <a:ext cx="2940307" cy="937223"/>
          </a:xfrm>
          <a:prstGeom prst="rect">
            <a:avLst/>
          </a:prstGeom>
        </p:spPr>
      </p:pic>
    </p:spTree>
    <p:extLst>
      <p:ext uri="{BB962C8B-B14F-4D97-AF65-F5344CB8AC3E}">
        <p14:creationId xmlns:p14="http://schemas.microsoft.com/office/powerpoint/2010/main" val="167697123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D158A30-94CF-4D8B-A26B-06B7370AB522}"/>
              </a:ext>
            </a:extLst>
          </p:cNvPr>
          <p:cNvSpPr txBox="1">
            <a:spLocks/>
          </p:cNvSpPr>
          <p:nvPr/>
        </p:nvSpPr>
        <p:spPr>
          <a:xfrm>
            <a:off x="19050" y="0"/>
            <a:ext cx="12172950" cy="749300"/>
          </a:xfrm>
          <a:prstGeom prst="rect">
            <a:avLst/>
          </a:prstGeom>
          <a:solidFill>
            <a:schemeClr val="accent6">
              <a:lumMod val="20000"/>
              <a:lumOff val="80000"/>
            </a:schemeClr>
          </a:solidFill>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Semiconductors</a:t>
            </a:r>
          </a:p>
        </p:txBody>
      </p:sp>
      <p:pic>
        <p:nvPicPr>
          <p:cNvPr id="4" name="Picture 3">
            <a:extLst>
              <a:ext uri="{FF2B5EF4-FFF2-40B4-BE49-F238E27FC236}">
                <a16:creationId xmlns:a16="http://schemas.microsoft.com/office/drawing/2014/main" id="{42898C9E-F613-4386-B039-8DDA1CE7D798}"/>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10884216" y="0"/>
            <a:ext cx="1181291" cy="940498"/>
          </a:xfrm>
          <a:prstGeom prst="rect">
            <a:avLst/>
          </a:prstGeom>
        </p:spPr>
      </p:pic>
      <p:pic>
        <p:nvPicPr>
          <p:cNvPr id="5" name="Picture 4">
            <a:extLst>
              <a:ext uri="{FF2B5EF4-FFF2-40B4-BE49-F238E27FC236}">
                <a16:creationId xmlns:a16="http://schemas.microsoft.com/office/drawing/2014/main" id="{D771E808-2A60-43F9-8BE0-D4E026E5F8EF}"/>
              </a:ext>
            </a:extLst>
          </p:cNvPr>
          <p:cNvPicPr>
            <a:picLocks noChangeAspect="1"/>
          </p:cNvPicPr>
          <p:nvPr/>
        </p:nvPicPr>
        <p:blipFill rotWithShape="1">
          <a:blip r:embed="rId3">
            <a:lum bright="-20000" contrast="40000"/>
          </a:blip>
          <a:srcRect l="4161" t="5032" r="50536" b="9977"/>
          <a:stretch/>
        </p:blipFill>
        <p:spPr>
          <a:xfrm>
            <a:off x="126493" y="2386261"/>
            <a:ext cx="5157217" cy="3877057"/>
          </a:xfrm>
          <a:prstGeom prst="rect">
            <a:avLst/>
          </a:prstGeom>
        </p:spPr>
      </p:pic>
      <p:sp>
        <p:nvSpPr>
          <p:cNvPr id="6" name="TextBox 5">
            <a:extLst>
              <a:ext uri="{FF2B5EF4-FFF2-40B4-BE49-F238E27FC236}">
                <a16:creationId xmlns:a16="http://schemas.microsoft.com/office/drawing/2014/main" id="{2CEEACF6-E6E9-4F26-A437-E48D536F3F26}"/>
              </a:ext>
            </a:extLst>
          </p:cNvPr>
          <p:cNvSpPr txBox="1"/>
          <p:nvPr/>
        </p:nvSpPr>
        <p:spPr>
          <a:xfrm>
            <a:off x="126493" y="779054"/>
            <a:ext cx="6205728" cy="461665"/>
          </a:xfrm>
          <a:prstGeom prst="rect">
            <a:avLst/>
          </a:prstGeom>
          <a:noFill/>
        </p:spPr>
        <p:txBody>
          <a:bodyPr wrap="square">
            <a:spAutoFit/>
          </a:bodyPr>
          <a:lstStyle/>
          <a:p>
            <a:r>
              <a:rPr lang="en-US" sz="2400" b="1" i="0" u="none" strike="noStrike" baseline="0" dirty="0">
                <a:latin typeface="Times-Bold"/>
              </a:rPr>
              <a:t>Metal–Semiconductor junction  </a:t>
            </a:r>
            <a:endParaRPr lang="en-US" sz="2400" dirty="0"/>
          </a:p>
        </p:txBody>
      </p:sp>
      <p:pic>
        <p:nvPicPr>
          <p:cNvPr id="9" name="Picture 8">
            <a:extLst>
              <a:ext uri="{FF2B5EF4-FFF2-40B4-BE49-F238E27FC236}">
                <a16:creationId xmlns:a16="http://schemas.microsoft.com/office/drawing/2014/main" id="{A9D0210D-4B2C-4357-BCDA-0EC6BF2B8684}"/>
              </a:ext>
            </a:extLst>
          </p:cNvPr>
          <p:cNvPicPr>
            <a:picLocks noChangeAspect="1"/>
          </p:cNvPicPr>
          <p:nvPr/>
        </p:nvPicPr>
        <p:blipFill rotWithShape="1">
          <a:blip r:embed="rId3">
            <a:lum bright="-20000" contrast="40000"/>
          </a:blip>
          <a:srcRect l="51660" t="29487" r="1912" b="7572"/>
          <a:stretch/>
        </p:blipFill>
        <p:spPr>
          <a:xfrm>
            <a:off x="6217920" y="2104775"/>
            <a:ext cx="5285232" cy="2871216"/>
          </a:xfrm>
          <a:prstGeom prst="rect">
            <a:avLst/>
          </a:prstGeom>
        </p:spPr>
      </p:pic>
      <p:sp>
        <p:nvSpPr>
          <p:cNvPr id="13" name="TextBox 12">
            <a:extLst>
              <a:ext uri="{FF2B5EF4-FFF2-40B4-BE49-F238E27FC236}">
                <a16:creationId xmlns:a16="http://schemas.microsoft.com/office/drawing/2014/main" id="{8C03E5C5-3433-4F17-B03B-F07394B23641}"/>
              </a:ext>
            </a:extLst>
          </p:cNvPr>
          <p:cNvSpPr txBox="1"/>
          <p:nvPr/>
        </p:nvSpPr>
        <p:spPr>
          <a:xfrm>
            <a:off x="60357" y="1093416"/>
            <a:ext cx="11939013" cy="1139927"/>
          </a:xfrm>
          <a:prstGeom prst="rect">
            <a:avLst/>
          </a:prstGeom>
          <a:noFill/>
        </p:spPr>
        <p:txBody>
          <a:bodyPr wrap="square">
            <a:spAutoFit/>
          </a:bodyPr>
          <a:lstStyle/>
          <a:p>
            <a:pPr marL="342900" indent="-342900">
              <a:lnSpc>
                <a:spcPct val="150000"/>
              </a:lnSpc>
              <a:buFont typeface="Wingdings" panose="05000000000000000000" pitchFamily="2" charset="2"/>
              <a:buChar char="§"/>
            </a:pPr>
            <a:r>
              <a:rPr lang="en-US" sz="2400" dirty="0"/>
              <a:t>positive voltage to the semiconductor with respect to the metal, the semiconductor-to-metal barrier height increases, while </a:t>
            </a:r>
            <a:r>
              <a:rPr lang="en-US" sz="2400" dirty="0">
                <a:sym typeface="Symbol" panose="05050102010706020507" pitchFamily="18" charset="2"/>
              </a:rPr>
              <a:t></a:t>
            </a:r>
            <a:r>
              <a:rPr lang="en-US" sz="2400" baseline="-25000" dirty="0"/>
              <a:t>B0</a:t>
            </a:r>
            <a:r>
              <a:rPr lang="en-US" sz="2400" dirty="0"/>
              <a:t> remains constant</a:t>
            </a:r>
          </a:p>
        </p:txBody>
      </p:sp>
      <p:sp>
        <p:nvSpPr>
          <p:cNvPr id="15" name="TextBox 14">
            <a:extLst>
              <a:ext uri="{FF2B5EF4-FFF2-40B4-BE49-F238E27FC236}">
                <a16:creationId xmlns:a16="http://schemas.microsoft.com/office/drawing/2014/main" id="{C939C947-EB05-4A9A-BD18-74F06729B027}"/>
              </a:ext>
            </a:extLst>
          </p:cNvPr>
          <p:cNvSpPr txBox="1"/>
          <p:nvPr/>
        </p:nvSpPr>
        <p:spPr>
          <a:xfrm>
            <a:off x="5589271" y="5055217"/>
            <a:ext cx="6542529" cy="1569660"/>
          </a:xfrm>
          <a:prstGeom prst="rect">
            <a:avLst/>
          </a:prstGeom>
          <a:noFill/>
        </p:spPr>
        <p:txBody>
          <a:bodyPr wrap="square">
            <a:spAutoFit/>
          </a:bodyPr>
          <a:lstStyle/>
          <a:p>
            <a:pPr marL="342900" indent="-342900">
              <a:buFont typeface="Wingdings" panose="05000000000000000000" pitchFamily="2" charset="2"/>
              <a:buChar char="§"/>
            </a:pPr>
            <a:r>
              <a:rPr lang="en-US" sz="2400" dirty="0"/>
              <a:t>positive voltage is applied to the metal with respect to the semiconductor, the semiconductor-to-metal barrier </a:t>
            </a:r>
            <a:r>
              <a:rPr lang="en-US" sz="2400" dirty="0" err="1"/>
              <a:t>Vbi</a:t>
            </a:r>
            <a:r>
              <a:rPr lang="en-US" sz="2400" dirty="0"/>
              <a:t> is reduced while </a:t>
            </a:r>
            <a:r>
              <a:rPr lang="en-US" sz="2400" dirty="0">
                <a:sym typeface="Symbol" panose="05050102010706020507" pitchFamily="18" charset="2"/>
              </a:rPr>
              <a:t></a:t>
            </a:r>
            <a:r>
              <a:rPr lang="en-US" sz="2400" baseline="-25000" dirty="0"/>
              <a:t>B0</a:t>
            </a:r>
            <a:r>
              <a:rPr lang="en-US" sz="2400" dirty="0"/>
              <a:t> again remains essentially constant.</a:t>
            </a:r>
          </a:p>
        </p:txBody>
      </p:sp>
      <p:sp>
        <p:nvSpPr>
          <p:cNvPr id="17" name="TextBox 16">
            <a:extLst>
              <a:ext uri="{FF2B5EF4-FFF2-40B4-BE49-F238E27FC236}">
                <a16:creationId xmlns:a16="http://schemas.microsoft.com/office/drawing/2014/main" id="{B6D4BC85-D9A3-43F5-8572-6AEA7EE305DC}"/>
              </a:ext>
            </a:extLst>
          </p:cNvPr>
          <p:cNvSpPr txBox="1"/>
          <p:nvPr/>
        </p:nvSpPr>
        <p:spPr>
          <a:xfrm>
            <a:off x="9978871" y="1889791"/>
            <a:ext cx="1810690" cy="461665"/>
          </a:xfrm>
          <a:prstGeom prst="rect">
            <a:avLst/>
          </a:prstGeom>
          <a:noFill/>
        </p:spPr>
        <p:txBody>
          <a:bodyPr wrap="square">
            <a:spAutoFit/>
          </a:bodyPr>
          <a:lstStyle/>
          <a:p>
            <a:r>
              <a:rPr lang="en-US" sz="2400" dirty="0"/>
              <a:t>forward bias</a:t>
            </a:r>
          </a:p>
        </p:txBody>
      </p:sp>
      <p:sp>
        <p:nvSpPr>
          <p:cNvPr id="18" name="TextBox 17">
            <a:extLst>
              <a:ext uri="{FF2B5EF4-FFF2-40B4-BE49-F238E27FC236}">
                <a16:creationId xmlns:a16="http://schemas.microsoft.com/office/drawing/2014/main" id="{E33006B8-DDB9-4E6F-875A-C930F63EE72D}"/>
              </a:ext>
            </a:extLst>
          </p:cNvPr>
          <p:cNvSpPr txBox="1"/>
          <p:nvPr/>
        </p:nvSpPr>
        <p:spPr>
          <a:xfrm>
            <a:off x="280416" y="5736969"/>
            <a:ext cx="1810690" cy="461665"/>
          </a:xfrm>
          <a:prstGeom prst="rect">
            <a:avLst/>
          </a:prstGeom>
          <a:noFill/>
        </p:spPr>
        <p:txBody>
          <a:bodyPr wrap="square">
            <a:spAutoFit/>
          </a:bodyPr>
          <a:lstStyle/>
          <a:p>
            <a:r>
              <a:rPr lang="en-US" sz="2400" dirty="0"/>
              <a:t>reverse bias</a:t>
            </a:r>
          </a:p>
        </p:txBody>
      </p:sp>
      <p:sp>
        <p:nvSpPr>
          <p:cNvPr id="20" name="TextBox 19">
            <a:extLst>
              <a:ext uri="{FF2B5EF4-FFF2-40B4-BE49-F238E27FC236}">
                <a16:creationId xmlns:a16="http://schemas.microsoft.com/office/drawing/2014/main" id="{83E2DE27-8188-41CB-B1A6-19CA588FB1C0}"/>
              </a:ext>
            </a:extLst>
          </p:cNvPr>
          <p:cNvSpPr txBox="1"/>
          <p:nvPr/>
        </p:nvSpPr>
        <p:spPr>
          <a:xfrm rot="20361009">
            <a:off x="4108359" y="2667100"/>
            <a:ext cx="3183312" cy="461665"/>
          </a:xfrm>
          <a:prstGeom prst="rect">
            <a:avLst/>
          </a:prstGeom>
          <a:noFill/>
        </p:spPr>
        <p:txBody>
          <a:bodyPr wrap="square">
            <a:spAutoFit/>
          </a:bodyPr>
          <a:lstStyle/>
          <a:p>
            <a:r>
              <a:rPr lang="en-US" sz="2400" dirty="0"/>
              <a:t>reverse-biased voltage</a:t>
            </a:r>
          </a:p>
        </p:txBody>
      </p:sp>
    </p:spTree>
    <p:extLst>
      <p:ext uri="{BB962C8B-B14F-4D97-AF65-F5344CB8AC3E}">
        <p14:creationId xmlns:p14="http://schemas.microsoft.com/office/powerpoint/2010/main" val="188661626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D158A30-94CF-4D8B-A26B-06B7370AB522}"/>
              </a:ext>
            </a:extLst>
          </p:cNvPr>
          <p:cNvSpPr txBox="1">
            <a:spLocks/>
          </p:cNvSpPr>
          <p:nvPr/>
        </p:nvSpPr>
        <p:spPr>
          <a:xfrm>
            <a:off x="19050" y="0"/>
            <a:ext cx="12172950" cy="749300"/>
          </a:xfrm>
          <a:prstGeom prst="rect">
            <a:avLst/>
          </a:prstGeom>
          <a:solidFill>
            <a:schemeClr val="accent6">
              <a:lumMod val="20000"/>
              <a:lumOff val="80000"/>
            </a:schemeClr>
          </a:solidFill>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Semiconductors</a:t>
            </a:r>
          </a:p>
        </p:txBody>
      </p:sp>
      <p:pic>
        <p:nvPicPr>
          <p:cNvPr id="4" name="Picture 3">
            <a:extLst>
              <a:ext uri="{FF2B5EF4-FFF2-40B4-BE49-F238E27FC236}">
                <a16:creationId xmlns:a16="http://schemas.microsoft.com/office/drawing/2014/main" id="{42898C9E-F613-4386-B039-8DDA1CE7D798}"/>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10884216" y="0"/>
            <a:ext cx="1181291" cy="940498"/>
          </a:xfrm>
          <a:prstGeom prst="rect">
            <a:avLst/>
          </a:prstGeom>
        </p:spPr>
      </p:pic>
      <p:sp>
        <p:nvSpPr>
          <p:cNvPr id="5" name="TextBox 4">
            <a:extLst>
              <a:ext uri="{FF2B5EF4-FFF2-40B4-BE49-F238E27FC236}">
                <a16:creationId xmlns:a16="http://schemas.microsoft.com/office/drawing/2014/main" id="{100E4763-2357-421D-9353-265802F4F00E}"/>
              </a:ext>
            </a:extLst>
          </p:cNvPr>
          <p:cNvSpPr txBox="1"/>
          <p:nvPr/>
        </p:nvSpPr>
        <p:spPr>
          <a:xfrm>
            <a:off x="126493" y="817819"/>
            <a:ext cx="11939014" cy="2805063"/>
          </a:xfrm>
          <a:prstGeom prst="rect">
            <a:avLst/>
          </a:prstGeom>
          <a:noFill/>
        </p:spPr>
        <p:txBody>
          <a:bodyPr wrap="square">
            <a:spAutoFit/>
          </a:bodyPr>
          <a:lstStyle/>
          <a:p>
            <a:pPr marL="342900" indent="-342900">
              <a:lnSpc>
                <a:spcPct val="150000"/>
              </a:lnSpc>
              <a:buFont typeface="Wingdings" panose="05000000000000000000" pitchFamily="2" charset="2"/>
              <a:buChar char="§"/>
            </a:pPr>
            <a:r>
              <a:rPr lang="en-US" sz="2400" dirty="0"/>
              <a:t>positive voltage applied to the metal with respect to the semiconductor, electrons can more easily flow from the semiconductor into the metal since the barrier has been reduced. </a:t>
            </a:r>
          </a:p>
          <a:p>
            <a:pPr marL="342900" indent="-342900">
              <a:lnSpc>
                <a:spcPct val="150000"/>
              </a:lnSpc>
              <a:buFont typeface="Wingdings" panose="05000000000000000000" pitchFamily="2" charset="2"/>
              <a:buChar char="§"/>
            </a:pPr>
            <a:r>
              <a:rPr lang="en-US" sz="2400" dirty="0"/>
              <a:t>a linear function of distance, for the uniformly doped semiconductor, and reaches a peak value at the metal–semiconductor interface </a:t>
            </a:r>
          </a:p>
          <a:p>
            <a:pPr marL="342900" indent="-342900">
              <a:lnSpc>
                <a:spcPct val="150000"/>
              </a:lnSpc>
              <a:buFont typeface="Wingdings" panose="05000000000000000000" pitchFamily="2" charset="2"/>
              <a:buChar char="§"/>
            </a:pPr>
            <a:r>
              <a:rPr lang="en-US" sz="2400" dirty="0"/>
              <a:t>The space charge region width, W, may be calculated as we do for the </a:t>
            </a:r>
            <a:r>
              <a:rPr lang="en-US" sz="2400" dirty="0" err="1"/>
              <a:t>pn</a:t>
            </a:r>
            <a:r>
              <a:rPr lang="en-US" sz="2400" dirty="0"/>
              <a:t> junction</a:t>
            </a:r>
          </a:p>
        </p:txBody>
      </p:sp>
      <p:pic>
        <p:nvPicPr>
          <p:cNvPr id="9" name="Picture 8">
            <a:extLst>
              <a:ext uri="{FF2B5EF4-FFF2-40B4-BE49-F238E27FC236}">
                <a16:creationId xmlns:a16="http://schemas.microsoft.com/office/drawing/2014/main" id="{A401AA95-38A1-4AD5-B073-E70DBD877917}"/>
              </a:ext>
            </a:extLst>
          </p:cNvPr>
          <p:cNvPicPr>
            <a:picLocks noChangeAspect="1"/>
          </p:cNvPicPr>
          <p:nvPr/>
        </p:nvPicPr>
        <p:blipFill>
          <a:blip r:embed="rId3">
            <a:lum bright="-20000" contrast="40000"/>
          </a:blip>
          <a:stretch>
            <a:fillRect/>
          </a:stretch>
        </p:blipFill>
        <p:spPr>
          <a:xfrm>
            <a:off x="2495335" y="3780996"/>
            <a:ext cx="2927775" cy="803703"/>
          </a:xfrm>
          <a:prstGeom prst="rect">
            <a:avLst/>
          </a:prstGeom>
        </p:spPr>
      </p:pic>
      <p:pic>
        <p:nvPicPr>
          <p:cNvPr id="11" name="Picture 10">
            <a:extLst>
              <a:ext uri="{FF2B5EF4-FFF2-40B4-BE49-F238E27FC236}">
                <a16:creationId xmlns:a16="http://schemas.microsoft.com/office/drawing/2014/main" id="{D8572DAA-B960-4CFE-8A97-F61077CE6BF2}"/>
              </a:ext>
            </a:extLst>
          </p:cNvPr>
          <p:cNvPicPr>
            <a:picLocks noChangeAspect="1"/>
          </p:cNvPicPr>
          <p:nvPr/>
        </p:nvPicPr>
        <p:blipFill>
          <a:blip r:embed="rId4">
            <a:lum bright="-20000" contrast="40000"/>
          </a:blip>
          <a:stretch>
            <a:fillRect/>
          </a:stretch>
        </p:blipFill>
        <p:spPr>
          <a:xfrm>
            <a:off x="2219218" y="4863101"/>
            <a:ext cx="3629620" cy="803702"/>
          </a:xfrm>
          <a:prstGeom prst="rect">
            <a:avLst/>
          </a:prstGeom>
        </p:spPr>
      </p:pic>
    </p:spTree>
    <p:extLst>
      <p:ext uri="{BB962C8B-B14F-4D97-AF65-F5344CB8AC3E}">
        <p14:creationId xmlns:p14="http://schemas.microsoft.com/office/powerpoint/2010/main" val="351900267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D158A30-94CF-4D8B-A26B-06B7370AB522}"/>
              </a:ext>
            </a:extLst>
          </p:cNvPr>
          <p:cNvSpPr txBox="1">
            <a:spLocks/>
          </p:cNvSpPr>
          <p:nvPr/>
        </p:nvSpPr>
        <p:spPr>
          <a:xfrm>
            <a:off x="19050" y="0"/>
            <a:ext cx="12172950" cy="749300"/>
          </a:xfrm>
          <a:prstGeom prst="rect">
            <a:avLst/>
          </a:prstGeom>
          <a:solidFill>
            <a:schemeClr val="accent6">
              <a:lumMod val="20000"/>
              <a:lumOff val="80000"/>
            </a:schemeClr>
          </a:solidFill>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Semiconductors</a:t>
            </a:r>
          </a:p>
        </p:txBody>
      </p:sp>
      <p:pic>
        <p:nvPicPr>
          <p:cNvPr id="4" name="Picture 3">
            <a:extLst>
              <a:ext uri="{FF2B5EF4-FFF2-40B4-BE49-F238E27FC236}">
                <a16:creationId xmlns:a16="http://schemas.microsoft.com/office/drawing/2014/main" id="{42898C9E-F613-4386-B039-8DDA1CE7D798}"/>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10884216" y="0"/>
            <a:ext cx="1181291" cy="940498"/>
          </a:xfrm>
          <a:prstGeom prst="rect">
            <a:avLst/>
          </a:prstGeom>
        </p:spPr>
      </p:pic>
      <p:sp>
        <p:nvSpPr>
          <p:cNvPr id="5" name="TextBox 4">
            <a:extLst>
              <a:ext uri="{FF2B5EF4-FFF2-40B4-BE49-F238E27FC236}">
                <a16:creationId xmlns:a16="http://schemas.microsoft.com/office/drawing/2014/main" id="{A90E5679-FD0A-48D3-845A-196654527302}"/>
              </a:ext>
            </a:extLst>
          </p:cNvPr>
          <p:cNvSpPr txBox="1"/>
          <p:nvPr/>
        </p:nvSpPr>
        <p:spPr>
          <a:xfrm>
            <a:off x="126493" y="1275307"/>
            <a:ext cx="11722607" cy="3913059"/>
          </a:xfrm>
          <a:prstGeom prst="rect">
            <a:avLst/>
          </a:prstGeom>
          <a:noFill/>
        </p:spPr>
        <p:txBody>
          <a:bodyPr wrap="square">
            <a:spAutoFit/>
          </a:bodyPr>
          <a:lstStyle/>
          <a:p>
            <a:pPr marL="342900" indent="-342900">
              <a:lnSpc>
                <a:spcPct val="150000"/>
              </a:lnSpc>
              <a:buFont typeface="Wingdings" panose="05000000000000000000" pitchFamily="2" charset="2"/>
              <a:buChar char="§"/>
            </a:pPr>
            <a:r>
              <a:rPr lang="en-US" sz="2400" dirty="0"/>
              <a:t>In the energy-band diagram of a metal to n-type semiconductor contact in thermal equilibrium , we assume that a narrow interfacial layer of insulator exists between the metal and semiconductor. </a:t>
            </a:r>
          </a:p>
          <a:p>
            <a:pPr marL="342900" indent="-342900">
              <a:lnSpc>
                <a:spcPct val="150000"/>
              </a:lnSpc>
              <a:buFont typeface="Wingdings" panose="05000000000000000000" pitchFamily="2" charset="2"/>
              <a:buChar char="§"/>
            </a:pPr>
            <a:r>
              <a:rPr lang="en-US" sz="2400" dirty="0"/>
              <a:t>The interfacial layer can support a potential difference, but will be transparent to the </a:t>
            </a:r>
            <a:r>
              <a:rPr lang="en-US" sz="2400" dirty="0" err="1"/>
              <a:t>fl</a:t>
            </a:r>
            <a:r>
              <a:rPr lang="en-US" sz="2400" dirty="0"/>
              <a:t> ow of electrons between the metal and semiconductor. </a:t>
            </a:r>
          </a:p>
          <a:p>
            <a:pPr marL="342900" indent="-342900">
              <a:lnSpc>
                <a:spcPct val="150000"/>
              </a:lnSpc>
              <a:buFont typeface="Wingdings" panose="05000000000000000000" pitchFamily="2" charset="2"/>
              <a:buChar char="§"/>
            </a:pPr>
            <a:r>
              <a:rPr lang="en-US" sz="2400" dirty="0"/>
              <a:t>The semiconductor also shows a distribution of surface states at the metal–semiconductor interface. We assume that all states below</a:t>
            </a:r>
          </a:p>
        </p:txBody>
      </p:sp>
      <p:sp>
        <p:nvSpPr>
          <p:cNvPr id="7" name="TextBox 6">
            <a:extLst>
              <a:ext uri="{FF2B5EF4-FFF2-40B4-BE49-F238E27FC236}">
                <a16:creationId xmlns:a16="http://schemas.microsoft.com/office/drawing/2014/main" id="{C763329C-5314-4ADF-961C-B64FD8A8A913}"/>
              </a:ext>
            </a:extLst>
          </p:cNvPr>
          <p:cNvSpPr txBox="1"/>
          <p:nvPr/>
        </p:nvSpPr>
        <p:spPr>
          <a:xfrm>
            <a:off x="126493" y="781471"/>
            <a:ext cx="6210300" cy="461665"/>
          </a:xfrm>
          <a:prstGeom prst="rect">
            <a:avLst/>
          </a:prstGeom>
          <a:noFill/>
        </p:spPr>
        <p:txBody>
          <a:bodyPr wrap="square">
            <a:spAutoFit/>
          </a:bodyPr>
          <a:lstStyle/>
          <a:p>
            <a:r>
              <a:rPr lang="en-US" sz="2400" b="1" dirty="0"/>
              <a:t>Interface states </a:t>
            </a:r>
          </a:p>
        </p:txBody>
      </p:sp>
    </p:spTree>
    <p:extLst>
      <p:ext uri="{BB962C8B-B14F-4D97-AF65-F5344CB8AC3E}">
        <p14:creationId xmlns:p14="http://schemas.microsoft.com/office/powerpoint/2010/main" val="41745156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1E1747DE-613B-4F79-887A-A4CA2DBF11D4}"/>
              </a:ext>
            </a:extLst>
          </p:cNvPr>
          <p:cNvSpPr txBox="1">
            <a:spLocks/>
          </p:cNvSpPr>
          <p:nvPr/>
        </p:nvSpPr>
        <p:spPr>
          <a:xfrm>
            <a:off x="19050" y="0"/>
            <a:ext cx="12172950" cy="749300"/>
          </a:xfrm>
          <a:prstGeom prst="rect">
            <a:avLst/>
          </a:prstGeom>
          <a:solidFill>
            <a:schemeClr val="accent6">
              <a:lumMod val="20000"/>
              <a:lumOff val="80000"/>
            </a:schemeClr>
          </a:solidFill>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Semiconductors</a:t>
            </a:r>
          </a:p>
        </p:txBody>
      </p:sp>
      <p:pic>
        <p:nvPicPr>
          <p:cNvPr id="4" name="Picture 3">
            <a:extLst>
              <a:ext uri="{FF2B5EF4-FFF2-40B4-BE49-F238E27FC236}">
                <a16:creationId xmlns:a16="http://schemas.microsoft.com/office/drawing/2014/main" id="{CAFF25EF-3250-428B-8139-1002AA21FDF3}"/>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10884216" y="0"/>
            <a:ext cx="1181291" cy="940498"/>
          </a:xfrm>
          <a:prstGeom prst="rect">
            <a:avLst/>
          </a:prstGeom>
        </p:spPr>
      </p:pic>
      <p:sp>
        <p:nvSpPr>
          <p:cNvPr id="5" name="TextBox 4">
            <a:extLst>
              <a:ext uri="{FF2B5EF4-FFF2-40B4-BE49-F238E27FC236}">
                <a16:creationId xmlns:a16="http://schemas.microsoft.com/office/drawing/2014/main" id="{78698CE4-86D8-41C1-97A1-3557DF53E0BC}"/>
              </a:ext>
            </a:extLst>
          </p:cNvPr>
          <p:cNvSpPr txBox="1"/>
          <p:nvPr/>
        </p:nvSpPr>
        <p:spPr>
          <a:xfrm>
            <a:off x="126493" y="781471"/>
            <a:ext cx="6210300" cy="461665"/>
          </a:xfrm>
          <a:prstGeom prst="rect">
            <a:avLst/>
          </a:prstGeom>
          <a:noFill/>
        </p:spPr>
        <p:txBody>
          <a:bodyPr wrap="square">
            <a:spAutoFit/>
          </a:bodyPr>
          <a:lstStyle/>
          <a:p>
            <a:r>
              <a:rPr lang="en-US" sz="2400" b="1" dirty="0"/>
              <a:t>Interface states </a:t>
            </a:r>
          </a:p>
        </p:txBody>
      </p:sp>
      <p:pic>
        <p:nvPicPr>
          <p:cNvPr id="7" name="Picture 6">
            <a:extLst>
              <a:ext uri="{FF2B5EF4-FFF2-40B4-BE49-F238E27FC236}">
                <a16:creationId xmlns:a16="http://schemas.microsoft.com/office/drawing/2014/main" id="{AC105028-28A7-4E69-AB7A-04043B81197D}"/>
              </a:ext>
            </a:extLst>
          </p:cNvPr>
          <p:cNvPicPr>
            <a:picLocks noChangeAspect="1"/>
          </p:cNvPicPr>
          <p:nvPr/>
        </p:nvPicPr>
        <p:blipFill rotWithShape="1">
          <a:blip r:embed="rId3">
            <a:lum bright="-20000" contrast="40000"/>
          </a:blip>
          <a:srcRect l="5547" t="12470" b="3236"/>
          <a:stretch/>
        </p:blipFill>
        <p:spPr>
          <a:xfrm>
            <a:off x="113793" y="1390650"/>
            <a:ext cx="5473193" cy="3594100"/>
          </a:xfrm>
          <a:prstGeom prst="rect">
            <a:avLst/>
          </a:prstGeom>
        </p:spPr>
      </p:pic>
      <p:sp>
        <p:nvSpPr>
          <p:cNvPr id="9" name="TextBox 8">
            <a:extLst>
              <a:ext uri="{FF2B5EF4-FFF2-40B4-BE49-F238E27FC236}">
                <a16:creationId xmlns:a16="http://schemas.microsoft.com/office/drawing/2014/main" id="{751FD1FB-684A-4B77-88C6-4D2AF7E18128}"/>
              </a:ext>
            </a:extLst>
          </p:cNvPr>
          <p:cNvSpPr txBox="1"/>
          <p:nvPr/>
        </p:nvSpPr>
        <p:spPr>
          <a:xfrm>
            <a:off x="5505355" y="918472"/>
            <a:ext cx="6560152" cy="5021055"/>
          </a:xfrm>
          <a:prstGeom prst="rect">
            <a:avLst/>
          </a:prstGeom>
          <a:noFill/>
        </p:spPr>
        <p:txBody>
          <a:bodyPr wrap="square">
            <a:spAutoFit/>
          </a:bodyPr>
          <a:lstStyle/>
          <a:p>
            <a:pPr marL="342900" indent="-342900">
              <a:lnSpc>
                <a:spcPct val="150000"/>
              </a:lnSpc>
              <a:buFont typeface="Wingdings" panose="05000000000000000000" pitchFamily="2" charset="2"/>
              <a:buChar char="§"/>
            </a:pPr>
            <a:r>
              <a:rPr lang="en-US" sz="2400" dirty="0"/>
              <a:t>The diagram shows some acceptor states above </a:t>
            </a:r>
            <a:r>
              <a:rPr lang="en-US" sz="2400" dirty="0">
                <a:sym typeface="Symbol" panose="05050102010706020507" pitchFamily="18" charset="2"/>
              </a:rPr>
              <a:t></a:t>
            </a:r>
            <a:r>
              <a:rPr lang="en-US" sz="2400" dirty="0"/>
              <a:t>0 and below EF. </a:t>
            </a:r>
          </a:p>
          <a:p>
            <a:pPr marL="342900" indent="-342900">
              <a:lnSpc>
                <a:spcPct val="150000"/>
              </a:lnSpc>
              <a:buFont typeface="Wingdings" panose="05000000000000000000" pitchFamily="2" charset="2"/>
              <a:buChar char="§"/>
            </a:pPr>
            <a:r>
              <a:rPr lang="en-US" sz="2400" dirty="0"/>
              <a:t>These states tend to contain electrons and are negatively charged. </a:t>
            </a:r>
          </a:p>
          <a:p>
            <a:pPr marL="342900" indent="-342900">
              <a:lnSpc>
                <a:spcPct val="150000"/>
              </a:lnSpc>
              <a:buFont typeface="Wingdings" panose="05000000000000000000" pitchFamily="2" charset="2"/>
              <a:buChar char="§"/>
            </a:pPr>
            <a:r>
              <a:rPr lang="en-US" sz="2400" dirty="0"/>
              <a:t>the surface state density is assumed  constant and equal to </a:t>
            </a:r>
            <a:r>
              <a:rPr lang="en-US" sz="2400" dirty="0" err="1"/>
              <a:t>D</a:t>
            </a:r>
            <a:r>
              <a:rPr lang="en-US" sz="2400" baseline="-25000" dirty="0" err="1"/>
              <a:t>it</a:t>
            </a:r>
            <a:r>
              <a:rPr lang="en-US" sz="2400" dirty="0"/>
              <a:t> states/cm2 -eV.</a:t>
            </a:r>
          </a:p>
          <a:p>
            <a:pPr marL="342900" indent="-342900">
              <a:lnSpc>
                <a:spcPct val="150000"/>
              </a:lnSpc>
              <a:buFont typeface="Wingdings" panose="05000000000000000000" pitchFamily="2" charset="2"/>
              <a:buChar char="§"/>
            </a:pPr>
            <a:r>
              <a:rPr lang="en-US" sz="2400" dirty="0"/>
              <a:t>The relation between the surface potential, surface state density, and other semiconductor parameters is </a:t>
            </a:r>
          </a:p>
        </p:txBody>
      </p:sp>
      <p:pic>
        <p:nvPicPr>
          <p:cNvPr id="11" name="Picture 10">
            <a:extLst>
              <a:ext uri="{FF2B5EF4-FFF2-40B4-BE49-F238E27FC236}">
                <a16:creationId xmlns:a16="http://schemas.microsoft.com/office/drawing/2014/main" id="{4475FFF6-F965-447C-9D39-C4D6C1FBE406}"/>
              </a:ext>
            </a:extLst>
          </p:cNvPr>
          <p:cNvPicPr>
            <a:picLocks noChangeAspect="1"/>
          </p:cNvPicPr>
          <p:nvPr/>
        </p:nvPicPr>
        <p:blipFill>
          <a:blip r:embed="rId4">
            <a:lum bright="-20000" contrast="40000"/>
          </a:blip>
          <a:stretch>
            <a:fillRect/>
          </a:stretch>
        </p:blipFill>
        <p:spPr>
          <a:xfrm>
            <a:off x="2520461" y="5939527"/>
            <a:ext cx="9488994" cy="790750"/>
          </a:xfrm>
          <a:prstGeom prst="rect">
            <a:avLst/>
          </a:prstGeom>
        </p:spPr>
      </p:pic>
    </p:spTree>
    <p:extLst>
      <p:ext uri="{BB962C8B-B14F-4D97-AF65-F5344CB8AC3E}">
        <p14:creationId xmlns:p14="http://schemas.microsoft.com/office/powerpoint/2010/main" val="272093624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1E1747DE-613B-4F79-887A-A4CA2DBF11D4}"/>
              </a:ext>
            </a:extLst>
          </p:cNvPr>
          <p:cNvSpPr txBox="1">
            <a:spLocks/>
          </p:cNvSpPr>
          <p:nvPr/>
        </p:nvSpPr>
        <p:spPr>
          <a:xfrm>
            <a:off x="19050" y="0"/>
            <a:ext cx="12172950" cy="749300"/>
          </a:xfrm>
          <a:prstGeom prst="rect">
            <a:avLst/>
          </a:prstGeom>
          <a:solidFill>
            <a:schemeClr val="accent6">
              <a:lumMod val="20000"/>
              <a:lumOff val="80000"/>
            </a:schemeClr>
          </a:solidFill>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Semiconductors</a:t>
            </a:r>
          </a:p>
        </p:txBody>
      </p:sp>
      <p:pic>
        <p:nvPicPr>
          <p:cNvPr id="4" name="Picture 3">
            <a:extLst>
              <a:ext uri="{FF2B5EF4-FFF2-40B4-BE49-F238E27FC236}">
                <a16:creationId xmlns:a16="http://schemas.microsoft.com/office/drawing/2014/main" id="{CAFF25EF-3250-428B-8139-1002AA21FDF3}"/>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10884216" y="0"/>
            <a:ext cx="1181291" cy="940498"/>
          </a:xfrm>
          <a:prstGeom prst="rect">
            <a:avLst/>
          </a:prstGeom>
        </p:spPr>
      </p:pic>
      <p:sp>
        <p:nvSpPr>
          <p:cNvPr id="5" name="TextBox 4">
            <a:extLst>
              <a:ext uri="{FF2B5EF4-FFF2-40B4-BE49-F238E27FC236}">
                <a16:creationId xmlns:a16="http://schemas.microsoft.com/office/drawing/2014/main" id="{78698CE4-86D8-41C1-97A1-3557DF53E0BC}"/>
              </a:ext>
            </a:extLst>
          </p:cNvPr>
          <p:cNvSpPr txBox="1"/>
          <p:nvPr/>
        </p:nvSpPr>
        <p:spPr>
          <a:xfrm>
            <a:off x="126493" y="781471"/>
            <a:ext cx="6210300" cy="461665"/>
          </a:xfrm>
          <a:prstGeom prst="rect">
            <a:avLst/>
          </a:prstGeom>
          <a:noFill/>
        </p:spPr>
        <p:txBody>
          <a:bodyPr wrap="square">
            <a:spAutoFit/>
          </a:bodyPr>
          <a:lstStyle/>
          <a:p>
            <a:r>
              <a:rPr lang="en-US" sz="2400" b="1" dirty="0"/>
              <a:t>Interface states </a:t>
            </a:r>
          </a:p>
        </p:txBody>
      </p:sp>
      <p:sp>
        <p:nvSpPr>
          <p:cNvPr id="6" name="TextBox 5">
            <a:extLst>
              <a:ext uri="{FF2B5EF4-FFF2-40B4-BE49-F238E27FC236}">
                <a16:creationId xmlns:a16="http://schemas.microsoft.com/office/drawing/2014/main" id="{A72623C6-50C9-48B9-84AB-9C07767A916D}"/>
              </a:ext>
            </a:extLst>
          </p:cNvPr>
          <p:cNvSpPr txBox="1"/>
          <p:nvPr/>
        </p:nvSpPr>
        <p:spPr>
          <a:xfrm>
            <a:off x="126493" y="1275307"/>
            <a:ext cx="6210300" cy="461665"/>
          </a:xfrm>
          <a:prstGeom prst="rect">
            <a:avLst/>
          </a:prstGeom>
          <a:noFill/>
        </p:spPr>
        <p:txBody>
          <a:bodyPr wrap="square">
            <a:spAutoFit/>
          </a:bodyPr>
          <a:lstStyle/>
          <a:p>
            <a:r>
              <a:rPr lang="en-US" sz="2400" dirty="0"/>
              <a:t>Current–Voltage Relationship</a:t>
            </a:r>
          </a:p>
        </p:txBody>
      </p:sp>
      <p:sp>
        <p:nvSpPr>
          <p:cNvPr id="8" name="TextBox 7">
            <a:extLst>
              <a:ext uri="{FF2B5EF4-FFF2-40B4-BE49-F238E27FC236}">
                <a16:creationId xmlns:a16="http://schemas.microsoft.com/office/drawing/2014/main" id="{2EB20DC9-5A8D-4E75-B58C-4C8BDAA8E2BE}"/>
              </a:ext>
            </a:extLst>
          </p:cNvPr>
          <p:cNvSpPr txBox="1"/>
          <p:nvPr/>
        </p:nvSpPr>
        <p:spPr>
          <a:xfrm>
            <a:off x="126493" y="1736972"/>
            <a:ext cx="11226800" cy="3913059"/>
          </a:xfrm>
          <a:prstGeom prst="rect">
            <a:avLst/>
          </a:prstGeom>
          <a:noFill/>
        </p:spPr>
        <p:txBody>
          <a:bodyPr wrap="square">
            <a:spAutoFit/>
          </a:bodyPr>
          <a:lstStyle/>
          <a:p>
            <a:pPr marL="342900" indent="-342900">
              <a:lnSpc>
                <a:spcPct val="150000"/>
              </a:lnSpc>
              <a:buFont typeface="Wingdings" panose="05000000000000000000" pitchFamily="2" charset="2"/>
              <a:buChar char="§"/>
            </a:pPr>
            <a:r>
              <a:rPr lang="en-US" sz="2400" dirty="0"/>
              <a:t>the current transport in a metal–semiconductor junction is due mainly to majority carriers as opposed to minority carriers in a </a:t>
            </a:r>
            <a:r>
              <a:rPr lang="en-US" sz="2400" dirty="0" err="1"/>
              <a:t>pn</a:t>
            </a:r>
            <a:r>
              <a:rPr lang="en-US" sz="2400" dirty="0"/>
              <a:t> junction.</a:t>
            </a:r>
          </a:p>
          <a:p>
            <a:pPr marL="342900" indent="-342900">
              <a:lnSpc>
                <a:spcPct val="150000"/>
              </a:lnSpc>
              <a:buFont typeface="Wingdings" panose="05000000000000000000" pitchFamily="2" charset="2"/>
              <a:buChar char="§"/>
            </a:pPr>
            <a:r>
              <a:rPr lang="en-US" sz="2400" dirty="0"/>
              <a:t>The basic process in the rectifying contact with an n-type semiconductor is by transport of electrons over the potential barrier, which can be described by the thermionic emission theory</a:t>
            </a:r>
          </a:p>
          <a:p>
            <a:pPr marL="342900" indent="-342900">
              <a:lnSpc>
                <a:spcPct val="150000"/>
              </a:lnSpc>
              <a:buFont typeface="Wingdings" panose="05000000000000000000" pitchFamily="2" charset="2"/>
              <a:buChar char="§"/>
            </a:pPr>
            <a:r>
              <a:rPr lang="en-US" sz="2400" dirty="0"/>
              <a:t>The thermionic emission characteristics are derived by assuming that the barrier height is much larger than </a:t>
            </a:r>
            <a:r>
              <a:rPr lang="en-US" sz="2400" dirty="0" err="1"/>
              <a:t>kT</a:t>
            </a:r>
            <a:r>
              <a:rPr lang="en-US" sz="2400" dirty="0"/>
              <a:t>, so that </a:t>
            </a:r>
            <a:r>
              <a:rPr lang="en-US" sz="2400" dirty="0" err="1"/>
              <a:t>th</a:t>
            </a:r>
            <a:endParaRPr lang="en-US" sz="2400" dirty="0"/>
          </a:p>
        </p:txBody>
      </p:sp>
    </p:spTree>
    <p:extLst>
      <p:ext uri="{BB962C8B-B14F-4D97-AF65-F5344CB8AC3E}">
        <p14:creationId xmlns:p14="http://schemas.microsoft.com/office/powerpoint/2010/main" val="137279442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1E1747DE-613B-4F79-887A-A4CA2DBF11D4}"/>
              </a:ext>
            </a:extLst>
          </p:cNvPr>
          <p:cNvSpPr txBox="1">
            <a:spLocks/>
          </p:cNvSpPr>
          <p:nvPr/>
        </p:nvSpPr>
        <p:spPr>
          <a:xfrm>
            <a:off x="19050" y="0"/>
            <a:ext cx="12172950" cy="749300"/>
          </a:xfrm>
          <a:prstGeom prst="rect">
            <a:avLst/>
          </a:prstGeom>
          <a:solidFill>
            <a:schemeClr val="accent6">
              <a:lumMod val="20000"/>
              <a:lumOff val="80000"/>
            </a:schemeClr>
          </a:solidFill>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Semiconductors</a:t>
            </a:r>
          </a:p>
        </p:txBody>
      </p:sp>
      <p:pic>
        <p:nvPicPr>
          <p:cNvPr id="4" name="Picture 3">
            <a:extLst>
              <a:ext uri="{FF2B5EF4-FFF2-40B4-BE49-F238E27FC236}">
                <a16:creationId xmlns:a16="http://schemas.microsoft.com/office/drawing/2014/main" id="{CAFF25EF-3250-428B-8139-1002AA21FDF3}"/>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10884216" y="0"/>
            <a:ext cx="1181291" cy="940498"/>
          </a:xfrm>
          <a:prstGeom prst="rect">
            <a:avLst/>
          </a:prstGeom>
        </p:spPr>
      </p:pic>
      <p:sp>
        <p:nvSpPr>
          <p:cNvPr id="5" name="TextBox 4">
            <a:extLst>
              <a:ext uri="{FF2B5EF4-FFF2-40B4-BE49-F238E27FC236}">
                <a16:creationId xmlns:a16="http://schemas.microsoft.com/office/drawing/2014/main" id="{78698CE4-86D8-41C1-97A1-3557DF53E0BC}"/>
              </a:ext>
            </a:extLst>
          </p:cNvPr>
          <p:cNvSpPr txBox="1"/>
          <p:nvPr/>
        </p:nvSpPr>
        <p:spPr>
          <a:xfrm>
            <a:off x="55627" y="836576"/>
            <a:ext cx="6210300" cy="461665"/>
          </a:xfrm>
          <a:prstGeom prst="rect">
            <a:avLst/>
          </a:prstGeom>
          <a:noFill/>
        </p:spPr>
        <p:txBody>
          <a:bodyPr wrap="square">
            <a:spAutoFit/>
          </a:bodyPr>
          <a:lstStyle/>
          <a:p>
            <a:r>
              <a:rPr lang="en-US" sz="2400" b="1" dirty="0"/>
              <a:t>Interface states </a:t>
            </a:r>
          </a:p>
        </p:txBody>
      </p:sp>
      <p:pic>
        <p:nvPicPr>
          <p:cNvPr id="6" name="Picture 5">
            <a:extLst>
              <a:ext uri="{FF2B5EF4-FFF2-40B4-BE49-F238E27FC236}">
                <a16:creationId xmlns:a16="http://schemas.microsoft.com/office/drawing/2014/main" id="{7B2887CC-4E62-4231-9941-D3B24233F9C8}"/>
              </a:ext>
            </a:extLst>
          </p:cNvPr>
          <p:cNvPicPr>
            <a:picLocks noChangeAspect="1"/>
          </p:cNvPicPr>
          <p:nvPr/>
        </p:nvPicPr>
        <p:blipFill rotWithShape="1">
          <a:blip r:embed="rId3">
            <a:lum bright="-20000" contrast="40000"/>
          </a:blip>
          <a:srcRect l="5349" t="2186" r="26842" b="28232"/>
          <a:stretch/>
        </p:blipFill>
        <p:spPr>
          <a:xfrm>
            <a:off x="37338" y="1431865"/>
            <a:ext cx="5462017" cy="4511040"/>
          </a:xfrm>
          <a:prstGeom prst="rect">
            <a:avLst/>
          </a:prstGeom>
        </p:spPr>
      </p:pic>
      <p:sp>
        <p:nvSpPr>
          <p:cNvPr id="8" name="TextBox 7">
            <a:extLst>
              <a:ext uri="{FF2B5EF4-FFF2-40B4-BE49-F238E27FC236}">
                <a16:creationId xmlns:a16="http://schemas.microsoft.com/office/drawing/2014/main" id="{04027E14-06F9-4DEC-B03B-D3FDFF856ED1}"/>
              </a:ext>
            </a:extLst>
          </p:cNvPr>
          <p:cNvSpPr txBox="1"/>
          <p:nvPr/>
        </p:nvSpPr>
        <p:spPr>
          <a:xfrm>
            <a:off x="5517643" y="749300"/>
            <a:ext cx="6547863" cy="5021055"/>
          </a:xfrm>
          <a:prstGeom prst="rect">
            <a:avLst/>
          </a:prstGeom>
          <a:noFill/>
        </p:spPr>
        <p:txBody>
          <a:bodyPr wrap="square">
            <a:spAutoFit/>
          </a:bodyPr>
          <a:lstStyle/>
          <a:p>
            <a:pPr marL="342900" indent="-342900">
              <a:lnSpc>
                <a:spcPct val="150000"/>
              </a:lnSpc>
              <a:buFont typeface="Wingdings" panose="05000000000000000000" pitchFamily="2" charset="2"/>
              <a:buChar char="§"/>
            </a:pPr>
            <a:r>
              <a:rPr lang="en-US" sz="2400" dirty="0"/>
              <a:t>The thermionic emission characteristics are derived by assuming that the barrier height is much larger than </a:t>
            </a:r>
            <a:r>
              <a:rPr lang="en-US" sz="2400" dirty="0" err="1"/>
              <a:t>kT</a:t>
            </a:r>
            <a:r>
              <a:rPr lang="en-US" sz="2400" dirty="0"/>
              <a:t>, </a:t>
            </a:r>
          </a:p>
          <a:p>
            <a:pPr marL="342900" indent="-342900">
              <a:lnSpc>
                <a:spcPct val="150000"/>
              </a:lnSpc>
              <a:buFont typeface="Wingdings" panose="05000000000000000000" pitchFamily="2" charset="2"/>
              <a:buChar char="§"/>
            </a:pPr>
            <a:r>
              <a:rPr lang="en-US" sz="2400" dirty="0"/>
              <a:t>The current J </a:t>
            </a:r>
            <a:r>
              <a:rPr lang="en-US" sz="2400" baseline="-25000" dirty="0"/>
              <a:t>s → m </a:t>
            </a:r>
            <a:r>
              <a:rPr lang="en-US" sz="2400" dirty="0"/>
              <a:t>is the electron current density due to the flow of electrons from the semiconductor into the metal</a:t>
            </a:r>
          </a:p>
          <a:p>
            <a:pPr marL="342900" indent="-342900">
              <a:lnSpc>
                <a:spcPct val="150000"/>
              </a:lnSpc>
              <a:buFont typeface="Wingdings" panose="05000000000000000000" pitchFamily="2" charset="2"/>
              <a:buChar char="§"/>
            </a:pPr>
            <a:r>
              <a:rPr lang="en-US" sz="2400" dirty="0"/>
              <a:t> The current J </a:t>
            </a:r>
            <a:r>
              <a:rPr lang="en-US" sz="2400" baseline="-25000" dirty="0" err="1"/>
              <a:t>m→s</a:t>
            </a:r>
            <a:r>
              <a:rPr lang="en-US" sz="2400" baseline="-25000" dirty="0"/>
              <a:t> </a:t>
            </a:r>
            <a:r>
              <a:rPr lang="en-US" sz="2400" dirty="0"/>
              <a:t>is the electron current density due to the flow of electrons from the metal into the semiconductor. </a:t>
            </a:r>
          </a:p>
        </p:txBody>
      </p:sp>
      <p:sp>
        <p:nvSpPr>
          <p:cNvPr id="10" name="TextBox 9">
            <a:extLst>
              <a:ext uri="{FF2B5EF4-FFF2-40B4-BE49-F238E27FC236}">
                <a16:creationId xmlns:a16="http://schemas.microsoft.com/office/drawing/2014/main" id="{6DA47E1D-0638-4311-A36B-8FADF9DE04E9}"/>
              </a:ext>
            </a:extLst>
          </p:cNvPr>
          <p:cNvSpPr txBox="1"/>
          <p:nvPr/>
        </p:nvSpPr>
        <p:spPr>
          <a:xfrm>
            <a:off x="55627" y="6076529"/>
            <a:ext cx="12036171" cy="830997"/>
          </a:xfrm>
          <a:prstGeom prst="rect">
            <a:avLst/>
          </a:prstGeom>
          <a:noFill/>
        </p:spPr>
        <p:txBody>
          <a:bodyPr wrap="square">
            <a:spAutoFit/>
          </a:bodyPr>
          <a:lstStyle/>
          <a:p>
            <a:pPr marL="342900" indent="-342900">
              <a:buFont typeface="Wingdings" panose="05000000000000000000" pitchFamily="2" charset="2"/>
              <a:buChar char="§"/>
            </a:pPr>
            <a:r>
              <a:rPr lang="en-US" sz="2400" dirty="0"/>
              <a:t>Energy-band diagram of a forward-biased metal– semiconductor junction including the image lowering effect.</a:t>
            </a:r>
          </a:p>
        </p:txBody>
      </p:sp>
    </p:spTree>
    <p:extLst>
      <p:ext uri="{BB962C8B-B14F-4D97-AF65-F5344CB8AC3E}">
        <p14:creationId xmlns:p14="http://schemas.microsoft.com/office/powerpoint/2010/main" val="61863780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1E1747DE-613B-4F79-887A-A4CA2DBF11D4}"/>
              </a:ext>
            </a:extLst>
          </p:cNvPr>
          <p:cNvSpPr txBox="1">
            <a:spLocks/>
          </p:cNvSpPr>
          <p:nvPr/>
        </p:nvSpPr>
        <p:spPr>
          <a:xfrm>
            <a:off x="19050" y="0"/>
            <a:ext cx="12172950" cy="749300"/>
          </a:xfrm>
          <a:prstGeom prst="rect">
            <a:avLst/>
          </a:prstGeom>
          <a:solidFill>
            <a:schemeClr val="accent6">
              <a:lumMod val="20000"/>
              <a:lumOff val="80000"/>
            </a:schemeClr>
          </a:solidFill>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Semiconductors</a:t>
            </a:r>
          </a:p>
        </p:txBody>
      </p:sp>
      <p:pic>
        <p:nvPicPr>
          <p:cNvPr id="4" name="Picture 3">
            <a:extLst>
              <a:ext uri="{FF2B5EF4-FFF2-40B4-BE49-F238E27FC236}">
                <a16:creationId xmlns:a16="http://schemas.microsoft.com/office/drawing/2014/main" id="{CAFF25EF-3250-428B-8139-1002AA21FDF3}"/>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10884216" y="0"/>
            <a:ext cx="1181291" cy="940498"/>
          </a:xfrm>
          <a:prstGeom prst="rect">
            <a:avLst/>
          </a:prstGeom>
        </p:spPr>
      </p:pic>
      <p:sp>
        <p:nvSpPr>
          <p:cNvPr id="5" name="TextBox 4">
            <a:extLst>
              <a:ext uri="{FF2B5EF4-FFF2-40B4-BE49-F238E27FC236}">
                <a16:creationId xmlns:a16="http://schemas.microsoft.com/office/drawing/2014/main" id="{78698CE4-86D8-41C1-97A1-3557DF53E0BC}"/>
              </a:ext>
            </a:extLst>
          </p:cNvPr>
          <p:cNvSpPr txBox="1"/>
          <p:nvPr/>
        </p:nvSpPr>
        <p:spPr>
          <a:xfrm>
            <a:off x="126493" y="781471"/>
            <a:ext cx="6210300" cy="461665"/>
          </a:xfrm>
          <a:prstGeom prst="rect">
            <a:avLst/>
          </a:prstGeom>
          <a:noFill/>
        </p:spPr>
        <p:txBody>
          <a:bodyPr wrap="square">
            <a:spAutoFit/>
          </a:bodyPr>
          <a:lstStyle/>
          <a:p>
            <a:r>
              <a:rPr lang="en-US" sz="2400" b="1" dirty="0"/>
              <a:t>Interface states </a:t>
            </a:r>
          </a:p>
        </p:txBody>
      </p:sp>
      <p:pic>
        <p:nvPicPr>
          <p:cNvPr id="6" name="Picture 5">
            <a:extLst>
              <a:ext uri="{FF2B5EF4-FFF2-40B4-BE49-F238E27FC236}">
                <a16:creationId xmlns:a16="http://schemas.microsoft.com/office/drawing/2014/main" id="{9E608BA1-B102-4BB7-99B3-A69E846B99A4}"/>
              </a:ext>
            </a:extLst>
          </p:cNvPr>
          <p:cNvPicPr>
            <a:picLocks noChangeAspect="1"/>
          </p:cNvPicPr>
          <p:nvPr/>
        </p:nvPicPr>
        <p:blipFill>
          <a:blip r:embed="rId3">
            <a:lum bright="-20000" contrast="40000"/>
          </a:blip>
          <a:stretch>
            <a:fillRect/>
          </a:stretch>
        </p:blipFill>
        <p:spPr>
          <a:xfrm>
            <a:off x="402747" y="1275307"/>
            <a:ext cx="5376261" cy="857642"/>
          </a:xfrm>
          <a:prstGeom prst="rect">
            <a:avLst/>
          </a:prstGeom>
        </p:spPr>
      </p:pic>
      <p:pic>
        <p:nvPicPr>
          <p:cNvPr id="8" name="Picture 7">
            <a:extLst>
              <a:ext uri="{FF2B5EF4-FFF2-40B4-BE49-F238E27FC236}">
                <a16:creationId xmlns:a16="http://schemas.microsoft.com/office/drawing/2014/main" id="{8B3A9343-8432-4EFB-95AD-3078FC0D5B58}"/>
              </a:ext>
            </a:extLst>
          </p:cNvPr>
          <p:cNvPicPr>
            <a:picLocks noChangeAspect="1"/>
          </p:cNvPicPr>
          <p:nvPr/>
        </p:nvPicPr>
        <p:blipFill>
          <a:blip r:embed="rId4">
            <a:lum bright="-20000" contrast="40000"/>
          </a:blip>
          <a:stretch>
            <a:fillRect/>
          </a:stretch>
        </p:blipFill>
        <p:spPr>
          <a:xfrm>
            <a:off x="841326" y="2132949"/>
            <a:ext cx="2249551" cy="857642"/>
          </a:xfrm>
          <a:prstGeom prst="rect">
            <a:avLst/>
          </a:prstGeom>
        </p:spPr>
      </p:pic>
      <p:sp>
        <p:nvSpPr>
          <p:cNvPr id="10" name="TextBox 9">
            <a:extLst>
              <a:ext uri="{FF2B5EF4-FFF2-40B4-BE49-F238E27FC236}">
                <a16:creationId xmlns:a16="http://schemas.microsoft.com/office/drawing/2014/main" id="{C70F67CE-EDB0-4BC7-8B23-769CD4F6CEB8}"/>
              </a:ext>
            </a:extLst>
          </p:cNvPr>
          <p:cNvSpPr txBox="1"/>
          <p:nvPr/>
        </p:nvSpPr>
        <p:spPr>
          <a:xfrm>
            <a:off x="284989" y="3077473"/>
            <a:ext cx="4602823" cy="1200329"/>
          </a:xfrm>
          <a:prstGeom prst="rect">
            <a:avLst/>
          </a:prstGeom>
          <a:noFill/>
        </p:spPr>
        <p:txBody>
          <a:bodyPr wrap="square">
            <a:spAutoFit/>
          </a:bodyPr>
          <a:lstStyle/>
          <a:p>
            <a:r>
              <a:rPr lang="en-US" sz="2400" dirty="0"/>
              <a:t>The parameter A* is called the effective Richardson constant for thermionic emission.</a:t>
            </a:r>
          </a:p>
        </p:txBody>
      </p:sp>
      <p:pic>
        <p:nvPicPr>
          <p:cNvPr id="12" name="Picture 11">
            <a:extLst>
              <a:ext uri="{FF2B5EF4-FFF2-40B4-BE49-F238E27FC236}">
                <a16:creationId xmlns:a16="http://schemas.microsoft.com/office/drawing/2014/main" id="{12CF67D5-BAD2-4B92-907D-D81D018DFC87}"/>
              </a:ext>
            </a:extLst>
          </p:cNvPr>
          <p:cNvPicPr>
            <a:picLocks noChangeAspect="1"/>
          </p:cNvPicPr>
          <p:nvPr/>
        </p:nvPicPr>
        <p:blipFill>
          <a:blip r:embed="rId5">
            <a:lum bright="-20000" contrast="40000"/>
          </a:blip>
          <a:stretch>
            <a:fillRect/>
          </a:stretch>
        </p:blipFill>
        <p:spPr>
          <a:xfrm>
            <a:off x="630664" y="4369241"/>
            <a:ext cx="3184698" cy="822714"/>
          </a:xfrm>
          <a:prstGeom prst="rect">
            <a:avLst/>
          </a:prstGeom>
        </p:spPr>
      </p:pic>
      <p:pic>
        <p:nvPicPr>
          <p:cNvPr id="14" name="Picture 13">
            <a:extLst>
              <a:ext uri="{FF2B5EF4-FFF2-40B4-BE49-F238E27FC236}">
                <a16:creationId xmlns:a16="http://schemas.microsoft.com/office/drawing/2014/main" id="{004A3609-1535-4A2C-BF11-F1402BBF218B}"/>
              </a:ext>
            </a:extLst>
          </p:cNvPr>
          <p:cNvPicPr>
            <a:picLocks noChangeAspect="1"/>
          </p:cNvPicPr>
          <p:nvPr/>
        </p:nvPicPr>
        <p:blipFill rotWithShape="1">
          <a:blip r:embed="rId6">
            <a:lum bright="-20000" contrast="40000"/>
          </a:blip>
          <a:srcRect t="14946"/>
          <a:stretch/>
        </p:blipFill>
        <p:spPr>
          <a:xfrm>
            <a:off x="630664" y="5374832"/>
            <a:ext cx="3288765" cy="755701"/>
          </a:xfrm>
          <a:prstGeom prst="rect">
            <a:avLst/>
          </a:prstGeom>
        </p:spPr>
      </p:pic>
      <p:pic>
        <p:nvPicPr>
          <p:cNvPr id="16" name="Picture 15">
            <a:extLst>
              <a:ext uri="{FF2B5EF4-FFF2-40B4-BE49-F238E27FC236}">
                <a16:creationId xmlns:a16="http://schemas.microsoft.com/office/drawing/2014/main" id="{3D659DF7-0FB1-4DE6-9801-7CAA61306352}"/>
              </a:ext>
            </a:extLst>
          </p:cNvPr>
          <p:cNvPicPr>
            <a:picLocks noChangeAspect="1"/>
          </p:cNvPicPr>
          <p:nvPr/>
        </p:nvPicPr>
        <p:blipFill rotWithShape="1">
          <a:blip r:embed="rId7">
            <a:lum bright="-20000" contrast="40000"/>
          </a:blip>
          <a:srcRect l="10781" t="4207" r="2868"/>
          <a:stretch/>
        </p:blipFill>
        <p:spPr>
          <a:xfrm>
            <a:off x="6105525" y="920619"/>
            <a:ext cx="3974593" cy="4625684"/>
          </a:xfrm>
          <a:prstGeom prst="rect">
            <a:avLst/>
          </a:prstGeom>
        </p:spPr>
      </p:pic>
      <p:sp>
        <p:nvSpPr>
          <p:cNvPr id="18" name="TextBox 17">
            <a:extLst>
              <a:ext uri="{FF2B5EF4-FFF2-40B4-BE49-F238E27FC236}">
                <a16:creationId xmlns:a16="http://schemas.microsoft.com/office/drawing/2014/main" id="{AE85CBC9-FF54-40D8-A3D1-1F556BF1F10A}"/>
              </a:ext>
            </a:extLst>
          </p:cNvPr>
          <p:cNvSpPr txBox="1"/>
          <p:nvPr/>
        </p:nvSpPr>
        <p:spPr>
          <a:xfrm>
            <a:off x="6166485" y="5650312"/>
            <a:ext cx="5187995" cy="830997"/>
          </a:xfrm>
          <a:prstGeom prst="rect">
            <a:avLst/>
          </a:prstGeom>
          <a:noFill/>
        </p:spPr>
        <p:txBody>
          <a:bodyPr wrap="square">
            <a:spAutoFit/>
          </a:bodyPr>
          <a:lstStyle/>
          <a:p>
            <a:r>
              <a:rPr lang="en-US" sz="2400" dirty="0"/>
              <a:t>Experimental and theoretical reverse-biased currents in a </a:t>
            </a:r>
            <a:r>
              <a:rPr lang="en-US" sz="2400" dirty="0" err="1"/>
              <a:t>PtSi</a:t>
            </a:r>
            <a:r>
              <a:rPr lang="en-US" sz="2400" dirty="0"/>
              <a:t>–Si diode.</a:t>
            </a:r>
          </a:p>
        </p:txBody>
      </p:sp>
    </p:spTree>
    <p:extLst>
      <p:ext uri="{BB962C8B-B14F-4D97-AF65-F5344CB8AC3E}">
        <p14:creationId xmlns:p14="http://schemas.microsoft.com/office/powerpoint/2010/main" val="14700641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C10214D-AC12-4D36-BE21-2327B8EC571B}"/>
              </a:ext>
            </a:extLst>
          </p:cNvPr>
          <p:cNvPicPr>
            <a:picLocks noChangeAspect="1"/>
          </p:cNvPicPr>
          <p:nvPr/>
        </p:nvPicPr>
        <p:blipFill>
          <a:blip r:embed="rId2"/>
          <a:stretch>
            <a:fillRect/>
          </a:stretch>
        </p:blipFill>
        <p:spPr>
          <a:xfrm>
            <a:off x="384809" y="2301950"/>
            <a:ext cx="2829433" cy="595671"/>
          </a:xfrm>
          <a:prstGeom prst="rect">
            <a:avLst/>
          </a:prstGeom>
        </p:spPr>
      </p:pic>
      <p:sp>
        <p:nvSpPr>
          <p:cNvPr id="5" name="Title 1">
            <a:extLst>
              <a:ext uri="{FF2B5EF4-FFF2-40B4-BE49-F238E27FC236}">
                <a16:creationId xmlns:a16="http://schemas.microsoft.com/office/drawing/2014/main" id="{021A3237-0CB4-47FB-AC59-930EB82EEC6A}"/>
              </a:ext>
            </a:extLst>
          </p:cNvPr>
          <p:cNvSpPr txBox="1">
            <a:spLocks/>
          </p:cNvSpPr>
          <p:nvPr/>
        </p:nvSpPr>
        <p:spPr>
          <a:xfrm>
            <a:off x="19050" y="0"/>
            <a:ext cx="12172950" cy="749300"/>
          </a:xfrm>
          <a:prstGeom prst="rect">
            <a:avLst/>
          </a:prstGeom>
          <a:solidFill>
            <a:schemeClr val="accent6">
              <a:lumMod val="20000"/>
              <a:lumOff val="80000"/>
            </a:schemeClr>
          </a:solidFill>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Semiconductors</a:t>
            </a:r>
            <a:endParaRPr lang="en-US" dirty="0"/>
          </a:p>
        </p:txBody>
      </p:sp>
      <p:sp>
        <p:nvSpPr>
          <p:cNvPr id="7" name="TextBox 6">
            <a:extLst>
              <a:ext uri="{FF2B5EF4-FFF2-40B4-BE49-F238E27FC236}">
                <a16:creationId xmlns:a16="http://schemas.microsoft.com/office/drawing/2014/main" id="{DBBFA37C-BB30-49C8-8020-F5DF923F9B59}"/>
              </a:ext>
            </a:extLst>
          </p:cNvPr>
          <p:cNvSpPr txBox="1"/>
          <p:nvPr/>
        </p:nvSpPr>
        <p:spPr>
          <a:xfrm>
            <a:off x="384809" y="1474401"/>
            <a:ext cx="11388150" cy="738664"/>
          </a:xfrm>
          <a:prstGeom prst="rect">
            <a:avLst/>
          </a:prstGeom>
          <a:noFill/>
        </p:spPr>
        <p:txBody>
          <a:bodyPr wrap="square">
            <a:spAutoFit/>
          </a:bodyPr>
          <a:lstStyle/>
          <a:p>
            <a:pPr marL="342900" indent="-342900">
              <a:buFont typeface="Wingdings" panose="05000000000000000000" pitchFamily="2" charset="2"/>
              <a:buChar char="§"/>
            </a:pPr>
            <a:r>
              <a:rPr lang="en-US" sz="2400" dirty="0"/>
              <a:t>a reduced representation of the band diagram</a:t>
            </a:r>
            <a:r>
              <a:rPr lang="en-US" dirty="0"/>
              <a:t>,</a:t>
            </a:r>
          </a:p>
          <a:p>
            <a:endParaRPr lang="en-US" dirty="0"/>
          </a:p>
        </p:txBody>
      </p:sp>
      <p:pic>
        <p:nvPicPr>
          <p:cNvPr id="11" name="Picture 10">
            <a:extLst>
              <a:ext uri="{FF2B5EF4-FFF2-40B4-BE49-F238E27FC236}">
                <a16:creationId xmlns:a16="http://schemas.microsoft.com/office/drawing/2014/main" id="{07395D61-509D-4D16-951E-4AA0EB374BBA}"/>
              </a:ext>
            </a:extLst>
          </p:cNvPr>
          <p:cNvPicPr>
            <a:picLocks noChangeAspect="1"/>
          </p:cNvPicPr>
          <p:nvPr/>
        </p:nvPicPr>
        <p:blipFill rotWithShape="1">
          <a:blip r:embed="rId3"/>
          <a:srcRect l="6569" t="3503" r="4360"/>
          <a:stretch/>
        </p:blipFill>
        <p:spPr>
          <a:xfrm>
            <a:off x="3901440" y="2021867"/>
            <a:ext cx="5742432" cy="4720961"/>
          </a:xfrm>
          <a:prstGeom prst="rect">
            <a:avLst/>
          </a:prstGeom>
        </p:spPr>
      </p:pic>
      <p:pic>
        <p:nvPicPr>
          <p:cNvPr id="6" name="Picture 5">
            <a:extLst>
              <a:ext uri="{FF2B5EF4-FFF2-40B4-BE49-F238E27FC236}">
                <a16:creationId xmlns:a16="http://schemas.microsoft.com/office/drawing/2014/main" id="{31725F9D-BB44-44CF-8DFE-D83E842309DD}"/>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10884216" y="0"/>
            <a:ext cx="1181291" cy="940498"/>
          </a:xfrm>
          <a:prstGeom prst="rect">
            <a:avLst/>
          </a:prstGeom>
        </p:spPr>
      </p:pic>
      <p:sp>
        <p:nvSpPr>
          <p:cNvPr id="8" name="TextBox 7">
            <a:extLst>
              <a:ext uri="{FF2B5EF4-FFF2-40B4-BE49-F238E27FC236}">
                <a16:creationId xmlns:a16="http://schemas.microsoft.com/office/drawing/2014/main" id="{A168F410-DAEC-4CF7-AFD4-B299A8426E0F}"/>
              </a:ext>
            </a:extLst>
          </p:cNvPr>
          <p:cNvSpPr txBox="1"/>
          <p:nvPr/>
        </p:nvSpPr>
        <p:spPr>
          <a:xfrm>
            <a:off x="111378" y="907116"/>
            <a:ext cx="6205728" cy="461665"/>
          </a:xfrm>
          <a:prstGeom prst="rect">
            <a:avLst/>
          </a:prstGeom>
          <a:noFill/>
        </p:spPr>
        <p:txBody>
          <a:bodyPr wrap="square">
            <a:spAutoFit/>
          </a:bodyPr>
          <a:lstStyle/>
          <a:p>
            <a:r>
              <a:rPr lang="en-US" sz="2400" b="0" u="none" strike="noStrike" dirty="0">
                <a:solidFill>
                  <a:srgbClr val="000000"/>
                </a:solidFill>
                <a:effectLst/>
                <a:latin typeface="Arial" panose="020B0604020202020204" pitchFamily="34" charset="0"/>
              </a:rPr>
              <a:t>2. Energy bands in semiconductors </a:t>
            </a:r>
          </a:p>
        </p:txBody>
      </p:sp>
    </p:spTree>
    <p:extLst>
      <p:ext uri="{BB962C8B-B14F-4D97-AF65-F5344CB8AC3E}">
        <p14:creationId xmlns:p14="http://schemas.microsoft.com/office/powerpoint/2010/main" val="999122281"/>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1E1747DE-613B-4F79-887A-A4CA2DBF11D4}"/>
              </a:ext>
            </a:extLst>
          </p:cNvPr>
          <p:cNvSpPr txBox="1">
            <a:spLocks/>
          </p:cNvSpPr>
          <p:nvPr/>
        </p:nvSpPr>
        <p:spPr>
          <a:xfrm>
            <a:off x="19050" y="0"/>
            <a:ext cx="12172950" cy="749300"/>
          </a:xfrm>
          <a:prstGeom prst="rect">
            <a:avLst/>
          </a:prstGeom>
          <a:solidFill>
            <a:schemeClr val="accent6">
              <a:lumMod val="20000"/>
              <a:lumOff val="80000"/>
            </a:schemeClr>
          </a:solidFill>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Semiconductors</a:t>
            </a:r>
          </a:p>
        </p:txBody>
      </p:sp>
      <p:pic>
        <p:nvPicPr>
          <p:cNvPr id="4" name="Picture 3">
            <a:extLst>
              <a:ext uri="{FF2B5EF4-FFF2-40B4-BE49-F238E27FC236}">
                <a16:creationId xmlns:a16="http://schemas.microsoft.com/office/drawing/2014/main" id="{CAFF25EF-3250-428B-8139-1002AA21FDF3}"/>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10884216" y="0"/>
            <a:ext cx="1181291" cy="940498"/>
          </a:xfrm>
          <a:prstGeom prst="rect">
            <a:avLst/>
          </a:prstGeom>
        </p:spPr>
      </p:pic>
      <p:sp>
        <p:nvSpPr>
          <p:cNvPr id="8" name="TextBox 7">
            <a:extLst>
              <a:ext uri="{FF2B5EF4-FFF2-40B4-BE49-F238E27FC236}">
                <a16:creationId xmlns:a16="http://schemas.microsoft.com/office/drawing/2014/main" id="{BC46EB0E-E867-4638-AAC7-C90F812D6D35}"/>
              </a:ext>
            </a:extLst>
          </p:cNvPr>
          <p:cNvSpPr txBox="1"/>
          <p:nvPr/>
        </p:nvSpPr>
        <p:spPr>
          <a:xfrm>
            <a:off x="172877" y="940498"/>
            <a:ext cx="11301984" cy="5019131"/>
          </a:xfrm>
          <a:prstGeom prst="rect">
            <a:avLst/>
          </a:prstGeom>
          <a:noFill/>
        </p:spPr>
        <p:txBody>
          <a:bodyPr wrap="square">
            <a:spAutoFit/>
          </a:bodyPr>
          <a:lstStyle/>
          <a:p>
            <a:pPr marL="342900" indent="-342900" algn="l">
              <a:lnSpc>
                <a:spcPct val="150000"/>
              </a:lnSpc>
              <a:buFont typeface="Wingdings" panose="05000000000000000000" pitchFamily="2" charset="2"/>
              <a:buChar char="§"/>
            </a:pPr>
            <a:r>
              <a:rPr lang="en-US" sz="2400" b="1" i="0" u="none" strike="noStrike" baseline="0" dirty="0">
                <a:solidFill>
                  <a:srgbClr val="FF0000"/>
                </a:solidFill>
                <a:latin typeface="Times-Roman"/>
              </a:rPr>
              <a:t>Why the </a:t>
            </a:r>
            <a:r>
              <a:rPr lang="en-US" sz="2400" b="1" i="0" u="none" strike="noStrike" baseline="0" dirty="0" err="1">
                <a:solidFill>
                  <a:srgbClr val="FF0000"/>
                </a:solidFill>
                <a:latin typeface="Times-Roman"/>
              </a:rPr>
              <a:t>deplation</a:t>
            </a:r>
            <a:r>
              <a:rPr lang="en-US" sz="2400" b="1" i="0" u="none" strike="noStrike" baseline="0" dirty="0">
                <a:solidFill>
                  <a:srgbClr val="FF0000"/>
                </a:solidFill>
                <a:latin typeface="Times-Roman"/>
              </a:rPr>
              <a:t> layer is in the semiconductor I the case of semiconductor metal junction </a:t>
            </a:r>
          </a:p>
          <a:p>
            <a:pPr marL="342900" indent="-342900" algn="l">
              <a:lnSpc>
                <a:spcPct val="150000"/>
              </a:lnSpc>
              <a:buFont typeface="Wingdings" panose="05000000000000000000" pitchFamily="2" charset="2"/>
              <a:buChar char="§"/>
            </a:pPr>
            <a:r>
              <a:rPr lang="en-US" sz="2400" b="0" i="0" u="none" strike="noStrike" baseline="0" dirty="0">
                <a:solidFill>
                  <a:srgbClr val="000000"/>
                </a:solidFill>
                <a:latin typeface="Times-Roman"/>
              </a:rPr>
              <a:t>When the two materials are brought into contact, the matching of the Fermi levels invariably causes charge to flow from one side to the other, and a dipole layer is built up at the interface.</a:t>
            </a:r>
          </a:p>
          <a:p>
            <a:pPr marL="342900" indent="-342900" algn="l">
              <a:lnSpc>
                <a:spcPct val="150000"/>
              </a:lnSpc>
              <a:buFont typeface="Wingdings" panose="05000000000000000000" pitchFamily="2" charset="2"/>
              <a:buChar char="§"/>
            </a:pPr>
            <a:r>
              <a:rPr lang="en-US" sz="2400" b="0" i="0" u="none" strike="noStrike" baseline="0" dirty="0">
                <a:solidFill>
                  <a:srgbClr val="000000"/>
                </a:solidFill>
                <a:latin typeface="Times-Roman"/>
              </a:rPr>
              <a:t> In the metal, the participating charge is screened within a few </a:t>
            </a:r>
            <a:r>
              <a:rPr lang="en-US" sz="2400" b="0" i="0" u="none" strike="noStrike" baseline="0" dirty="0" err="1">
                <a:solidFill>
                  <a:srgbClr val="000000"/>
                </a:solidFill>
                <a:latin typeface="Times-Roman"/>
              </a:rPr>
              <a:t>Ångstroms</a:t>
            </a:r>
            <a:r>
              <a:rPr lang="en-US" sz="2400" b="0" i="0" u="none" strike="noStrike" baseline="0" dirty="0">
                <a:solidFill>
                  <a:srgbClr val="000000"/>
                </a:solidFill>
                <a:latin typeface="Times-Roman"/>
              </a:rPr>
              <a:t>, </a:t>
            </a:r>
          </a:p>
          <a:p>
            <a:pPr marL="342900" indent="-342900" algn="l">
              <a:lnSpc>
                <a:spcPct val="150000"/>
              </a:lnSpc>
              <a:buFont typeface="Wingdings" panose="05000000000000000000" pitchFamily="2" charset="2"/>
              <a:buChar char="§"/>
            </a:pPr>
            <a:r>
              <a:rPr lang="en-US" sz="2400" b="0" i="0" u="none" strike="noStrike" baseline="0" dirty="0">
                <a:solidFill>
                  <a:srgbClr val="000000"/>
                </a:solidFill>
                <a:latin typeface="Times-Roman"/>
              </a:rPr>
              <a:t>In a semiconductor, the free carrier concentration </a:t>
            </a:r>
            <a:r>
              <a:rPr lang="en-US" sz="2400" b="0" i="0" u="none" strike="noStrike" baseline="0" dirty="0">
                <a:latin typeface="Times-Roman"/>
              </a:rPr>
              <a:t>is orders of magnitude lower than in a metal and thus shielding is much less effective. </a:t>
            </a:r>
          </a:p>
          <a:p>
            <a:pPr marL="342900" indent="-342900" algn="l">
              <a:lnSpc>
                <a:spcPct val="150000"/>
              </a:lnSpc>
              <a:buFont typeface="Wingdings" panose="05000000000000000000" pitchFamily="2" charset="2"/>
              <a:buChar char="§"/>
            </a:pPr>
            <a:r>
              <a:rPr lang="en-US" sz="2400" b="0" i="0" u="none" strike="noStrike" baseline="0" dirty="0">
                <a:latin typeface="Times-Roman"/>
              </a:rPr>
              <a:t>In the semiconductor a normal space-charge layer, depletion or accumulation, is formed,</a:t>
            </a:r>
            <a:endParaRPr lang="en-US" sz="2400" dirty="0"/>
          </a:p>
        </p:txBody>
      </p:sp>
    </p:spTree>
    <p:extLst>
      <p:ext uri="{BB962C8B-B14F-4D97-AF65-F5344CB8AC3E}">
        <p14:creationId xmlns:p14="http://schemas.microsoft.com/office/powerpoint/2010/main" val="131572783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EADB9E6-30C4-4E46-88E6-4CF5DA9166A7}"/>
              </a:ext>
            </a:extLst>
          </p:cNvPr>
          <p:cNvSpPr txBox="1"/>
          <p:nvPr/>
        </p:nvSpPr>
        <p:spPr>
          <a:xfrm>
            <a:off x="126493" y="940498"/>
            <a:ext cx="11472672" cy="4467057"/>
          </a:xfrm>
          <a:prstGeom prst="rect">
            <a:avLst/>
          </a:prstGeom>
          <a:noFill/>
        </p:spPr>
        <p:txBody>
          <a:bodyPr wrap="square">
            <a:spAutoFit/>
          </a:bodyPr>
          <a:lstStyle/>
          <a:p>
            <a:pPr>
              <a:lnSpc>
                <a:spcPct val="150000"/>
              </a:lnSpc>
            </a:pPr>
            <a:r>
              <a:rPr lang="en-US" sz="2400" b="1" dirty="0"/>
              <a:t>The charge distribution (the total charge due to the junction)</a:t>
            </a:r>
          </a:p>
          <a:p>
            <a:pPr marL="342900" indent="-342900">
              <a:lnSpc>
                <a:spcPct val="150000"/>
              </a:lnSpc>
              <a:buFont typeface="Wingdings" panose="05000000000000000000" pitchFamily="2" charset="2"/>
              <a:buChar char="§"/>
            </a:pPr>
            <a:r>
              <a:rPr lang="en-US" sz="2400" dirty="0"/>
              <a:t>Firstly, there is the charge </a:t>
            </a:r>
            <a:r>
              <a:rPr lang="en-US" sz="2400" dirty="0" err="1"/>
              <a:t>Q</a:t>
            </a:r>
            <a:r>
              <a:rPr lang="en-US" sz="2400" baseline="-25000" dirty="0" err="1"/>
              <a:t>d</a:t>
            </a:r>
            <a:r>
              <a:rPr lang="en-US" sz="2400" dirty="0"/>
              <a:t> in the depletion region which results from the movement of electrons out of the semiconductor into the metal (+</a:t>
            </a:r>
            <a:r>
              <a:rPr lang="en-US" sz="2400" dirty="0" err="1"/>
              <a:t>ve</a:t>
            </a:r>
            <a:r>
              <a:rPr lang="en-US" sz="2400" dirty="0"/>
              <a:t>).</a:t>
            </a:r>
          </a:p>
          <a:p>
            <a:pPr marL="342900" indent="-342900">
              <a:lnSpc>
                <a:spcPct val="150000"/>
              </a:lnSpc>
              <a:buFont typeface="Wingdings" panose="05000000000000000000" pitchFamily="2" charset="2"/>
              <a:buChar char="§"/>
            </a:pPr>
            <a:r>
              <a:rPr lang="en-US" sz="2400" dirty="0"/>
              <a:t>Secondly, there is a charge </a:t>
            </a:r>
            <a:r>
              <a:rPr lang="en-US" sz="2400" dirty="0" err="1"/>
              <a:t>Q</a:t>
            </a:r>
            <a:r>
              <a:rPr lang="en-US" sz="2400" baseline="-25000" dirty="0" err="1"/>
              <a:t>m</a:t>
            </a:r>
            <a:r>
              <a:rPr lang="en-US" sz="2400" dirty="0"/>
              <a:t> on the metal surface which is caused by the electrons that have crossed from the semiconductor into the metal (-</a:t>
            </a:r>
            <a:r>
              <a:rPr lang="en-US" sz="2400" dirty="0" err="1"/>
              <a:t>ve</a:t>
            </a:r>
            <a:r>
              <a:rPr lang="en-US" sz="2400" dirty="0"/>
              <a:t>).</a:t>
            </a:r>
          </a:p>
          <a:p>
            <a:pPr marL="342900" indent="-342900">
              <a:lnSpc>
                <a:spcPct val="150000"/>
              </a:lnSpc>
              <a:buFont typeface="Wingdings" panose="05000000000000000000" pitchFamily="2" charset="2"/>
              <a:buChar char="§"/>
            </a:pPr>
            <a:r>
              <a:rPr lang="en-US" sz="2400" dirty="0"/>
              <a:t>Finally, if the band bending is sufficiently large, there will occur a charge </a:t>
            </a:r>
            <a:r>
              <a:rPr lang="en-US" sz="2400" dirty="0" err="1"/>
              <a:t>Q</a:t>
            </a:r>
            <a:r>
              <a:rPr lang="en-US" sz="2400" baseline="-25000" dirty="0" err="1"/>
              <a:t>h</a:t>
            </a:r>
            <a:r>
              <a:rPr lang="en-US" sz="2400" dirty="0"/>
              <a:t> due to holes which exist in the semiconductor region just adjacent to the metal contact (+</a:t>
            </a:r>
            <a:r>
              <a:rPr lang="en-US" sz="2400" dirty="0" err="1"/>
              <a:t>ve</a:t>
            </a:r>
            <a:r>
              <a:rPr lang="en-US" sz="2400" dirty="0"/>
              <a:t>).</a:t>
            </a:r>
          </a:p>
          <a:p>
            <a:pPr marL="342900" indent="-342900">
              <a:lnSpc>
                <a:spcPct val="150000"/>
              </a:lnSpc>
              <a:buFont typeface="Wingdings" panose="05000000000000000000" pitchFamily="2" charset="2"/>
              <a:buChar char="§"/>
            </a:pPr>
            <a:r>
              <a:rPr lang="en-US" sz="2400" dirty="0"/>
              <a:t>Electrical neutrality in the junction region requires that </a:t>
            </a:r>
            <a:r>
              <a:rPr lang="en-US" sz="2400" dirty="0" err="1"/>
              <a:t>Q</a:t>
            </a:r>
            <a:r>
              <a:rPr lang="en-US" sz="2400" baseline="-25000" dirty="0" err="1"/>
              <a:t>d</a:t>
            </a:r>
            <a:r>
              <a:rPr lang="en-US" sz="2400" dirty="0"/>
              <a:t> + </a:t>
            </a:r>
            <a:r>
              <a:rPr lang="en-US" sz="2400" dirty="0" err="1"/>
              <a:t>Q</a:t>
            </a:r>
            <a:r>
              <a:rPr lang="en-US" sz="2400" baseline="-25000" dirty="0" err="1"/>
              <a:t>m</a:t>
            </a:r>
            <a:r>
              <a:rPr lang="en-US" sz="2400" dirty="0"/>
              <a:t> + </a:t>
            </a:r>
            <a:r>
              <a:rPr lang="en-US" sz="2400" dirty="0" err="1"/>
              <a:t>Q</a:t>
            </a:r>
            <a:r>
              <a:rPr lang="en-US" sz="2400" baseline="-25000" dirty="0" err="1"/>
              <a:t>h</a:t>
            </a:r>
            <a:r>
              <a:rPr lang="en-US" sz="2400" dirty="0"/>
              <a:t> = 0,</a:t>
            </a:r>
          </a:p>
        </p:txBody>
      </p:sp>
      <p:sp>
        <p:nvSpPr>
          <p:cNvPr id="5" name="Title 1">
            <a:extLst>
              <a:ext uri="{FF2B5EF4-FFF2-40B4-BE49-F238E27FC236}">
                <a16:creationId xmlns:a16="http://schemas.microsoft.com/office/drawing/2014/main" id="{EB911028-00C3-47E2-B8C1-E45A9E0B60AE}"/>
              </a:ext>
            </a:extLst>
          </p:cNvPr>
          <p:cNvSpPr txBox="1">
            <a:spLocks/>
          </p:cNvSpPr>
          <p:nvPr/>
        </p:nvSpPr>
        <p:spPr>
          <a:xfrm>
            <a:off x="19050" y="0"/>
            <a:ext cx="12172950" cy="749300"/>
          </a:xfrm>
          <a:prstGeom prst="rect">
            <a:avLst/>
          </a:prstGeom>
          <a:solidFill>
            <a:schemeClr val="accent6">
              <a:lumMod val="20000"/>
              <a:lumOff val="80000"/>
            </a:schemeClr>
          </a:solidFill>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Semiconductors</a:t>
            </a:r>
          </a:p>
        </p:txBody>
      </p:sp>
      <p:pic>
        <p:nvPicPr>
          <p:cNvPr id="6" name="Picture 5">
            <a:extLst>
              <a:ext uri="{FF2B5EF4-FFF2-40B4-BE49-F238E27FC236}">
                <a16:creationId xmlns:a16="http://schemas.microsoft.com/office/drawing/2014/main" id="{F2D4515B-1E86-4440-9035-37F9BF079445}"/>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10884216" y="0"/>
            <a:ext cx="1181291" cy="940498"/>
          </a:xfrm>
          <a:prstGeom prst="rect">
            <a:avLst/>
          </a:prstGeom>
        </p:spPr>
      </p:pic>
    </p:spTree>
    <p:extLst>
      <p:ext uri="{BB962C8B-B14F-4D97-AF65-F5344CB8AC3E}">
        <p14:creationId xmlns:p14="http://schemas.microsoft.com/office/powerpoint/2010/main" val="424859376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FA0EA74-467B-401A-8755-41E8EE23531D}"/>
              </a:ext>
            </a:extLst>
          </p:cNvPr>
          <p:cNvPicPr>
            <a:picLocks noChangeAspect="1"/>
          </p:cNvPicPr>
          <p:nvPr/>
        </p:nvPicPr>
        <p:blipFill rotWithShape="1">
          <a:blip r:embed="rId2"/>
          <a:srcRect l="7988" t="3203" r="15644" b="52960"/>
          <a:stretch/>
        </p:blipFill>
        <p:spPr>
          <a:xfrm>
            <a:off x="5609590" y="438911"/>
            <a:ext cx="6301994" cy="3767329"/>
          </a:xfrm>
          <a:prstGeom prst="rect">
            <a:avLst/>
          </a:prstGeom>
        </p:spPr>
      </p:pic>
      <p:sp>
        <p:nvSpPr>
          <p:cNvPr id="6" name="TextBox 5">
            <a:extLst>
              <a:ext uri="{FF2B5EF4-FFF2-40B4-BE49-F238E27FC236}">
                <a16:creationId xmlns:a16="http://schemas.microsoft.com/office/drawing/2014/main" id="{C1E80DC9-2EA1-4AD6-BB09-38D399B11F43}"/>
              </a:ext>
            </a:extLst>
          </p:cNvPr>
          <p:cNvSpPr txBox="1"/>
          <p:nvPr/>
        </p:nvSpPr>
        <p:spPr>
          <a:xfrm>
            <a:off x="158496" y="366045"/>
            <a:ext cx="5815584" cy="3913059"/>
          </a:xfrm>
          <a:prstGeom prst="rect">
            <a:avLst/>
          </a:prstGeom>
          <a:noFill/>
        </p:spPr>
        <p:txBody>
          <a:bodyPr wrap="square">
            <a:spAutoFit/>
          </a:bodyPr>
          <a:lstStyle/>
          <a:p>
            <a:pPr>
              <a:lnSpc>
                <a:spcPct val="150000"/>
              </a:lnSpc>
            </a:pPr>
            <a:r>
              <a:rPr lang="en-US" sz="2400" dirty="0"/>
              <a:t>Electric field and potential distributions in the depletion region of a Schottky barrier. </a:t>
            </a:r>
          </a:p>
          <a:p>
            <a:pPr marL="457200" indent="-457200">
              <a:lnSpc>
                <a:spcPct val="150000"/>
              </a:lnSpc>
              <a:buAutoNum type="alphaLcParenBoth"/>
            </a:pPr>
            <a:r>
              <a:rPr lang="en-US" sz="2400" dirty="0"/>
              <a:t>Energy band diagram; </a:t>
            </a:r>
          </a:p>
          <a:p>
            <a:pPr marL="457200" indent="-457200">
              <a:lnSpc>
                <a:spcPct val="150000"/>
              </a:lnSpc>
              <a:buAutoNum type="alphaLcParenBoth"/>
            </a:pPr>
            <a:r>
              <a:rPr lang="en-US" sz="2400" dirty="0"/>
              <a:t> electric field distribution; </a:t>
            </a:r>
          </a:p>
          <a:p>
            <a:pPr marL="457200" indent="-457200">
              <a:lnSpc>
                <a:spcPct val="150000"/>
              </a:lnSpc>
              <a:buAutoNum type="alphaLcParenBoth"/>
            </a:pPr>
            <a:r>
              <a:rPr lang="en-US" sz="2400" dirty="0"/>
              <a:t> potential distribution. The solid lines correspond to a reverse bias VR and the dashed lines to VR + small change</a:t>
            </a:r>
          </a:p>
        </p:txBody>
      </p:sp>
      <p:pic>
        <p:nvPicPr>
          <p:cNvPr id="7" name="Picture 6">
            <a:extLst>
              <a:ext uri="{FF2B5EF4-FFF2-40B4-BE49-F238E27FC236}">
                <a16:creationId xmlns:a16="http://schemas.microsoft.com/office/drawing/2014/main" id="{8CBDDC76-0448-4B5C-A05B-640A54BEA5C9}"/>
              </a:ext>
            </a:extLst>
          </p:cNvPr>
          <p:cNvPicPr>
            <a:picLocks noChangeAspect="1"/>
          </p:cNvPicPr>
          <p:nvPr/>
        </p:nvPicPr>
        <p:blipFill rotWithShape="1">
          <a:blip r:embed="rId2"/>
          <a:srcRect l="16447" t="50704" r="26729" b="29210"/>
          <a:stretch/>
        </p:blipFill>
        <p:spPr>
          <a:xfrm>
            <a:off x="414528" y="4576231"/>
            <a:ext cx="6078362" cy="2237584"/>
          </a:xfrm>
          <a:prstGeom prst="rect">
            <a:avLst/>
          </a:prstGeom>
        </p:spPr>
      </p:pic>
      <p:pic>
        <p:nvPicPr>
          <p:cNvPr id="8" name="Picture 7">
            <a:extLst>
              <a:ext uri="{FF2B5EF4-FFF2-40B4-BE49-F238E27FC236}">
                <a16:creationId xmlns:a16="http://schemas.microsoft.com/office/drawing/2014/main" id="{EF5FD629-524A-41A4-958D-64B492FD7EBA}"/>
              </a:ext>
            </a:extLst>
          </p:cNvPr>
          <p:cNvPicPr>
            <a:picLocks noChangeAspect="1"/>
          </p:cNvPicPr>
          <p:nvPr/>
        </p:nvPicPr>
        <p:blipFill rotWithShape="1">
          <a:blip r:embed="rId2"/>
          <a:srcRect l="17366" t="72247" r="32430" b="3296"/>
          <a:stretch/>
        </p:blipFill>
        <p:spPr>
          <a:xfrm>
            <a:off x="7583424" y="4576231"/>
            <a:ext cx="3998976" cy="2028785"/>
          </a:xfrm>
          <a:prstGeom prst="rect">
            <a:avLst/>
          </a:prstGeom>
        </p:spPr>
      </p:pic>
      <p:grpSp>
        <p:nvGrpSpPr>
          <p:cNvPr id="13" name="Group 12">
            <a:extLst>
              <a:ext uri="{FF2B5EF4-FFF2-40B4-BE49-F238E27FC236}">
                <a16:creationId xmlns:a16="http://schemas.microsoft.com/office/drawing/2014/main" id="{1A2582D6-CBE4-425B-8BC2-5170A09319FE}"/>
              </a:ext>
            </a:extLst>
          </p:cNvPr>
          <p:cNvGrpSpPr/>
          <p:nvPr/>
        </p:nvGrpSpPr>
        <p:grpSpPr>
          <a:xfrm>
            <a:off x="7583424" y="240553"/>
            <a:ext cx="755904" cy="832343"/>
            <a:chOff x="7583424" y="240553"/>
            <a:chExt cx="755904" cy="832343"/>
          </a:xfrm>
        </p:grpSpPr>
        <p:sp>
          <p:nvSpPr>
            <p:cNvPr id="9" name="TextBox 8">
              <a:extLst>
                <a:ext uri="{FF2B5EF4-FFF2-40B4-BE49-F238E27FC236}">
                  <a16:creationId xmlns:a16="http://schemas.microsoft.com/office/drawing/2014/main" id="{93B68104-E3AC-4806-915A-A0565368F341}"/>
                </a:ext>
              </a:extLst>
            </p:cNvPr>
            <p:cNvSpPr txBox="1"/>
            <p:nvPr/>
          </p:nvSpPr>
          <p:spPr>
            <a:xfrm>
              <a:off x="7583424" y="240553"/>
              <a:ext cx="755904" cy="461665"/>
            </a:xfrm>
            <a:prstGeom prst="rect">
              <a:avLst/>
            </a:prstGeom>
            <a:noFill/>
          </p:spPr>
          <p:txBody>
            <a:bodyPr wrap="square" rtlCol="0">
              <a:spAutoFit/>
            </a:bodyPr>
            <a:lstStyle/>
            <a:p>
              <a:r>
                <a:rPr lang="en-US" sz="2400" dirty="0" err="1"/>
                <a:t>Qd</a:t>
              </a:r>
              <a:endParaRPr lang="en-US" sz="2400" dirty="0"/>
            </a:p>
          </p:txBody>
        </p:sp>
        <p:cxnSp>
          <p:nvCxnSpPr>
            <p:cNvPr id="11" name="Straight Arrow Connector 10">
              <a:extLst>
                <a:ext uri="{FF2B5EF4-FFF2-40B4-BE49-F238E27FC236}">
                  <a16:creationId xmlns:a16="http://schemas.microsoft.com/office/drawing/2014/main" id="{B938928A-AA92-42CC-B416-5D12F48D2624}"/>
                </a:ext>
              </a:extLst>
            </p:cNvPr>
            <p:cNvCxnSpPr>
              <a:cxnSpLocks/>
            </p:cNvCxnSpPr>
            <p:nvPr/>
          </p:nvCxnSpPr>
          <p:spPr>
            <a:xfrm flipH="1">
              <a:off x="7778496" y="585216"/>
              <a:ext cx="109728" cy="48768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grpSp>
        <p:nvGrpSpPr>
          <p:cNvPr id="14" name="Group 13">
            <a:extLst>
              <a:ext uri="{FF2B5EF4-FFF2-40B4-BE49-F238E27FC236}">
                <a16:creationId xmlns:a16="http://schemas.microsoft.com/office/drawing/2014/main" id="{608F5BFA-9BE9-470C-B51C-72A5787DF6CD}"/>
              </a:ext>
            </a:extLst>
          </p:cNvPr>
          <p:cNvGrpSpPr/>
          <p:nvPr/>
        </p:nvGrpSpPr>
        <p:grpSpPr>
          <a:xfrm>
            <a:off x="5855533" y="862345"/>
            <a:ext cx="2032691" cy="3951290"/>
            <a:chOff x="7464877" y="240553"/>
            <a:chExt cx="2032691" cy="3951290"/>
          </a:xfrm>
        </p:grpSpPr>
        <p:sp>
          <p:nvSpPr>
            <p:cNvPr id="15" name="TextBox 14">
              <a:extLst>
                <a:ext uri="{FF2B5EF4-FFF2-40B4-BE49-F238E27FC236}">
                  <a16:creationId xmlns:a16="http://schemas.microsoft.com/office/drawing/2014/main" id="{D4247ECF-D81C-4359-94DF-6753DF27742E}"/>
                </a:ext>
              </a:extLst>
            </p:cNvPr>
            <p:cNvSpPr txBox="1"/>
            <p:nvPr/>
          </p:nvSpPr>
          <p:spPr>
            <a:xfrm>
              <a:off x="7583424" y="240553"/>
              <a:ext cx="755904" cy="461665"/>
            </a:xfrm>
            <a:prstGeom prst="rect">
              <a:avLst/>
            </a:prstGeom>
            <a:noFill/>
          </p:spPr>
          <p:txBody>
            <a:bodyPr wrap="square" rtlCol="0">
              <a:spAutoFit/>
            </a:bodyPr>
            <a:lstStyle/>
            <a:p>
              <a:r>
                <a:rPr lang="en-US" sz="2400" dirty="0" err="1"/>
                <a:t>Qm</a:t>
              </a:r>
              <a:endParaRPr lang="en-US" sz="2400" dirty="0"/>
            </a:p>
          </p:txBody>
        </p:sp>
        <p:cxnSp>
          <p:nvCxnSpPr>
            <p:cNvPr id="16" name="Straight Arrow Connector 15">
              <a:extLst>
                <a:ext uri="{FF2B5EF4-FFF2-40B4-BE49-F238E27FC236}">
                  <a16:creationId xmlns:a16="http://schemas.microsoft.com/office/drawing/2014/main" id="{17E9BB08-80DE-4FBD-BF70-AE0AC97A4C8C}"/>
                </a:ext>
              </a:extLst>
            </p:cNvPr>
            <p:cNvCxnSpPr>
              <a:cxnSpLocks/>
              <a:stCxn id="15" idx="2"/>
            </p:cNvCxnSpPr>
            <p:nvPr/>
          </p:nvCxnSpPr>
          <p:spPr>
            <a:xfrm>
              <a:off x="7961376" y="702218"/>
              <a:ext cx="1231392" cy="90844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1" name="TextBox 20">
              <a:extLst>
                <a:ext uri="{FF2B5EF4-FFF2-40B4-BE49-F238E27FC236}">
                  <a16:creationId xmlns:a16="http://schemas.microsoft.com/office/drawing/2014/main" id="{619438BB-E9AA-4498-BFE5-EDA4A2A7AB65}"/>
                </a:ext>
              </a:extLst>
            </p:cNvPr>
            <p:cNvSpPr txBox="1"/>
            <p:nvPr/>
          </p:nvSpPr>
          <p:spPr>
            <a:xfrm>
              <a:off x="7464877" y="3730178"/>
              <a:ext cx="755904" cy="461665"/>
            </a:xfrm>
            <a:prstGeom prst="rect">
              <a:avLst/>
            </a:prstGeom>
            <a:noFill/>
          </p:spPr>
          <p:txBody>
            <a:bodyPr wrap="square" rtlCol="0">
              <a:spAutoFit/>
            </a:bodyPr>
            <a:lstStyle/>
            <a:p>
              <a:r>
                <a:rPr lang="en-US" sz="2400" dirty="0" err="1"/>
                <a:t>Qh</a:t>
              </a:r>
              <a:endParaRPr lang="en-US" sz="2400" dirty="0"/>
            </a:p>
          </p:txBody>
        </p:sp>
        <p:cxnSp>
          <p:nvCxnSpPr>
            <p:cNvPr id="22" name="Straight Arrow Connector 21">
              <a:extLst>
                <a:ext uri="{FF2B5EF4-FFF2-40B4-BE49-F238E27FC236}">
                  <a16:creationId xmlns:a16="http://schemas.microsoft.com/office/drawing/2014/main" id="{9EE0255F-129F-42FD-A88A-472A43CCD545}"/>
                </a:ext>
              </a:extLst>
            </p:cNvPr>
            <p:cNvCxnSpPr>
              <a:cxnSpLocks/>
            </p:cNvCxnSpPr>
            <p:nvPr/>
          </p:nvCxnSpPr>
          <p:spPr>
            <a:xfrm flipV="1">
              <a:off x="7961376" y="2495764"/>
              <a:ext cx="1536192" cy="161184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spTree>
    <p:extLst>
      <p:ext uri="{BB962C8B-B14F-4D97-AF65-F5344CB8AC3E}">
        <p14:creationId xmlns:p14="http://schemas.microsoft.com/office/powerpoint/2010/main" val="148063318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2BA08DA-632B-46E3-8D49-7768BC31B2A4}"/>
              </a:ext>
            </a:extLst>
          </p:cNvPr>
          <p:cNvSpPr txBox="1">
            <a:spLocks/>
          </p:cNvSpPr>
          <p:nvPr/>
        </p:nvSpPr>
        <p:spPr>
          <a:xfrm>
            <a:off x="19050" y="0"/>
            <a:ext cx="12172950" cy="749300"/>
          </a:xfrm>
          <a:prstGeom prst="rect">
            <a:avLst/>
          </a:prstGeom>
          <a:solidFill>
            <a:schemeClr val="accent6">
              <a:lumMod val="20000"/>
              <a:lumOff val="80000"/>
            </a:schemeClr>
          </a:solidFill>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Semiconductors</a:t>
            </a:r>
          </a:p>
        </p:txBody>
      </p:sp>
      <p:pic>
        <p:nvPicPr>
          <p:cNvPr id="4" name="Picture 3">
            <a:extLst>
              <a:ext uri="{FF2B5EF4-FFF2-40B4-BE49-F238E27FC236}">
                <a16:creationId xmlns:a16="http://schemas.microsoft.com/office/drawing/2014/main" id="{2D34200C-655D-4B72-A33B-89C57BDDD90E}"/>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10884216" y="0"/>
            <a:ext cx="1181291" cy="940498"/>
          </a:xfrm>
          <a:prstGeom prst="rect">
            <a:avLst/>
          </a:prstGeom>
        </p:spPr>
      </p:pic>
      <p:sp>
        <p:nvSpPr>
          <p:cNvPr id="12" name="TextBox 11">
            <a:extLst>
              <a:ext uri="{FF2B5EF4-FFF2-40B4-BE49-F238E27FC236}">
                <a16:creationId xmlns:a16="http://schemas.microsoft.com/office/drawing/2014/main" id="{A15B140F-0705-4D31-AD49-F71CE590AE0C}"/>
              </a:ext>
            </a:extLst>
          </p:cNvPr>
          <p:cNvSpPr txBox="1"/>
          <p:nvPr/>
        </p:nvSpPr>
        <p:spPr>
          <a:xfrm>
            <a:off x="179005" y="904145"/>
            <a:ext cx="3774948" cy="2251065"/>
          </a:xfrm>
          <a:prstGeom prst="rect">
            <a:avLst/>
          </a:prstGeom>
          <a:noFill/>
        </p:spPr>
        <p:txBody>
          <a:bodyPr wrap="square">
            <a:spAutoFit/>
          </a:bodyPr>
          <a:lstStyle/>
          <a:p>
            <a:pPr>
              <a:lnSpc>
                <a:spcPct val="150000"/>
              </a:lnSpc>
            </a:pPr>
            <a:r>
              <a:rPr lang="en-US" sz="2400" dirty="0"/>
              <a:t> 1. </a:t>
            </a:r>
            <a:r>
              <a:rPr lang="en-US" sz="2400" b="1" dirty="0"/>
              <a:t>High-work-function metal     and n-type semiconductor</a:t>
            </a:r>
          </a:p>
          <a:p>
            <a:pPr>
              <a:lnSpc>
                <a:spcPct val="150000"/>
              </a:lnSpc>
            </a:pPr>
            <a:r>
              <a:rPr lang="en-US" sz="2400" dirty="0"/>
              <a:t>Note </a:t>
            </a:r>
            <a:r>
              <a:rPr lang="en-US" sz="2400" b="1" dirty="0" err="1"/>
              <a:t>Efs</a:t>
            </a:r>
            <a:r>
              <a:rPr lang="en-US" sz="2400" b="1" dirty="0"/>
              <a:t> &gt; </a:t>
            </a:r>
            <a:r>
              <a:rPr lang="en-US" sz="2400" b="1" dirty="0" err="1"/>
              <a:t>Efm</a:t>
            </a:r>
            <a:r>
              <a:rPr lang="en-US" sz="2400" b="1" dirty="0"/>
              <a:t>-rectify</a:t>
            </a:r>
          </a:p>
        </p:txBody>
      </p:sp>
      <p:sp>
        <p:nvSpPr>
          <p:cNvPr id="14" name="TextBox 13">
            <a:extLst>
              <a:ext uri="{FF2B5EF4-FFF2-40B4-BE49-F238E27FC236}">
                <a16:creationId xmlns:a16="http://schemas.microsoft.com/office/drawing/2014/main" id="{AA3329F7-25EE-463C-9AD1-0D33E66BE1C4}"/>
              </a:ext>
            </a:extLst>
          </p:cNvPr>
          <p:cNvSpPr txBox="1"/>
          <p:nvPr/>
        </p:nvSpPr>
        <p:spPr>
          <a:xfrm>
            <a:off x="126492" y="3429000"/>
            <a:ext cx="11939015" cy="3359061"/>
          </a:xfrm>
          <a:prstGeom prst="rect">
            <a:avLst/>
          </a:prstGeom>
          <a:noFill/>
        </p:spPr>
        <p:txBody>
          <a:bodyPr wrap="square">
            <a:spAutoFit/>
          </a:bodyPr>
          <a:lstStyle/>
          <a:p>
            <a:pPr marL="342900" indent="-342900">
              <a:lnSpc>
                <a:spcPct val="150000"/>
              </a:lnSpc>
              <a:buFont typeface="Wingdings" panose="05000000000000000000" pitchFamily="2" charset="2"/>
              <a:buChar char="§"/>
            </a:pPr>
            <a:r>
              <a:rPr lang="en-US" sz="2400" b="0" i="0" u="none" strike="noStrike" baseline="0" dirty="0">
                <a:latin typeface="Times-Roman"/>
              </a:rPr>
              <a:t>electrons flow from the semiconductor  to the  metal after contact to lower their energy  </a:t>
            </a:r>
          </a:p>
          <a:p>
            <a:pPr marL="342900" indent="-342900">
              <a:lnSpc>
                <a:spcPct val="150000"/>
              </a:lnSpc>
              <a:buFont typeface="Wingdings" panose="05000000000000000000" pitchFamily="2" charset="2"/>
              <a:buChar char="§"/>
            </a:pPr>
            <a:r>
              <a:rPr lang="en-US" sz="2400" b="0" i="0" dirty="0">
                <a:solidFill>
                  <a:srgbClr val="000000"/>
                </a:solidFill>
                <a:effectLst/>
                <a:latin typeface="Times New Roman" panose="02020603050405020304" pitchFamily="18" charset="0"/>
                <a:cs typeface="Times New Roman" panose="02020603050405020304" pitchFamily="18" charset="0"/>
              </a:rPr>
              <a:t>As the electrons leave the semiconductor, a positive charge, due to the ionized donor atoms, stays behind. </a:t>
            </a:r>
          </a:p>
          <a:p>
            <a:pPr marL="342900" indent="-342900">
              <a:lnSpc>
                <a:spcPct val="150000"/>
              </a:lnSpc>
              <a:buFont typeface="Wingdings" panose="05000000000000000000" pitchFamily="2" charset="2"/>
              <a:buChar char="§"/>
            </a:pPr>
            <a:r>
              <a:rPr lang="en-US" sz="2400" b="0" i="0" dirty="0">
                <a:solidFill>
                  <a:srgbClr val="000000"/>
                </a:solidFill>
                <a:effectLst/>
                <a:latin typeface="Times New Roman" panose="02020603050405020304" pitchFamily="18" charset="0"/>
                <a:cs typeface="Times New Roman" panose="02020603050405020304" pitchFamily="18" charset="0"/>
              </a:rPr>
              <a:t>This charge creates a negative field and lowers the band edges of the semiconductor</a:t>
            </a:r>
            <a:endParaRPr lang="en-US" sz="2400" b="0" i="0" u="none" strike="noStrike" baseline="0" dirty="0">
              <a:latin typeface="Times New Roman" panose="02020603050405020304" pitchFamily="18" charset="0"/>
              <a:cs typeface="Times New Roman" panose="02020603050405020304" pitchFamily="18" charset="0"/>
            </a:endParaRPr>
          </a:p>
          <a:p>
            <a:pPr marL="342900" indent="-342900">
              <a:lnSpc>
                <a:spcPct val="150000"/>
              </a:lnSpc>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The positive space charge is balanced on the metal side by a corresponding excess electronic charge extending only over an atomic distance</a:t>
            </a:r>
          </a:p>
        </p:txBody>
      </p:sp>
      <p:pic>
        <p:nvPicPr>
          <p:cNvPr id="5" name="Picture 4">
            <a:extLst>
              <a:ext uri="{FF2B5EF4-FFF2-40B4-BE49-F238E27FC236}">
                <a16:creationId xmlns:a16="http://schemas.microsoft.com/office/drawing/2014/main" id="{DE4F6CC6-573A-480B-9F02-B2C9FC0CEA83}"/>
              </a:ext>
            </a:extLst>
          </p:cNvPr>
          <p:cNvPicPr>
            <a:picLocks noChangeAspect="1"/>
          </p:cNvPicPr>
          <p:nvPr/>
        </p:nvPicPr>
        <p:blipFill>
          <a:blip r:embed="rId3">
            <a:lum bright="-20000" contrast="40000"/>
          </a:blip>
          <a:stretch>
            <a:fillRect/>
          </a:stretch>
        </p:blipFill>
        <p:spPr>
          <a:xfrm>
            <a:off x="4120759" y="904145"/>
            <a:ext cx="6943350" cy="2524855"/>
          </a:xfrm>
          <a:prstGeom prst="rect">
            <a:avLst/>
          </a:prstGeom>
        </p:spPr>
      </p:pic>
    </p:spTree>
    <p:extLst>
      <p:ext uri="{BB962C8B-B14F-4D97-AF65-F5344CB8AC3E}">
        <p14:creationId xmlns:p14="http://schemas.microsoft.com/office/powerpoint/2010/main" val="246984374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5C92C46-53FF-4C4D-B94F-DED2AC1198CB}"/>
              </a:ext>
            </a:extLst>
          </p:cNvPr>
          <p:cNvPicPr>
            <a:picLocks noChangeAspect="1"/>
          </p:cNvPicPr>
          <p:nvPr/>
        </p:nvPicPr>
        <p:blipFill rotWithShape="1">
          <a:blip r:embed="rId2"/>
          <a:srcRect t="48444" b="3112"/>
          <a:stretch/>
        </p:blipFill>
        <p:spPr>
          <a:xfrm>
            <a:off x="4307521" y="856488"/>
            <a:ext cx="7712150" cy="2834640"/>
          </a:xfrm>
          <a:prstGeom prst="rect">
            <a:avLst/>
          </a:prstGeom>
        </p:spPr>
      </p:pic>
      <p:sp>
        <p:nvSpPr>
          <p:cNvPr id="5" name="TextBox 4">
            <a:extLst>
              <a:ext uri="{FF2B5EF4-FFF2-40B4-BE49-F238E27FC236}">
                <a16:creationId xmlns:a16="http://schemas.microsoft.com/office/drawing/2014/main" id="{3F8F8089-1402-42CE-8889-7C13F4C8E498}"/>
              </a:ext>
            </a:extLst>
          </p:cNvPr>
          <p:cNvSpPr txBox="1"/>
          <p:nvPr/>
        </p:nvSpPr>
        <p:spPr>
          <a:xfrm>
            <a:off x="172329" y="624052"/>
            <a:ext cx="4135192" cy="1143070"/>
          </a:xfrm>
          <a:prstGeom prst="rect">
            <a:avLst/>
          </a:prstGeom>
          <a:noFill/>
        </p:spPr>
        <p:txBody>
          <a:bodyPr wrap="square">
            <a:spAutoFit/>
          </a:bodyPr>
          <a:lstStyle/>
          <a:p>
            <a:pPr>
              <a:lnSpc>
                <a:spcPct val="150000"/>
              </a:lnSpc>
            </a:pPr>
            <a:r>
              <a:rPr lang="en-US" sz="2400" dirty="0"/>
              <a:t>2. </a:t>
            </a:r>
            <a:r>
              <a:rPr lang="en-US" sz="2400" b="1" dirty="0">
                <a:latin typeface="Times New Roman" panose="02020603050405020304" pitchFamily="18" charset="0"/>
                <a:cs typeface="Times New Roman" panose="02020603050405020304" pitchFamily="18" charset="0"/>
              </a:rPr>
              <a:t>low-work-function metal and n-type  semiconductor </a:t>
            </a:r>
          </a:p>
        </p:txBody>
      </p:sp>
      <p:sp>
        <p:nvSpPr>
          <p:cNvPr id="6" name="Title 1">
            <a:extLst>
              <a:ext uri="{FF2B5EF4-FFF2-40B4-BE49-F238E27FC236}">
                <a16:creationId xmlns:a16="http://schemas.microsoft.com/office/drawing/2014/main" id="{65505D33-131B-4D63-9748-6009E2FC04D2}"/>
              </a:ext>
            </a:extLst>
          </p:cNvPr>
          <p:cNvSpPr txBox="1">
            <a:spLocks/>
          </p:cNvSpPr>
          <p:nvPr/>
        </p:nvSpPr>
        <p:spPr>
          <a:xfrm>
            <a:off x="19050" y="0"/>
            <a:ext cx="12172950" cy="749300"/>
          </a:xfrm>
          <a:prstGeom prst="rect">
            <a:avLst/>
          </a:prstGeom>
          <a:solidFill>
            <a:schemeClr val="accent6">
              <a:lumMod val="20000"/>
              <a:lumOff val="80000"/>
            </a:schemeClr>
          </a:solidFill>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Semiconductors</a:t>
            </a:r>
          </a:p>
        </p:txBody>
      </p:sp>
      <p:pic>
        <p:nvPicPr>
          <p:cNvPr id="7" name="Picture 6">
            <a:extLst>
              <a:ext uri="{FF2B5EF4-FFF2-40B4-BE49-F238E27FC236}">
                <a16:creationId xmlns:a16="http://schemas.microsoft.com/office/drawing/2014/main" id="{3A31CBA0-6377-49C2-B829-550F04036BDB}"/>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10884216" y="0"/>
            <a:ext cx="1181291" cy="940498"/>
          </a:xfrm>
          <a:prstGeom prst="rect">
            <a:avLst/>
          </a:prstGeom>
        </p:spPr>
      </p:pic>
      <p:pic>
        <p:nvPicPr>
          <p:cNvPr id="8" name="Picture 7">
            <a:extLst>
              <a:ext uri="{FF2B5EF4-FFF2-40B4-BE49-F238E27FC236}">
                <a16:creationId xmlns:a16="http://schemas.microsoft.com/office/drawing/2014/main" id="{946C98C4-5EC7-4CEF-BDF7-4C41997BCAF3}"/>
              </a:ext>
            </a:extLst>
          </p:cNvPr>
          <p:cNvPicPr>
            <a:picLocks noChangeAspect="1"/>
          </p:cNvPicPr>
          <p:nvPr/>
        </p:nvPicPr>
        <p:blipFill>
          <a:blip r:embed="rId4"/>
          <a:stretch>
            <a:fillRect/>
          </a:stretch>
        </p:blipFill>
        <p:spPr>
          <a:xfrm>
            <a:off x="303038" y="2784944"/>
            <a:ext cx="2013735" cy="1027416"/>
          </a:xfrm>
          <a:prstGeom prst="rect">
            <a:avLst/>
          </a:prstGeom>
        </p:spPr>
      </p:pic>
      <p:sp>
        <p:nvSpPr>
          <p:cNvPr id="9" name="TextBox 8">
            <a:extLst>
              <a:ext uri="{FF2B5EF4-FFF2-40B4-BE49-F238E27FC236}">
                <a16:creationId xmlns:a16="http://schemas.microsoft.com/office/drawing/2014/main" id="{BEB17459-D77F-4AC8-AD2A-65781F4E5410}"/>
              </a:ext>
            </a:extLst>
          </p:cNvPr>
          <p:cNvSpPr txBox="1"/>
          <p:nvPr/>
        </p:nvSpPr>
        <p:spPr>
          <a:xfrm>
            <a:off x="-47654" y="1874310"/>
            <a:ext cx="4728855" cy="579967"/>
          </a:xfrm>
          <a:prstGeom prst="rect">
            <a:avLst/>
          </a:prstGeom>
          <a:noFill/>
        </p:spPr>
        <p:txBody>
          <a:bodyPr wrap="square">
            <a:spAutoFit/>
          </a:bodyPr>
          <a:lstStyle/>
          <a:p>
            <a:pPr marL="342900" indent="-342900">
              <a:lnSpc>
                <a:spcPct val="150000"/>
              </a:lnSpc>
              <a:buFont typeface="Wingdings" panose="05000000000000000000" pitchFamily="2" charset="2"/>
              <a:buChar char="§"/>
            </a:pPr>
            <a:r>
              <a:rPr lang="en-US" sz="2400" b="1" dirty="0" err="1">
                <a:latin typeface="Times New Roman" panose="02020603050405020304" pitchFamily="18" charset="0"/>
                <a:cs typeface="Times New Roman" panose="02020603050405020304" pitchFamily="18" charset="0"/>
              </a:rPr>
              <a:t>EfS</a:t>
            </a:r>
            <a:r>
              <a:rPr lang="en-US" sz="2400" b="1" dirty="0">
                <a:latin typeface="Times New Roman" panose="02020603050405020304" pitchFamily="18" charset="0"/>
                <a:cs typeface="Times New Roman" panose="02020603050405020304" pitchFamily="18" charset="0"/>
              </a:rPr>
              <a:t> &lt;</a:t>
            </a:r>
            <a:r>
              <a:rPr lang="en-US" sz="2400" b="1" dirty="0" err="1">
                <a:latin typeface="Times New Roman" panose="02020603050405020304" pitchFamily="18" charset="0"/>
                <a:cs typeface="Times New Roman" panose="02020603050405020304" pitchFamily="18" charset="0"/>
              </a:rPr>
              <a:t>Efm</a:t>
            </a:r>
            <a:r>
              <a:rPr lang="en-US" sz="2400" b="1" dirty="0">
                <a:latin typeface="Times New Roman" panose="02020603050405020304" pitchFamily="18" charset="0"/>
                <a:cs typeface="Times New Roman" panose="02020603050405020304" pitchFamily="18" charset="0"/>
              </a:rPr>
              <a:t>--ohmic</a:t>
            </a:r>
          </a:p>
        </p:txBody>
      </p:sp>
      <p:sp>
        <p:nvSpPr>
          <p:cNvPr id="12" name="TextBox 11">
            <a:extLst>
              <a:ext uri="{FF2B5EF4-FFF2-40B4-BE49-F238E27FC236}">
                <a16:creationId xmlns:a16="http://schemas.microsoft.com/office/drawing/2014/main" id="{1EC60637-EAE5-40C0-B7A8-C8A85FB9B10D}"/>
              </a:ext>
            </a:extLst>
          </p:cNvPr>
          <p:cNvSpPr txBox="1"/>
          <p:nvPr/>
        </p:nvSpPr>
        <p:spPr>
          <a:xfrm>
            <a:off x="19050" y="4249155"/>
            <a:ext cx="11606784" cy="2057294"/>
          </a:xfrm>
          <a:prstGeom prst="rect">
            <a:avLst/>
          </a:prstGeom>
          <a:noFill/>
        </p:spPr>
        <p:txBody>
          <a:bodyPr wrap="square">
            <a:spAutoFit/>
          </a:bodyPr>
          <a:lstStyle/>
          <a:p>
            <a:pPr marL="342900" indent="-342900">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Energy level diagrams of metal contacts to η-type semiconductors for work function of metal less than work function of semiconductor. </a:t>
            </a:r>
          </a:p>
          <a:p>
            <a:pPr marL="342900" indent="-342900">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It </a:t>
            </a:r>
            <a:r>
              <a:rPr lang="en-US" sz="2400" dirty="0" err="1">
                <a:latin typeface="Times New Roman" panose="02020603050405020304" pitchFamily="18" charset="0"/>
                <a:cs typeface="Times New Roman" panose="02020603050405020304" pitchFamily="18" charset="0"/>
              </a:rPr>
              <a:t>dosnt</a:t>
            </a:r>
            <a:r>
              <a:rPr lang="en-US" sz="2400" dirty="0">
                <a:latin typeface="Times New Roman" panose="02020603050405020304" pitchFamily="18" charset="0"/>
                <a:cs typeface="Times New Roman" panose="02020603050405020304" pitchFamily="18" charset="0"/>
              </a:rPr>
              <a:t> act as rectifier since no barrier</a:t>
            </a:r>
          </a:p>
          <a:p>
            <a:pPr marL="342900" indent="-342900">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It is ohmic since virtually no barrier exists in the conduction band </a:t>
            </a:r>
          </a:p>
          <a:p>
            <a:pPr>
              <a:lnSpc>
                <a:spcPct val="150000"/>
              </a:lnSpc>
            </a:pPr>
            <a:endParaRPr lang="en-US" sz="2400" b="0" i="0" u="none" strike="noStrike" baseline="0" dirty="0">
              <a:solidFill>
                <a:srgbClr val="000000"/>
              </a:solidFill>
              <a:latin typeface="Times-Roman"/>
            </a:endParaRPr>
          </a:p>
        </p:txBody>
      </p:sp>
    </p:spTree>
    <p:extLst>
      <p:ext uri="{BB962C8B-B14F-4D97-AF65-F5344CB8AC3E}">
        <p14:creationId xmlns:p14="http://schemas.microsoft.com/office/powerpoint/2010/main" val="104439717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2BA08DA-632B-46E3-8D49-7768BC31B2A4}"/>
              </a:ext>
            </a:extLst>
          </p:cNvPr>
          <p:cNvSpPr txBox="1">
            <a:spLocks/>
          </p:cNvSpPr>
          <p:nvPr/>
        </p:nvSpPr>
        <p:spPr>
          <a:xfrm>
            <a:off x="19050" y="0"/>
            <a:ext cx="12172950" cy="749300"/>
          </a:xfrm>
          <a:prstGeom prst="rect">
            <a:avLst/>
          </a:prstGeom>
          <a:solidFill>
            <a:schemeClr val="accent6">
              <a:lumMod val="20000"/>
              <a:lumOff val="80000"/>
            </a:schemeClr>
          </a:solidFill>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Semiconductors</a:t>
            </a:r>
          </a:p>
        </p:txBody>
      </p:sp>
      <p:pic>
        <p:nvPicPr>
          <p:cNvPr id="4" name="Picture 3">
            <a:extLst>
              <a:ext uri="{FF2B5EF4-FFF2-40B4-BE49-F238E27FC236}">
                <a16:creationId xmlns:a16="http://schemas.microsoft.com/office/drawing/2014/main" id="{2D34200C-655D-4B72-A33B-89C57BDDD90E}"/>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10884216" y="0"/>
            <a:ext cx="1181291" cy="940498"/>
          </a:xfrm>
          <a:prstGeom prst="rect">
            <a:avLst/>
          </a:prstGeom>
        </p:spPr>
      </p:pic>
      <p:pic>
        <p:nvPicPr>
          <p:cNvPr id="5" name="Picture 4">
            <a:extLst>
              <a:ext uri="{FF2B5EF4-FFF2-40B4-BE49-F238E27FC236}">
                <a16:creationId xmlns:a16="http://schemas.microsoft.com/office/drawing/2014/main" id="{A2668C91-24CC-4612-8BED-1576D476FEBA}"/>
              </a:ext>
            </a:extLst>
          </p:cNvPr>
          <p:cNvPicPr>
            <a:picLocks noChangeAspect="1"/>
          </p:cNvPicPr>
          <p:nvPr/>
        </p:nvPicPr>
        <p:blipFill rotWithShape="1">
          <a:blip r:embed="rId3"/>
          <a:srcRect t="46793" r="1637" b="2577"/>
          <a:stretch/>
        </p:blipFill>
        <p:spPr>
          <a:xfrm>
            <a:off x="4752009" y="749300"/>
            <a:ext cx="6440248" cy="2809381"/>
          </a:xfrm>
          <a:prstGeom prst="rect">
            <a:avLst/>
          </a:prstGeom>
        </p:spPr>
      </p:pic>
      <p:sp>
        <p:nvSpPr>
          <p:cNvPr id="6" name="TextBox 5">
            <a:extLst>
              <a:ext uri="{FF2B5EF4-FFF2-40B4-BE49-F238E27FC236}">
                <a16:creationId xmlns:a16="http://schemas.microsoft.com/office/drawing/2014/main" id="{4074FF7F-0431-415F-832B-68E1F15299C6}"/>
              </a:ext>
            </a:extLst>
          </p:cNvPr>
          <p:cNvSpPr txBox="1"/>
          <p:nvPr/>
        </p:nvSpPr>
        <p:spPr>
          <a:xfrm>
            <a:off x="225552" y="876903"/>
            <a:ext cx="4639056" cy="2805063"/>
          </a:xfrm>
          <a:prstGeom prst="rect">
            <a:avLst/>
          </a:prstGeom>
          <a:noFill/>
        </p:spPr>
        <p:txBody>
          <a:bodyPr wrap="square">
            <a:spAutoFit/>
          </a:bodyPr>
          <a:lstStyle/>
          <a:p>
            <a:pPr>
              <a:lnSpc>
                <a:spcPct val="150000"/>
              </a:lnSpc>
            </a:pPr>
            <a:r>
              <a:rPr lang="en-US" sz="2400" dirty="0"/>
              <a:t>3. </a:t>
            </a:r>
            <a:r>
              <a:rPr lang="en-US" sz="2400" b="1" dirty="0"/>
              <a:t>low work function metal and p type semiconductor</a:t>
            </a:r>
          </a:p>
          <a:p>
            <a:pPr>
              <a:lnSpc>
                <a:spcPct val="150000"/>
              </a:lnSpc>
            </a:pPr>
            <a:r>
              <a:rPr lang="en-US" sz="2400" b="1" dirty="0" err="1"/>
              <a:t>Efm</a:t>
            </a:r>
            <a:r>
              <a:rPr lang="en-US" sz="2400" b="1" dirty="0"/>
              <a:t>&gt;</a:t>
            </a:r>
            <a:r>
              <a:rPr lang="en-US" sz="2400" b="1" dirty="0" err="1"/>
              <a:t>Efs</a:t>
            </a:r>
            <a:r>
              <a:rPr lang="en-US" sz="2400" b="1" dirty="0"/>
              <a:t>--rectify</a:t>
            </a:r>
          </a:p>
          <a:p>
            <a:pPr marL="342900" indent="-342900">
              <a:lnSpc>
                <a:spcPct val="150000"/>
              </a:lnSpc>
              <a:buFont typeface="Wingdings" panose="05000000000000000000" pitchFamily="2" charset="2"/>
              <a:buChar char="§"/>
            </a:pPr>
            <a:r>
              <a:rPr lang="en-US" sz="2400" dirty="0"/>
              <a:t>the band alignment gives rise to a built-in potential barrier</a:t>
            </a:r>
          </a:p>
        </p:txBody>
      </p:sp>
      <p:sp>
        <p:nvSpPr>
          <p:cNvPr id="8" name="TextBox 7">
            <a:extLst>
              <a:ext uri="{FF2B5EF4-FFF2-40B4-BE49-F238E27FC236}">
                <a16:creationId xmlns:a16="http://schemas.microsoft.com/office/drawing/2014/main" id="{B0764CDE-7360-4312-99EA-240420583C86}"/>
              </a:ext>
            </a:extLst>
          </p:cNvPr>
          <p:cNvSpPr txBox="1"/>
          <p:nvPr/>
        </p:nvSpPr>
        <p:spPr>
          <a:xfrm>
            <a:off x="225552" y="3809569"/>
            <a:ext cx="11839955" cy="2805063"/>
          </a:xfrm>
          <a:prstGeom prst="rect">
            <a:avLst/>
          </a:prstGeom>
          <a:noFill/>
        </p:spPr>
        <p:txBody>
          <a:bodyPr wrap="square">
            <a:spAutoFit/>
          </a:bodyPr>
          <a:lstStyle/>
          <a:p>
            <a:pPr marL="342900" indent="-342900">
              <a:lnSpc>
                <a:spcPct val="150000"/>
              </a:lnSpc>
              <a:buFont typeface="Wingdings" panose="05000000000000000000" pitchFamily="2" charset="2"/>
              <a:buChar char="§"/>
            </a:pPr>
            <a:r>
              <a:rPr lang="en-US" sz="2400" dirty="0"/>
              <a:t>the potential barrier arises because of a charge transfer from the semiconductor (higher Fermi level) to the metal. </a:t>
            </a:r>
          </a:p>
          <a:p>
            <a:pPr marL="342900" indent="-342900">
              <a:lnSpc>
                <a:spcPct val="150000"/>
              </a:lnSpc>
              <a:buFont typeface="Wingdings" panose="05000000000000000000" pitchFamily="2" charset="2"/>
              <a:buChar char="§"/>
            </a:pPr>
            <a:r>
              <a:rPr lang="en-US" sz="2400" dirty="0"/>
              <a:t>The charges transferred (holes) leave behind uncompensated acceptor atoms</a:t>
            </a:r>
          </a:p>
          <a:p>
            <a:pPr marL="342900" indent="-342900">
              <a:lnSpc>
                <a:spcPct val="150000"/>
              </a:lnSpc>
              <a:buFont typeface="Wingdings" panose="05000000000000000000" pitchFamily="2" charset="2"/>
              <a:buChar char="§"/>
            </a:pPr>
            <a:r>
              <a:rPr lang="en-US" sz="2400" dirty="0"/>
              <a:t>a positive charges accumulation on the surface of the metal (extra conduction carrier contained within a Thomas Fermi screening distance ~0.1 Å </a:t>
            </a:r>
          </a:p>
        </p:txBody>
      </p:sp>
    </p:spTree>
    <p:extLst>
      <p:ext uri="{BB962C8B-B14F-4D97-AF65-F5344CB8AC3E}">
        <p14:creationId xmlns:p14="http://schemas.microsoft.com/office/powerpoint/2010/main" val="1336763803"/>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2BA08DA-632B-46E3-8D49-7768BC31B2A4}"/>
              </a:ext>
            </a:extLst>
          </p:cNvPr>
          <p:cNvSpPr txBox="1">
            <a:spLocks/>
          </p:cNvSpPr>
          <p:nvPr/>
        </p:nvSpPr>
        <p:spPr>
          <a:xfrm>
            <a:off x="19050" y="0"/>
            <a:ext cx="12172950" cy="749300"/>
          </a:xfrm>
          <a:prstGeom prst="rect">
            <a:avLst/>
          </a:prstGeom>
          <a:solidFill>
            <a:schemeClr val="accent6">
              <a:lumMod val="20000"/>
              <a:lumOff val="80000"/>
            </a:schemeClr>
          </a:solidFill>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Semiconductors</a:t>
            </a:r>
          </a:p>
        </p:txBody>
      </p:sp>
      <p:pic>
        <p:nvPicPr>
          <p:cNvPr id="4" name="Picture 3">
            <a:extLst>
              <a:ext uri="{FF2B5EF4-FFF2-40B4-BE49-F238E27FC236}">
                <a16:creationId xmlns:a16="http://schemas.microsoft.com/office/drawing/2014/main" id="{2D34200C-655D-4B72-A33B-89C57BDDD90E}"/>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10884216" y="0"/>
            <a:ext cx="1181291" cy="940498"/>
          </a:xfrm>
          <a:prstGeom prst="rect">
            <a:avLst/>
          </a:prstGeom>
        </p:spPr>
      </p:pic>
      <p:sp>
        <p:nvSpPr>
          <p:cNvPr id="7" name="TextBox 6">
            <a:extLst>
              <a:ext uri="{FF2B5EF4-FFF2-40B4-BE49-F238E27FC236}">
                <a16:creationId xmlns:a16="http://schemas.microsoft.com/office/drawing/2014/main" id="{4AC92561-A728-47FE-A40D-D9B3059D0FC5}"/>
              </a:ext>
            </a:extLst>
          </p:cNvPr>
          <p:cNvSpPr txBox="1"/>
          <p:nvPr/>
        </p:nvSpPr>
        <p:spPr>
          <a:xfrm>
            <a:off x="126493" y="749300"/>
            <a:ext cx="4174998" cy="1697068"/>
          </a:xfrm>
          <a:prstGeom prst="rect">
            <a:avLst/>
          </a:prstGeom>
          <a:noFill/>
        </p:spPr>
        <p:txBody>
          <a:bodyPr wrap="square">
            <a:spAutoFit/>
          </a:bodyPr>
          <a:lstStyle/>
          <a:p>
            <a:pPr>
              <a:lnSpc>
                <a:spcPct val="150000"/>
              </a:lnSpc>
            </a:pPr>
            <a:r>
              <a:rPr lang="en-US" sz="2400" b="1" dirty="0"/>
              <a:t>4. high-work-function metal and p-type semiconductor, </a:t>
            </a:r>
          </a:p>
          <a:p>
            <a:pPr>
              <a:lnSpc>
                <a:spcPct val="150000"/>
              </a:lnSpc>
            </a:pPr>
            <a:r>
              <a:rPr lang="en-US" sz="2400" b="1" dirty="0" err="1"/>
              <a:t>Efm</a:t>
            </a:r>
            <a:r>
              <a:rPr lang="en-US" sz="2400" b="1" dirty="0"/>
              <a:t> &lt;</a:t>
            </a:r>
            <a:r>
              <a:rPr lang="en-US" sz="2400" b="1" dirty="0" err="1"/>
              <a:t>Efs</a:t>
            </a:r>
            <a:r>
              <a:rPr lang="en-US" sz="2400" b="1" dirty="0"/>
              <a:t> ---ohmic</a:t>
            </a:r>
          </a:p>
        </p:txBody>
      </p:sp>
      <p:pic>
        <p:nvPicPr>
          <p:cNvPr id="8" name="Picture 7">
            <a:extLst>
              <a:ext uri="{FF2B5EF4-FFF2-40B4-BE49-F238E27FC236}">
                <a16:creationId xmlns:a16="http://schemas.microsoft.com/office/drawing/2014/main" id="{BF3DB413-23A0-41FB-86CB-F97B8149CFD5}"/>
              </a:ext>
            </a:extLst>
          </p:cNvPr>
          <p:cNvPicPr>
            <a:picLocks noChangeAspect="1"/>
          </p:cNvPicPr>
          <p:nvPr/>
        </p:nvPicPr>
        <p:blipFill rotWithShape="1">
          <a:blip r:embed="rId3"/>
          <a:srcRect t="3555" r="1637" b="52645"/>
          <a:stretch/>
        </p:blipFill>
        <p:spPr>
          <a:xfrm>
            <a:off x="4520360" y="749300"/>
            <a:ext cx="7545147" cy="2847340"/>
          </a:xfrm>
          <a:prstGeom prst="rect">
            <a:avLst/>
          </a:prstGeom>
        </p:spPr>
      </p:pic>
      <p:sp>
        <p:nvSpPr>
          <p:cNvPr id="10" name="TextBox 9">
            <a:extLst>
              <a:ext uri="{FF2B5EF4-FFF2-40B4-BE49-F238E27FC236}">
                <a16:creationId xmlns:a16="http://schemas.microsoft.com/office/drawing/2014/main" id="{2A72E33B-A062-47E3-A43C-A4CDC9F2F70A}"/>
              </a:ext>
            </a:extLst>
          </p:cNvPr>
          <p:cNvSpPr txBox="1"/>
          <p:nvPr/>
        </p:nvSpPr>
        <p:spPr>
          <a:xfrm>
            <a:off x="19050" y="3626346"/>
            <a:ext cx="12065507" cy="2805063"/>
          </a:xfrm>
          <a:prstGeom prst="rect">
            <a:avLst/>
          </a:prstGeom>
          <a:noFill/>
        </p:spPr>
        <p:txBody>
          <a:bodyPr wrap="square">
            <a:spAutoFit/>
          </a:bodyPr>
          <a:lstStyle/>
          <a:p>
            <a:pPr marL="342900" indent="-342900">
              <a:lnSpc>
                <a:spcPct val="150000"/>
              </a:lnSpc>
              <a:buFont typeface="Wingdings" panose="05000000000000000000" pitchFamily="2" charset="2"/>
              <a:buChar char="§"/>
            </a:pPr>
            <a:r>
              <a:rPr lang="en-US" sz="2400" dirty="0"/>
              <a:t>the band alignment at thermal equilibrium leads to an upward semiconductor band bending at the interface related to a hole accumulation </a:t>
            </a:r>
          </a:p>
          <a:p>
            <a:pPr marL="342900" indent="-342900">
              <a:lnSpc>
                <a:spcPct val="150000"/>
              </a:lnSpc>
              <a:buFont typeface="Wingdings" panose="05000000000000000000" pitchFamily="2" charset="2"/>
              <a:buChar char="§"/>
            </a:pPr>
            <a:r>
              <a:rPr lang="en-US" sz="2400" dirty="0"/>
              <a:t> If such junction is biased (V) so that holes flow from the semiconductor to the metal, they encounter no barrier</a:t>
            </a:r>
          </a:p>
          <a:p>
            <a:pPr marL="342900" indent="-342900">
              <a:lnSpc>
                <a:spcPct val="150000"/>
              </a:lnSpc>
              <a:buFont typeface="Wingdings" panose="05000000000000000000" pitchFamily="2" charset="2"/>
              <a:buChar char="§"/>
            </a:pPr>
            <a:r>
              <a:rPr lang="en-US" sz="2400" dirty="0"/>
              <a:t>The junction is ohmic </a:t>
            </a:r>
          </a:p>
        </p:txBody>
      </p:sp>
    </p:spTree>
    <p:extLst>
      <p:ext uri="{BB962C8B-B14F-4D97-AF65-F5344CB8AC3E}">
        <p14:creationId xmlns:p14="http://schemas.microsoft.com/office/powerpoint/2010/main" val="589878443"/>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09E13F6-E419-4ABC-AA70-8BFEB8724865}"/>
              </a:ext>
            </a:extLst>
          </p:cNvPr>
          <p:cNvSpPr txBox="1"/>
          <p:nvPr/>
        </p:nvSpPr>
        <p:spPr>
          <a:xfrm>
            <a:off x="5946198" y="1415499"/>
            <a:ext cx="5620512" cy="3349956"/>
          </a:xfrm>
          <a:prstGeom prst="rect">
            <a:avLst/>
          </a:prstGeom>
          <a:noFill/>
        </p:spPr>
        <p:txBody>
          <a:bodyPr wrap="square">
            <a:spAutoFit/>
          </a:bodyPr>
          <a:lstStyle/>
          <a:p>
            <a:pPr marL="342900" indent="-342900">
              <a:lnSpc>
                <a:spcPct val="150000"/>
              </a:lnSpc>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In the ideal Schottky barrier the height of the barrier at the semiconductor-metal junction, is defined as the difference between the semiconductor conduction band at the junction and the metal Fermi level</a:t>
            </a:r>
          </a:p>
        </p:txBody>
      </p:sp>
      <p:pic>
        <p:nvPicPr>
          <p:cNvPr id="6" name="Picture 5">
            <a:extLst>
              <a:ext uri="{FF2B5EF4-FFF2-40B4-BE49-F238E27FC236}">
                <a16:creationId xmlns:a16="http://schemas.microsoft.com/office/drawing/2014/main" id="{5E891E03-E431-44EC-8F1C-EC56E118C9D2}"/>
              </a:ext>
            </a:extLst>
          </p:cNvPr>
          <p:cNvPicPr>
            <a:picLocks noChangeAspect="1"/>
          </p:cNvPicPr>
          <p:nvPr/>
        </p:nvPicPr>
        <p:blipFill rotWithShape="1">
          <a:blip r:embed="rId2">
            <a:lum bright="-20000" contrast="40000"/>
          </a:blip>
          <a:srcRect l="8467" t="8976" r="23125" b="17266"/>
          <a:stretch/>
        </p:blipFill>
        <p:spPr>
          <a:xfrm>
            <a:off x="338638" y="1791213"/>
            <a:ext cx="4779266" cy="3607118"/>
          </a:xfrm>
          <a:prstGeom prst="rect">
            <a:avLst/>
          </a:prstGeom>
        </p:spPr>
      </p:pic>
      <p:pic>
        <p:nvPicPr>
          <p:cNvPr id="8" name="Picture 7">
            <a:extLst>
              <a:ext uri="{FF2B5EF4-FFF2-40B4-BE49-F238E27FC236}">
                <a16:creationId xmlns:a16="http://schemas.microsoft.com/office/drawing/2014/main" id="{AC9BB5AA-7AAE-4B8D-8FC8-E0D843CD2653}"/>
              </a:ext>
            </a:extLst>
          </p:cNvPr>
          <p:cNvPicPr>
            <a:picLocks noChangeAspect="1"/>
          </p:cNvPicPr>
          <p:nvPr/>
        </p:nvPicPr>
        <p:blipFill>
          <a:blip r:embed="rId3">
            <a:lum bright="-20000" contrast="40000"/>
          </a:blip>
          <a:stretch>
            <a:fillRect/>
          </a:stretch>
        </p:blipFill>
        <p:spPr>
          <a:xfrm>
            <a:off x="7653134" y="4841064"/>
            <a:ext cx="3587890" cy="813920"/>
          </a:xfrm>
          <a:prstGeom prst="rect">
            <a:avLst/>
          </a:prstGeom>
        </p:spPr>
      </p:pic>
      <p:pic>
        <p:nvPicPr>
          <p:cNvPr id="10" name="Picture 9">
            <a:extLst>
              <a:ext uri="{FF2B5EF4-FFF2-40B4-BE49-F238E27FC236}">
                <a16:creationId xmlns:a16="http://schemas.microsoft.com/office/drawing/2014/main" id="{04B54F0B-B747-4820-984A-2116DEF821E3}"/>
              </a:ext>
            </a:extLst>
          </p:cNvPr>
          <p:cNvPicPr>
            <a:picLocks noChangeAspect="1"/>
          </p:cNvPicPr>
          <p:nvPr/>
        </p:nvPicPr>
        <p:blipFill>
          <a:blip r:embed="rId4">
            <a:lum bright="-20000" contrast="40000"/>
          </a:blip>
          <a:stretch>
            <a:fillRect/>
          </a:stretch>
        </p:blipFill>
        <p:spPr>
          <a:xfrm>
            <a:off x="7361940" y="5654984"/>
            <a:ext cx="4427724" cy="813920"/>
          </a:xfrm>
          <a:prstGeom prst="rect">
            <a:avLst/>
          </a:prstGeom>
        </p:spPr>
      </p:pic>
      <p:sp>
        <p:nvSpPr>
          <p:cNvPr id="12" name="TextBox 11">
            <a:extLst>
              <a:ext uri="{FF2B5EF4-FFF2-40B4-BE49-F238E27FC236}">
                <a16:creationId xmlns:a16="http://schemas.microsoft.com/office/drawing/2014/main" id="{B7E87F5F-16D1-4A73-8009-773C3D28333F}"/>
              </a:ext>
            </a:extLst>
          </p:cNvPr>
          <p:cNvSpPr txBox="1"/>
          <p:nvPr/>
        </p:nvSpPr>
        <p:spPr>
          <a:xfrm>
            <a:off x="195072" y="5854445"/>
            <a:ext cx="6827520" cy="830997"/>
          </a:xfrm>
          <a:prstGeom prst="rect">
            <a:avLst/>
          </a:prstGeom>
          <a:noFill/>
        </p:spPr>
        <p:txBody>
          <a:bodyPr wrap="square">
            <a:spAutoFit/>
          </a:bodyPr>
          <a:lstStyle/>
          <a:p>
            <a:r>
              <a:rPr lang="en-US" sz="2400" dirty="0">
                <a:latin typeface="Times New Roman" panose="02020603050405020304" pitchFamily="18" charset="0"/>
                <a:cs typeface="Times New Roman" panose="02020603050405020304" pitchFamily="18" charset="0"/>
              </a:rPr>
              <a:t>The potential </a:t>
            </a:r>
            <a:r>
              <a:rPr lang="en-US" sz="2400" dirty="0" err="1">
                <a:latin typeface="Times New Roman" panose="02020603050405020304" pitchFamily="18" charset="0"/>
                <a:cs typeface="Times New Roman" panose="02020603050405020304" pitchFamily="18" charset="0"/>
              </a:rPr>
              <a:t>eV</a:t>
            </a:r>
            <a:r>
              <a:rPr lang="en-US" sz="2400" baseline="-25000" dirty="0" err="1">
                <a:latin typeface="Times New Roman" panose="02020603050405020304" pitchFamily="18" charset="0"/>
                <a:cs typeface="Times New Roman" panose="02020603050405020304" pitchFamily="18" charset="0"/>
              </a:rPr>
              <a:t>bi</a:t>
            </a:r>
            <a:r>
              <a:rPr lang="en-US" sz="2400" dirty="0">
                <a:latin typeface="Times New Roman" panose="02020603050405020304" pitchFamily="18" charset="0"/>
                <a:cs typeface="Times New Roman" panose="02020603050405020304" pitchFamily="18" charset="0"/>
              </a:rPr>
              <a:t> is called the built-in potential of the junction and is given by</a:t>
            </a:r>
          </a:p>
        </p:txBody>
      </p:sp>
      <p:sp>
        <p:nvSpPr>
          <p:cNvPr id="13" name="Title 1">
            <a:extLst>
              <a:ext uri="{FF2B5EF4-FFF2-40B4-BE49-F238E27FC236}">
                <a16:creationId xmlns:a16="http://schemas.microsoft.com/office/drawing/2014/main" id="{1F369334-681B-4242-8583-795B5FAAB8E8}"/>
              </a:ext>
            </a:extLst>
          </p:cNvPr>
          <p:cNvSpPr txBox="1">
            <a:spLocks/>
          </p:cNvSpPr>
          <p:nvPr/>
        </p:nvSpPr>
        <p:spPr>
          <a:xfrm>
            <a:off x="19050" y="0"/>
            <a:ext cx="12172950" cy="749300"/>
          </a:xfrm>
          <a:prstGeom prst="rect">
            <a:avLst/>
          </a:prstGeom>
          <a:solidFill>
            <a:schemeClr val="accent6">
              <a:lumMod val="20000"/>
              <a:lumOff val="80000"/>
            </a:schemeClr>
          </a:solidFill>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Semiconductors</a:t>
            </a:r>
          </a:p>
        </p:txBody>
      </p:sp>
      <p:pic>
        <p:nvPicPr>
          <p:cNvPr id="14" name="Picture 13">
            <a:extLst>
              <a:ext uri="{FF2B5EF4-FFF2-40B4-BE49-F238E27FC236}">
                <a16:creationId xmlns:a16="http://schemas.microsoft.com/office/drawing/2014/main" id="{CA9DB7A7-3047-4078-971F-B7023C0859FE}"/>
              </a:ext>
            </a:extLst>
          </p:cNvPr>
          <p:cNvPicPr/>
          <p:nvPr/>
        </p:nvPicPr>
        <p:blipFill>
          <a:blip r:embed="rId5" cstate="print">
            <a:extLst>
              <a:ext uri="{28A0092B-C50C-407E-A947-70E740481C1C}">
                <a14:useLocalDpi xmlns:a14="http://schemas.microsoft.com/office/drawing/2010/main" val="0"/>
              </a:ext>
            </a:extLst>
          </a:blip>
          <a:stretch>
            <a:fillRect/>
          </a:stretch>
        </p:blipFill>
        <p:spPr>
          <a:xfrm>
            <a:off x="10884216" y="0"/>
            <a:ext cx="1181291" cy="940498"/>
          </a:xfrm>
          <a:prstGeom prst="rect">
            <a:avLst/>
          </a:prstGeom>
        </p:spPr>
      </p:pic>
      <p:sp>
        <p:nvSpPr>
          <p:cNvPr id="2" name="TextBox 1">
            <a:extLst>
              <a:ext uri="{FF2B5EF4-FFF2-40B4-BE49-F238E27FC236}">
                <a16:creationId xmlns:a16="http://schemas.microsoft.com/office/drawing/2014/main" id="{8E317E02-5350-4189-8C32-151BB871DCCF}"/>
              </a:ext>
            </a:extLst>
          </p:cNvPr>
          <p:cNvSpPr txBox="1"/>
          <p:nvPr/>
        </p:nvSpPr>
        <p:spPr>
          <a:xfrm>
            <a:off x="195072" y="873435"/>
            <a:ext cx="5900928" cy="461665"/>
          </a:xfrm>
          <a:prstGeom prst="rect">
            <a:avLst/>
          </a:prstGeom>
          <a:noFill/>
        </p:spPr>
        <p:txBody>
          <a:bodyPr wrap="square" rtlCol="0">
            <a:spAutoFit/>
          </a:bodyPr>
          <a:lstStyle/>
          <a:p>
            <a:r>
              <a:rPr lang="en-US" sz="2400" b="1" dirty="0"/>
              <a:t>Junction Barrier –metal – n type </a:t>
            </a:r>
          </a:p>
        </p:txBody>
      </p:sp>
    </p:spTree>
    <p:extLst>
      <p:ext uri="{BB962C8B-B14F-4D97-AF65-F5344CB8AC3E}">
        <p14:creationId xmlns:p14="http://schemas.microsoft.com/office/powerpoint/2010/main" val="3530194461"/>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57CEA004-52BD-4F8B-A629-7396B4CC1AD4}"/>
              </a:ext>
            </a:extLst>
          </p:cNvPr>
          <p:cNvSpPr txBox="1"/>
          <p:nvPr/>
        </p:nvSpPr>
        <p:spPr>
          <a:xfrm>
            <a:off x="5906956" y="940498"/>
            <a:ext cx="5846132" cy="4467057"/>
          </a:xfrm>
          <a:prstGeom prst="rect">
            <a:avLst/>
          </a:prstGeom>
          <a:noFill/>
        </p:spPr>
        <p:txBody>
          <a:bodyPr wrap="square">
            <a:spAutoFit/>
          </a:bodyPr>
          <a:lstStyle/>
          <a:p>
            <a:pPr marL="342900" indent="-342900">
              <a:lnSpc>
                <a:spcPct val="150000"/>
              </a:lnSpc>
              <a:buFont typeface="Wingdings" panose="05000000000000000000" pitchFamily="2" charset="2"/>
              <a:buChar char="§"/>
            </a:pPr>
            <a:r>
              <a:rPr lang="en-US" sz="2400" dirty="0"/>
              <a:t>In the case of a metal-p-type semiconductor junction where </a:t>
            </a:r>
            <a:r>
              <a:rPr lang="en-US" sz="2400" dirty="0" err="1"/>
              <a:t>φm</a:t>
            </a:r>
            <a:r>
              <a:rPr lang="en-US" sz="2400" dirty="0"/>
              <a:t> &lt; </a:t>
            </a:r>
            <a:r>
              <a:rPr lang="en-US" sz="2400" dirty="0" err="1"/>
              <a:t>φs</a:t>
            </a:r>
            <a:r>
              <a:rPr lang="en-US" sz="2400" dirty="0"/>
              <a:t>.</a:t>
            </a:r>
          </a:p>
          <a:p>
            <a:pPr marL="342900" indent="-342900">
              <a:lnSpc>
                <a:spcPct val="150000"/>
              </a:lnSpc>
              <a:buFont typeface="Wingdings" panose="05000000000000000000" pitchFamily="2" charset="2"/>
              <a:buChar char="§"/>
            </a:pPr>
            <a:r>
              <a:rPr lang="en-US" sz="2400" dirty="0"/>
              <a:t>  at equilibrium the electrons are injected from the metal to the semiconductor, causing a negative charge on the semiconductor side. </a:t>
            </a:r>
          </a:p>
          <a:p>
            <a:pPr marL="342900" indent="-342900">
              <a:lnSpc>
                <a:spcPct val="150000"/>
              </a:lnSpc>
              <a:buFont typeface="Wingdings" panose="05000000000000000000" pitchFamily="2" charset="2"/>
              <a:buChar char="§"/>
            </a:pPr>
            <a:r>
              <a:rPr lang="en-US" sz="2400" dirty="0"/>
              <a:t>The bands are bent a barrier is created for hole transport. </a:t>
            </a:r>
          </a:p>
        </p:txBody>
      </p:sp>
      <p:pic>
        <p:nvPicPr>
          <p:cNvPr id="8" name="Picture 7">
            <a:extLst>
              <a:ext uri="{FF2B5EF4-FFF2-40B4-BE49-F238E27FC236}">
                <a16:creationId xmlns:a16="http://schemas.microsoft.com/office/drawing/2014/main" id="{A0ABE88F-0BD7-4548-A267-8A0AC9CE70C7}"/>
              </a:ext>
            </a:extLst>
          </p:cNvPr>
          <p:cNvPicPr>
            <a:picLocks noChangeAspect="1"/>
          </p:cNvPicPr>
          <p:nvPr/>
        </p:nvPicPr>
        <p:blipFill rotWithShape="1">
          <a:blip r:embed="rId2">
            <a:lum bright="-20000" contrast="40000"/>
          </a:blip>
          <a:srcRect t="17216" b="27789"/>
          <a:stretch/>
        </p:blipFill>
        <p:spPr>
          <a:xfrm>
            <a:off x="7541765" y="5915266"/>
            <a:ext cx="3528571" cy="461665"/>
          </a:xfrm>
          <a:prstGeom prst="rect">
            <a:avLst/>
          </a:prstGeom>
        </p:spPr>
      </p:pic>
      <p:pic>
        <p:nvPicPr>
          <p:cNvPr id="10" name="Picture 9">
            <a:extLst>
              <a:ext uri="{FF2B5EF4-FFF2-40B4-BE49-F238E27FC236}">
                <a16:creationId xmlns:a16="http://schemas.microsoft.com/office/drawing/2014/main" id="{05272378-B286-4DB5-AD57-9A6DFB8FD12B}"/>
              </a:ext>
            </a:extLst>
          </p:cNvPr>
          <p:cNvPicPr>
            <a:picLocks noChangeAspect="1"/>
          </p:cNvPicPr>
          <p:nvPr/>
        </p:nvPicPr>
        <p:blipFill rotWithShape="1">
          <a:blip r:embed="rId3">
            <a:lum bright="-20000" contrast="40000"/>
          </a:blip>
          <a:srcRect l="7417" t="4312" r="10042" b="10657"/>
          <a:stretch/>
        </p:blipFill>
        <p:spPr>
          <a:xfrm>
            <a:off x="438912" y="1334801"/>
            <a:ext cx="4986528" cy="3817732"/>
          </a:xfrm>
          <a:prstGeom prst="rect">
            <a:avLst/>
          </a:prstGeom>
        </p:spPr>
      </p:pic>
      <p:sp>
        <p:nvSpPr>
          <p:cNvPr id="12" name="TextBox 11">
            <a:extLst>
              <a:ext uri="{FF2B5EF4-FFF2-40B4-BE49-F238E27FC236}">
                <a16:creationId xmlns:a16="http://schemas.microsoft.com/office/drawing/2014/main" id="{0EE21ADB-7151-4168-8C85-30E59A68FCF7}"/>
              </a:ext>
            </a:extLst>
          </p:cNvPr>
          <p:cNvSpPr txBox="1"/>
          <p:nvPr/>
        </p:nvSpPr>
        <p:spPr>
          <a:xfrm>
            <a:off x="242828" y="5343731"/>
            <a:ext cx="7741920" cy="1143070"/>
          </a:xfrm>
          <a:prstGeom prst="rect">
            <a:avLst/>
          </a:prstGeom>
          <a:noFill/>
        </p:spPr>
        <p:txBody>
          <a:bodyPr wrap="square">
            <a:spAutoFit/>
          </a:bodyPr>
          <a:lstStyle/>
          <a:p>
            <a:pPr marL="342900" indent="-342900">
              <a:lnSpc>
                <a:spcPct val="150000"/>
              </a:lnSpc>
              <a:buFont typeface="Wingdings" panose="05000000000000000000" pitchFamily="2" charset="2"/>
              <a:buChar char="§"/>
            </a:pPr>
            <a:r>
              <a:rPr lang="en-US" sz="2400" dirty="0"/>
              <a:t>The height of the barrier seen by the holes in the semiconductor is</a:t>
            </a:r>
          </a:p>
        </p:txBody>
      </p:sp>
      <p:sp>
        <p:nvSpPr>
          <p:cNvPr id="13" name="Title 1">
            <a:extLst>
              <a:ext uri="{FF2B5EF4-FFF2-40B4-BE49-F238E27FC236}">
                <a16:creationId xmlns:a16="http://schemas.microsoft.com/office/drawing/2014/main" id="{0CF51057-FB18-4797-934D-4DC8EF78C6F6}"/>
              </a:ext>
            </a:extLst>
          </p:cNvPr>
          <p:cNvSpPr txBox="1">
            <a:spLocks/>
          </p:cNvSpPr>
          <p:nvPr/>
        </p:nvSpPr>
        <p:spPr>
          <a:xfrm>
            <a:off x="19050" y="0"/>
            <a:ext cx="12172950" cy="749300"/>
          </a:xfrm>
          <a:prstGeom prst="rect">
            <a:avLst/>
          </a:prstGeom>
          <a:solidFill>
            <a:schemeClr val="accent6">
              <a:lumMod val="20000"/>
              <a:lumOff val="80000"/>
            </a:schemeClr>
          </a:solidFill>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Semiconductors</a:t>
            </a:r>
          </a:p>
        </p:txBody>
      </p:sp>
      <p:pic>
        <p:nvPicPr>
          <p:cNvPr id="14" name="Picture 13">
            <a:extLst>
              <a:ext uri="{FF2B5EF4-FFF2-40B4-BE49-F238E27FC236}">
                <a16:creationId xmlns:a16="http://schemas.microsoft.com/office/drawing/2014/main" id="{00B410D9-6D89-4C0F-A971-191DB7CB76E4}"/>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10884216" y="0"/>
            <a:ext cx="1181291" cy="940498"/>
          </a:xfrm>
          <a:prstGeom prst="rect">
            <a:avLst/>
          </a:prstGeom>
        </p:spPr>
      </p:pic>
      <p:sp>
        <p:nvSpPr>
          <p:cNvPr id="9" name="TextBox 8">
            <a:extLst>
              <a:ext uri="{FF2B5EF4-FFF2-40B4-BE49-F238E27FC236}">
                <a16:creationId xmlns:a16="http://schemas.microsoft.com/office/drawing/2014/main" id="{7B57A943-0E81-49C2-A83C-F9CCEEFD1434}"/>
              </a:ext>
            </a:extLst>
          </p:cNvPr>
          <p:cNvSpPr txBox="1"/>
          <p:nvPr/>
        </p:nvSpPr>
        <p:spPr>
          <a:xfrm>
            <a:off x="195072" y="873435"/>
            <a:ext cx="5900928" cy="461665"/>
          </a:xfrm>
          <a:prstGeom prst="rect">
            <a:avLst/>
          </a:prstGeom>
          <a:noFill/>
        </p:spPr>
        <p:txBody>
          <a:bodyPr wrap="square" rtlCol="0">
            <a:spAutoFit/>
          </a:bodyPr>
          <a:lstStyle/>
          <a:p>
            <a:r>
              <a:rPr lang="en-US" sz="2400" b="1" dirty="0"/>
              <a:t>Junction Barrier –metal – p type </a:t>
            </a:r>
          </a:p>
        </p:txBody>
      </p:sp>
    </p:spTree>
    <p:extLst>
      <p:ext uri="{BB962C8B-B14F-4D97-AF65-F5344CB8AC3E}">
        <p14:creationId xmlns:p14="http://schemas.microsoft.com/office/powerpoint/2010/main" val="3477639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BDC4A4A-C304-4622-BAFF-D4F9E91CD3B0}"/>
              </a:ext>
            </a:extLst>
          </p:cNvPr>
          <p:cNvSpPr txBox="1"/>
          <p:nvPr/>
        </p:nvSpPr>
        <p:spPr>
          <a:xfrm>
            <a:off x="19050" y="940498"/>
            <a:ext cx="6096000" cy="461665"/>
          </a:xfrm>
          <a:prstGeom prst="rect">
            <a:avLst/>
          </a:prstGeom>
          <a:noFill/>
        </p:spPr>
        <p:txBody>
          <a:bodyPr wrap="square">
            <a:spAutoFit/>
          </a:bodyPr>
          <a:lstStyle/>
          <a:p>
            <a:r>
              <a:rPr lang="en-US" sz="2400" b="1" dirty="0"/>
              <a:t>Measurement of barrier height</a:t>
            </a:r>
          </a:p>
        </p:txBody>
      </p:sp>
      <p:sp>
        <p:nvSpPr>
          <p:cNvPr id="6" name="TextBox 5">
            <a:extLst>
              <a:ext uri="{FF2B5EF4-FFF2-40B4-BE49-F238E27FC236}">
                <a16:creationId xmlns:a16="http://schemas.microsoft.com/office/drawing/2014/main" id="{108348B5-A8F3-4BFD-9322-99E46F69F8D9}"/>
              </a:ext>
            </a:extLst>
          </p:cNvPr>
          <p:cNvSpPr txBox="1"/>
          <p:nvPr/>
        </p:nvSpPr>
        <p:spPr>
          <a:xfrm>
            <a:off x="19050" y="1593361"/>
            <a:ext cx="6096000" cy="461665"/>
          </a:xfrm>
          <a:prstGeom prst="rect">
            <a:avLst/>
          </a:prstGeom>
          <a:noFill/>
        </p:spPr>
        <p:txBody>
          <a:bodyPr wrap="square">
            <a:spAutoFit/>
          </a:bodyPr>
          <a:lstStyle/>
          <a:p>
            <a:r>
              <a:rPr lang="en-US" sz="2400" b="1" dirty="0"/>
              <a:t>1. Capacitance-Voltage Measurement</a:t>
            </a:r>
          </a:p>
        </p:txBody>
      </p:sp>
      <p:sp>
        <p:nvSpPr>
          <p:cNvPr id="8" name="TextBox 7">
            <a:extLst>
              <a:ext uri="{FF2B5EF4-FFF2-40B4-BE49-F238E27FC236}">
                <a16:creationId xmlns:a16="http://schemas.microsoft.com/office/drawing/2014/main" id="{C73F8473-E44D-4097-B131-722413EB45F0}"/>
              </a:ext>
            </a:extLst>
          </p:cNvPr>
          <p:cNvSpPr txBox="1"/>
          <p:nvPr/>
        </p:nvSpPr>
        <p:spPr>
          <a:xfrm>
            <a:off x="19050" y="2147266"/>
            <a:ext cx="11643360" cy="1200329"/>
          </a:xfrm>
          <a:prstGeom prst="rect">
            <a:avLst/>
          </a:prstGeom>
          <a:noFill/>
        </p:spPr>
        <p:txBody>
          <a:bodyPr wrap="square">
            <a:spAutoFit/>
          </a:bodyPr>
          <a:lstStyle/>
          <a:p>
            <a:pPr marL="342900" indent="-342900">
              <a:buFont typeface="Wingdings" panose="05000000000000000000" pitchFamily="2" charset="2"/>
              <a:buChar char="§"/>
            </a:pPr>
            <a:r>
              <a:rPr lang="en-US" sz="2400" dirty="0"/>
              <a:t>In this method the diode capacitance is measured as a function of applied reverse bias.</a:t>
            </a:r>
          </a:p>
          <a:p>
            <a:pPr marL="342900" indent="-342900">
              <a:buFont typeface="Wingdings" panose="05000000000000000000" pitchFamily="2" charset="2"/>
              <a:buChar char="§"/>
            </a:pPr>
            <a:r>
              <a:rPr lang="en-US" sz="2400" dirty="0"/>
              <a:t>When a small ac voltage of a few millivolts is applied to a reverse biased diode the depletion region capacitance C is given by the relation</a:t>
            </a:r>
          </a:p>
        </p:txBody>
      </p:sp>
      <p:pic>
        <p:nvPicPr>
          <p:cNvPr id="10" name="Picture 9">
            <a:extLst>
              <a:ext uri="{FF2B5EF4-FFF2-40B4-BE49-F238E27FC236}">
                <a16:creationId xmlns:a16="http://schemas.microsoft.com/office/drawing/2014/main" id="{5CC49A09-085F-481C-9F23-7BD7494A757D}"/>
              </a:ext>
            </a:extLst>
          </p:cNvPr>
          <p:cNvPicPr>
            <a:picLocks noChangeAspect="1"/>
          </p:cNvPicPr>
          <p:nvPr/>
        </p:nvPicPr>
        <p:blipFill>
          <a:blip r:embed="rId2"/>
          <a:stretch>
            <a:fillRect/>
          </a:stretch>
        </p:blipFill>
        <p:spPr>
          <a:xfrm>
            <a:off x="7435943" y="2990325"/>
            <a:ext cx="3863083" cy="1304818"/>
          </a:xfrm>
          <a:prstGeom prst="rect">
            <a:avLst/>
          </a:prstGeom>
        </p:spPr>
      </p:pic>
      <p:sp>
        <p:nvSpPr>
          <p:cNvPr id="11" name="Title 1">
            <a:extLst>
              <a:ext uri="{FF2B5EF4-FFF2-40B4-BE49-F238E27FC236}">
                <a16:creationId xmlns:a16="http://schemas.microsoft.com/office/drawing/2014/main" id="{F2EE076D-EDD1-4D95-A26A-4AB142CB5FA7}"/>
              </a:ext>
            </a:extLst>
          </p:cNvPr>
          <p:cNvSpPr txBox="1">
            <a:spLocks/>
          </p:cNvSpPr>
          <p:nvPr/>
        </p:nvSpPr>
        <p:spPr>
          <a:xfrm>
            <a:off x="19050" y="0"/>
            <a:ext cx="12172950" cy="749300"/>
          </a:xfrm>
          <a:prstGeom prst="rect">
            <a:avLst/>
          </a:prstGeom>
          <a:solidFill>
            <a:schemeClr val="accent6">
              <a:lumMod val="20000"/>
              <a:lumOff val="80000"/>
            </a:schemeClr>
          </a:solidFill>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Semiconductors</a:t>
            </a:r>
          </a:p>
        </p:txBody>
      </p:sp>
      <p:pic>
        <p:nvPicPr>
          <p:cNvPr id="12" name="Picture 11">
            <a:extLst>
              <a:ext uri="{FF2B5EF4-FFF2-40B4-BE49-F238E27FC236}">
                <a16:creationId xmlns:a16="http://schemas.microsoft.com/office/drawing/2014/main" id="{C44491EC-581E-401D-A9C7-259A01085AFB}"/>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10884216" y="0"/>
            <a:ext cx="1181291" cy="940498"/>
          </a:xfrm>
          <a:prstGeom prst="rect">
            <a:avLst/>
          </a:prstGeom>
        </p:spPr>
      </p:pic>
      <p:sp>
        <p:nvSpPr>
          <p:cNvPr id="14" name="TextBox 13">
            <a:extLst>
              <a:ext uri="{FF2B5EF4-FFF2-40B4-BE49-F238E27FC236}">
                <a16:creationId xmlns:a16="http://schemas.microsoft.com/office/drawing/2014/main" id="{E2565C2A-3EE0-462A-B793-E58F4711CD80}"/>
              </a:ext>
            </a:extLst>
          </p:cNvPr>
          <p:cNvSpPr txBox="1"/>
          <p:nvPr/>
        </p:nvSpPr>
        <p:spPr>
          <a:xfrm>
            <a:off x="0" y="4295143"/>
            <a:ext cx="11643360" cy="1938992"/>
          </a:xfrm>
          <a:prstGeom prst="rect">
            <a:avLst/>
          </a:prstGeom>
          <a:noFill/>
        </p:spPr>
        <p:txBody>
          <a:bodyPr wrap="square">
            <a:spAutoFit/>
          </a:bodyPr>
          <a:lstStyle/>
          <a:p>
            <a:pPr marL="342900" indent="-342900">
              <a:buFont typeface="Wingdings" panose="05000000000000000000" pitchFamily="2" charset="2"/>
              <a:buChar char="§"/>
            </a:pPr>
            <a:r>
              <a:rPr lang="en-US" sz="2400" dirty="0"/>
              <a:t>where S is the diode cross-sectional area, Es is the permittivity of the semiconductor, VR is the applied reverse voltage, </a:t>
            </a:r>
          </a:p>
          <a:p>
            <a:pPr marL="342900" indent="-342900">
              <a:buFont typeface="Wingdings" panose="05000000000000000000" pitchFamily="2" charset="2"/>
              <a:buChar char="§"/>
            </a:pPr>
            <a:r>
              <a:rPr lang="en-US" sz="2400" dirty="0"/>
              <a:t>a plot of I/C</a:t>
            </a:r>
            <a:r>
              <a:rPr lang="en-US" sz="2400" baseline="30000" dirty="0"/>
              <a:t>2</a:t>
            </a:r>
            <a:r>
              <a:rPr lang="en-US" sz="2400" dirty="0"/>
              <a:t> versus V</a:t>
            </a:r>
            <a:r>
              <a:rPr lang="en-US" sz="2400" baseline="-25000" dirty="0"/>
              <a:t>R</a:t>
            </a:r>
            <a:r>
              <a:rPr lang="en-US" sz="2400" dirty="0"/>
              <a:t> gives a straight line with slope 2/S</a:t>
            </a:r>
            <a:r>
              <a:rPr lang="en-US" sz="2400" baseline="30000" dirty="0"/>
              <a:t>2</a:t>
            </a:r>
            <a:r>
              <a:rPr lang="en-US" sz="2400" dirty="0"/>
              <a:t>EsqNd and an intercept on the voltage axis Vo = (Vi - </a:t>
            </a:r>
            <a:r>
              <a:rPr lang="en-US" sz="2400" dirty="0" err="1"/>
              <a:t>kT</a:t>
            </a:r>
            <a:r>
              <a:rPr lang="en-US" sz="2400" dirty="0"/>
              <a:t>/q). </a:t>
            </a:r>
          </a:p>
          <a:p>
            <a:pPr marL="342900" indent="-342900">
              <a:buFont typeface="Wingdings" panose="05000000000000000000" pitchFamily="2" charset="2"/>
              <a:buChar char="§"/>
            </a:pPr>
            <a:r>
              <a:rPr lang="en-US" sz="2400" dirty="0"/>
              <a:t>The slope of the straight line can be used to determine the dopant concentration Nd</a:t>
            </a:r>
          </a:p>
        </p:txBody>
      </p:sp>
      <p:pic>
        <p:nvPicPr>
          <p:cNvPr id="16" name="Picture 15">
            <a:extLst>
              <a:ext uri="{FF2B5EF4-FFF2-40B4-BE49-F238E27FC236}">
                <a16:creationId xmlns:a16="http://schemas.microsoft.com/office/drawing/2014/main" id="{400A2FE8-6AA1-4231-915A-4C78F8976578}"/>
              </a:ext>
            </a:extLst>
          </p:cNvPr>
          <p:cNvPicPr>
            <a:picLocks noChangeAspect="1"/>
          </p:cNvPicPr>
          <p:nvPr/>
        </p:nvPicPr>
        <p:blipFill>
          <a:blip r:embed="rId4"/>
          <a:stretch>
            <a:fillRect/>
          </a:stretch>
        </p:blipFill>
        <p:spPr>
          <a:xfrm>
            <a:off x="4717764" y="6072046"/>
            <a:ext cx="2794571" cy="698643"/>
          </a:xfrm>
          <a:prstGeom prst="rect">
            <a:avLst/>
          </a:prstGeom>
        </p:spPr>
      </p:pic>
    </p:spTree>
    <p:extLst>
      <p:ext uri="{BB962C8B-B14F-4D97-AF65-F5344CB8AC3E}">
        <p14:creationId xmlns:p14="http://schemas.microsoft.com/office/powerpoint/2010/main" val="22385630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BE34AB0-925F-4ED6-B5ED-70367B8D9690}"/>
              </a:ext>
            </a:extLst>
          </p:cNvPr>
          <p:cNvSpPr txBox="1">
            <a:spLocks/>
          </p:cNvSpPr>
          <p:nvPr/>
        </p:nvSpPr>
        <p:spPr>
          <a:xfrm>
            <a:off x="19050" y="0"/>
            <a:ext cx="12172950" cy="749300"/>
          </a:xfrm>
          <a:prstGeom prst="rect">
            <a:avLst/>
          </a:prstGeom>
          <a:solidFill>
            <a:schemeClr val="accent6">
              <a:lumMod val="20000"/>
              <a:lumOff val="80000"/>
            </a:schemeClr>
          </a:solidFill>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Semiconductors</a:t>
            </a:r>
            <a:endParaRPr lang="en-US" dirty="0"/>
          </a:p>
        </p:txBody>
      </p:sp>
      <p:sp>
        <p:nvSpPr>
          <p:cNvPr id="5" name="TextBox 4">
            <a:extLst>
              <a:ext uri="{FF2B5EF4-FFF2-40B4-BE49-F238E27FC236}">
                <a16:creationId xmlns:a16="http://schemas.microsoft.com/office/drawing/2014/main" id="{94D80829-EB68-4361-B1AB-CBA65DCCCE6B}"/>
              </a:ext>
            </a:extLst>
          </p:cNvPr>
          <p:cNvSpPr txBox="1"/>
          <p:nvPr/>
        </p:nvSpPr>
        <p:spPr>
          <a:xfrm>
            <a:off x="0" y="868002"/>
            <a:ext cx="11667744" cy="3349956"/>
          </a:xfrm>
          <a:prstGeom prst="rect">
            <a:avLst/>
          </a:prstGeom>
          <a:noFill/>
        </p:spPr>
        <p:txBody>
          <a:bodyPr wrap="square">
            <a:spAutoFit/>
          </a:bodyPr>
          <a:lstStyle/>
          <a:p>
            <a:pPr>
              <a:lnSpc>
                <a:spcPct val="150000"/>
              </a:lnSpc>
            </a:pPr>
            <a:r>
              <a:rPr lang="en-US" sz="2400" dirty="0">
                <a:latin typeface="Times New Roman" panose="02020603050405020304" pitchFamily="18" charset="0"/>
                <a:cs typeface="Times New Roman" panose="02020603050405020304" pitchFamily="18" charset="0"/>
              </a:rPr>
              <a:t>Band Structures and Standard Representations</a:t>
            </a:r>
          </a:p>
          <a:p>
            <a:pPr marL="342900" indent="-342900">
              <a:lnSpc>
                <a:spcPct val="150000"/>
              </a:lnSpc>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Directions are chosen from the center of the Brillouin zones - to special symmetry points. </a:t>
            </a:r>
          </a:p>
          <a:p>
            <a:pPr marL="342900" indent="-342900">
              <a:lnSpc>
                <a:spcPct val="150000"/>
              </a:lnSpc>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These points are labeled according to the following rules: </a:t>
            </a:r>
          </a:p>
          <a:p>
            <a:pPr marL="342900" indent="-342900">
              <a:lnSpc>
                <a:spcPct val="150000"/>
              </a:lnSpc>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Points (and lines) inside the Brillouin zone are denoted with Greek letters. </a:t>
            </a:r>
          </a:p>
          <a:p>
            <a:pPr marL="342900" indent="-342900">
              <a:lnSpc>
                <a:spcPct val="150000"/>
              </a:lnSpc>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Points on the surface of the Brillouin zone with Roman letters. </a:t>
            </a:r>
          </a:p>
          <a:p>
            <a:pPr marL="342900" indent="-342900">
              <a:lnSpc>
                <a:spcPct val="150000"/>
              </a:lnSpc>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The center of the Wigner-Seitz cell is always denoted by a Γ </a:t>
            </a:r>
          </a:p>
        </p:txBody>
      </p:sp>
      <p:pic>
        <p:nvPicPr>
          <p:cNvPr id="9" name="Picture 8">
            <a:extLst>
              <a:ext uri="{FF2B5EF4-FFF2-40B4-BE49-F238E27FC236}">
                <a16:creationId xmlns:a16="http://schemas.microsoft.com/office/drawing/2014/main" id="{FA1221A6-A197-449A-BAC5-071F07170393}"/>
              </a:ext>
            </a:extLst>
          </p:cNvPr>
          <p:cNvPicPr>
            <a:picLocks noChangeAspect="1"/>
          </p:cNvPicPr>
          <p:nvPr/>
        </p:nvPicPr>
        <p:blipFill rotWithShape="1">
          <a:blip r:embed="rId2">
            <a:lum bright="-20000" contrast="40000"/>
          </a:blip>
          <a:srcRect t="17429" b="13626"/>
          <a:stretch/>
        </p:blipFill>
        <p:spPr>
          <a:xfrm>
            <a:off x="278170" y="4336660"/>
            <a:ext cx="10091126" cy="1773272"/>
          </a:xfrm>
          <a:prstGeom prst="rect">
            <a:avLst/>
          </a:prstGeom>
        </p:spPr>
      </p:pic>
      <p:pic>
        <p:nvPicPr>
          <p:cNvPr id="6" name="Picture 5">
            <a:extLst>
              <a:ext uri="{FF2B5EF4-FFF2-40B4-BE49-F238E27FC236}">
                <a16:creationId xmlns:a16="http://schemas.microsoft.com/office/drawing/2014/main" id="{6F3A5F95-342F-4FFC-B089-20124550CA55}"/>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10884216" y="0"/>
            <a:ext cx="1181291" cy="940498"/>
          </a:xfrm>
          <a:prstGeom prst="rect">
            <a:avLst/>
          </a:prstGeom>
        </p:spPr>
      </p:pic>
    </p:spTree>
    <p:extLst>
      <p:ext uri="{BB962C8B-B14F-4D97-AF65-F5344CB8AC3E}">
        <p14:creationId xmlns:p14="http://schemas.microsoft.com/office/powerpoint/2010/main" val="156578810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08348B5-A8F3-4BFD-9322-99E46F69F8D9}"/>
              </a:ext>
            </a:extLst>
          </p:cNvPr>
          <p:cNvSpPr txBox="1"/>
          <p:nvPr/>
        </p:nvSpPr>
        <p:spPr>
          <a:xfrm>
            <a:off x="0" y="851385"/>
            <a:ext cx="6096000" cy="461665"/>
          </a:xfrm>
          <a:prstGeom prst="rect">
            <a:avLst/>
          </a:prstGeom>
          <a:noFill/>
        </p:spPr>
        <p:txBody>
          <a:bodyPr wrap="square">
            <a:spAutoFit/>
          </a:bodyPr>
          <a:lstStyle/>
          <a:p>
            <a:r>
              <a:rPr lang="en-US" sz="2400" dirty="0"/>
              <a:t>2. </a:t>
            </a:r>
            <a:r>
              <a:rPr lang="en-US" sz="2400" b="1" dirty="0"/>
              <a:t>Current-Voltage Measurement</a:t>
            </a:r>
          </a:p>
        </p:txBody>
      </p:sp>
      <p:sp>
        <p:nvSpPr>
          <p:cNvPr id="8" name="TextBox 7">
            <a:extLst>
              <a:ext uri="{FF2B5EF4-FFF2-40B4-BE49-F238E27FC236}">
                <a16:creationId xmlns:a16="http://schemas.microsoft.com/office/drawing/2014/main" id="{C73F8473-E44D-4097-B131-722413EB45F0}"/>
              </a:ext>
            </a:extLst>
          </p:cNvPr>
          <p:cNvSpPr txBox="1"/>
          <p:nvPr/>
        </p:nvSpPr>
        <p:spPr>
          <a:xfrm>
            <a:off x="19050" y="1392683"/>
            <a:ext cx="11643360" cy="830997"/>
          </a:xfrm>
          <a:prstGeom prst="rect">
            <a:avLst/>
          </a:prstGeom>
          <a:noFill/>
        </p:spPr>
        <p:txBody>
          <a:bodyPr wrap="square">
            <a:spAutoFit/>
          </a:bodyPr>
          <a:lstStyle/>
          <a:p>
            <a:pPr marL="342900" indent="-342900">
              <a:buFont typeface="Wingdings" panose="05000000000000000000" pitchFamily="2" charset="2"/>
              <a:buChar char="§"/>
            </a:pPr>
            <a:r>
              <a:rPr lang="en-US" sz="2400" dirty="0"/>
              <a:t> the current is due to thermionic emission of electrons over the barrier and the current as a function of applied bias V is given by the relation</a:t>
            </a:r>
          </a:p>
        </p:txBody>
      </p:sp>
      <p:sp>
        <p:nvSpPr>
          <p:cNvPr id="11" name="Title 1">
            <a:extLst>
              <a:ext uri="{FF2B5EF4-FFF2-40B4-BE49-F238E27FC236}">
                <a16:creationId xmlns:a16="http://schemas.microsoft.com/office/drawing/2014/main" id="{F2EE076D-EDD1-4D95-A26A-4AB142CB5FA7}"/>
              </a:ext>
            </a:extLst>
          </p:cNvPr>
          <p:cNvSpPr txBox="1">
            <a:spLocks/>
          </p:cNvSpPr>
          <p:nvPr/>
        </p:nvSpPr>
        <p:spPr>
          <a:xfrm>
            <a:off x="19050" y="0"/>
            <a:ext cx="12172950" cy="749300"/>
          </a:xfrm>
          <a:prstGeom prst="rect">
            <a:avLst/>
          </a:prstGeom>
          <a:solidFill>
            <a:schemeClr val="accent6">
              <a:lumMod val="20000"/>
              <a:lumOff val="80000"/>
            </a:schemeClr>
          </a:solidFill>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Semiconductors</a:t>
            </a:r>
          </a:p>
        </p:txBody>
      </p:sp>
      <p:pic>
        <p:nvPicPr>
          <p:cNvPr id="12" name="Picture 11">
            <a:extLst>
              <a:ext uri="{FF2B5EF4-FFF2-40B4-BE49-F238E27FC236}">
                <a16:creationId xmlns:a16="http://schemas.microsoft.com/office/drawing/2014/main" id="{C44491EC-581E-401D-A9C7-259A01085AFB}"/>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10884216" y="0"/>
            <a:ext cx="1181291" cy="940498"/>
          </a:xfrm>
          <a:prstGeom prst="rect">
            <a:avLst/>
          </a:prstGeom>
        </p:spPr>
      </p:pic>
      <p:sp>
        <p:nvSpPr>
          <p:cNvPr id="14" name="TextBox 13">
            <a:extLst>
              <a:ext uri="{FF2B5EF4-FFF2-40B4-BE49-F238E27FC236}">
                <a16:creationId xmlns:a16="http://schemas.microsoft.com/office/drawing/2014/main" id="{E2565C2A-3EE0-462A-B793-E58F4711CD80}"/>
              </a:ext>
            </a:extLst>
          </p:cNvPr>
          <p:cNvSpPr txBox="1"/>
          <p:nvPr/>
        </p:nvSpPr>
        <p:spPr>
          <a:xfrm>
            <a:off x="128016" y="3625798"/>
            <a:ext cx="11643360" cy="1569660"/>
          </a:xfrm>
          <a:prstGeom prst="rect">
            <a:avLst/>
          </a:prstGeom>
          <a:noFill/>
        </p:spPr>
        <p:txBody>
          <a:bodyPr wrap="square">
            <a:spAutoFit/>
          </a:bodyPr>
          <a:lstStyle/>
          <a:p>
            <a:pPr marL="342900" indent="-342900">
              <a:buFont typeface="Wingdings" panose="05000000000000000000" pitchFamily="2" charset="2"/>
              <a:buChar char="§"/>
            </a:pPr>
            <a:r>
              <a:rPr lang="en-US" sz="2400" dirty="0"/>
              <a:t>The diode forward I -V characteristics are obtained at a number of temperatures and 1</a:t>
            </a:r>
            <a:r>
              <a:rPr lang="en-US" sz="2400" baseline="-25000" dirty="0"/>
              <a:t>0</a:t>
            </a:r>
            <a:r>
              <a:rPr lang="en-US" sz="2400" dirty="0"/>
              <a:t> determined at each temperature. </a:t>
            </a:r>
          </a:p>
          <a:p>
            <a:pPr marL="342900" indent="-342900">
              <a:buFont typeface="Wingdings" panose="05000000000000000000" pitchFamily="2" charset="2"/>
              <a:buChar char="§"/>
            </a:pPr>
            <a:r>
              <a:rPr lang="en-US" sz="2400" dirty="0"/>
              <a:t>A plot of ln(I</a:t>
            </a:r>
            <a:r>
              <a:rPr lang="en-US" sz="2400" baseline="-25000" dirty="0"/>
              <a:t>0</a:t>
            </a:r>
            <a:r>
              <a:rPr lang="en-US" sz="2400" dirty="0"/>
              <a:t>/T</a:t>
            </a:r>
            <a:r>
              <a:rPr lang="en-US" sz="2400" baseline="30000" dirty="0"/>
              <a:t>2</a:t>
            </a:r>
            <a:r>
              <a:rPr lang="en-US" sz="2400" dirty="0"/>
              <a:t>) against 1/T then gives a straight line whose slope gives the barrier height </a:t>
            </a:r>
            <a:r>
              <a:rPr lang="en-US" sz="2400" dirty="0">
                <a:sym typeface="Symbol" panose="05050102010706020507" pitchFamily="18" charset="2"/>
              </a:rPr>
              <a:t></a:t>
            </a:r>
            <a:r>
              <a:rPr lang="en-US" sz="2400" dirty="0"/>
              <a:t>B</a:t>
            </a:r>
          </a:p>
        </p:txBody>
      </p:sp>
      <p:pic>
        <p:nvPicPr>
          <p:cNvPr id="3" name="Picture 2">
            <a:extLst>
              <a:ext uri="{FF2B5EF4-FFF2-40B4-BE49-F238E27FC236}">
                <a16:creationId xmlns:a16="http://schemas.microsoft.com/office/drawing/2014/main" id="{5CFB82AB-8B2C-4B72-A76A-1C6028431000}"/>
              </a:ext>
            </a:extLst>
          </p:cNvPr>
          <p:cNvPicPr>
            <a:picLocks noChangeAspect="1"/>
          </p:cNvPicPr>
          <p:nvPr/>
        </p:nvPicPr>
        <p:blipFill rotWithShape="1">
          <a:blip r:embed="rId3">
            <a:lum bright="-20000" contrast="40000"/>
          </a:blip>
          <a:srcRect t="14620" b="6217"/>
          <a:stretch/>
        </p:blipFill>
        <p:spPr>
          <a:xfrm>
            <a:off x="1526054" y="2420478"/>
            <a:ext cx="3314169" cy="1016632"/>
          </a:xfrm>
          <a:prstGeom prst="rect">
            <a:avLst/>
          </a:prstGeom>
        </p:spPr>
      </p:pic>
      <p:pic>
        <p:nvPicPr>
          <p:cNvPr id="5" name="Picture 4">
            <a:extLst>
              <a:ext uri="{FF2B5EF4-FFF2-40B4-BE49-F238E27FC236}">
                <a16:creationId xmlns:a16="http://schemas.microsoft.com/office/drawing/2014/main" id="{22F66019-5BA9-47A7-87A7-6D228BB11A73}"/>
              </a:ext>
            </a:extLst>
          </p:cNvPr>
          <p:cNvPicPr>
            <a:picLocks noChangeAspect="1"/>
          </p:cNvPicPr>
          <p:nvPr/>
        </p:nvPicPr>
        <p:blipFill rotWithShape="1">
          <a:blip r:embed="rId4">
            <a:lum bright="-20000" contrast="40000"/>
          </a:blip>
          <a:srcRect b="13836"/>
          <a:stretch/>
        </p:blipFill>
        <p:spPr>
          <a:xfrm>
            <a:off x="5659906" y="2547206"/>
            <a:ext cx="3990645" cy="639714"/>
          </a:xfrm>
          <a:prstGeom prst="rect">
            <a:avLst/>
          </a:prstGeom>
        </p:spPr>
      </p:pic>
    </p:spTree>
    <p:extLst>
      <p:ext uri="{BB962C8B-B14F-4D97-AF65-F5344CB8AC3E}">
        <p14:creationId xmlns:p14="http://schemas.microsoft.com/office/powerpoint/2010/main" val="393981317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08348B5-A8F3-4BFD-9322-99E46F69F8D9}"/>
              </a:ext>
            </a:extLst>
          </p:cNvPr>
          <p:cNvSpPr txBox="1"/>
          <p:nvPr/>
        </p:nvSpPr>
        <p:spPr>
          <a:xfrm>
            <a:off x="-115062" y="1078126"/>
            <a:ext cx="6096000" cy="461665"/>
          </a:xfrm>
          <a:prstGeom prst="rect">
            <a:avLst/>
          </a:prstGeom>
          <a:noFill/>
        </p:spPr>
        <p:txBody>
          <a:bodyPr wrap="square">
            <a:spAutoFit/>
          </a:bodyPr>
          <a:lstStyle/>
          <a:p>
            <a:r>
              <a:rPr lang="en-US" sz="2400" b="1" dirty="0"/>
              <a:t>3. Photoelectric Measurement </a:t>
            </a:r>
          </a:p>
        </p:txBody>
      </p:sp>
      <p:sp>
        <p:nvSpPr>
          <p:cNvPr id="8" name="TextBox 7">
            <a:extLst>
              <a:ext uri="{FF2B5EF4-FFF2-40B4-BE49-F238E27FC236}">
                <a16:creationId xmlns:a16="http://schemas.microsoft.com/office/drawing/2014/main" id="{C73F8473-E44D-4097-B131-722413EB45F0}"/>
              </a:ext>
            </a:extLst>
          </p:cNvPr>
          <p:cNvSpPr txBox="1"/>
          <p:nvPr/>
        </p:nvSpPr>
        <p:spPr>
          <a:xfrm>
            <a:off x="-115062" y="1539791"/>
            <a:ext cx="11643360" cy="3231654"/>
          </a:xfrm>
          <a:prstGeom prst="rect">
            <a:avLst/>
          </a:prstGeom>
          <a:noFill/>
        </p:spPr>
        <p:txBody>
          <a:bodyPr wrap="square">
            <a:spAutoFit/>
          </a:bodyPr>
          <a:lstStyle/>
          <a:p>
            <a:pPr marL="342900" indent="-342900">
              <a:lnSpc>
                <a:spcPct val="150000"/>
              </a:lnSpc>
              <a:buFont typeface="Wingdings" panose="05000000000000000000" pitchFamily="2" charset="2"/>
              <a:buChar char="§"/>
            </a:pPr>
            <a:r>
              <a:rPr lang="en-US" sz="2400" dirty="0"/>
              <a:t> The photoelectric method is the most accurate and direct method of determining </a:t>
            </a:r>
            <a:r>
              <a:rPr lang="en-US" sz="2400" dirty="0">
                <a:sym typeface="Symbol" panose="05050102010706020507" pitchFamily="18" charset="2"/>
              </a:rPr>
              <a:t></a:t>
            </a:r>
            <a:r>
              <a:rPr lang="en-US" sz="2400" dirty="0"/>
              <a:t>B’</a:t>
            </a:r>
          </a:p>
          <a:p>
            <a:pPr marL="342900" indent="-342900">
              <a:lnSpc>
                <a:spcPct val="150000"/>
              </a:lnSpc>
              <a:buFont typeface="Wingdings" panose="05000000000000000000" pitchFamily="2" charset="2"/>
              <a:buChar char="§"/>
            </a:pPr>
            <a:r>
              <a:rPr lang="en-US" sz="2400" dirty="0"/>
              <a:t>When a monochromatic light is incident on a metal in contact with the semiconductor and the photon energy </a:t>
            </a:r>
            <a:r>
              <a:rPr lang="en-US" sz="2400" dirty="0" err="1"/>
              <a:t>hv</a:t>
            </a:r>
            <a:r>
              <a:rPr lang="en-US" sz="2400" dirty="0"/>
              <a:t> is larger than the barrier height but smaller than the band gap of the semiconductor, the incident photons will excite some electrons from the metal over the barrier. </a:t>
            </a:r>
          </a:p>
          <a:p>
            <a:pPr marL="342900" indent="-342900">
              <a:buFont typeface="Wingdings" panose="05000000000000000000" pitchFamily="2" charset="2"/>
              <a:buChar char="§"/>
            </a:pPr>
            <a:endParaRPr lang="en-US" sz="2400" dirty="0"/>
          </a:p>
        </p:txBody>
      </p:sp>
      <p:sp>
        <p:nvSpPr>
          <p:cNvPr id="11" name="Title 1">
            <a:extLst>
              <a:ext uri="{FF2B5EF4-FFF2-40B4-BE49-F238E27FC236}">
                <a16:creationId xmlns:a16="http://schemas.microsoft.com/office/drawing/2014/main" id="{F2EE076D-EDD1-4D95-A26A-4AB142CB5FA7}"/>
              </a:ext>
            </a:extLst>
          </p:cNvPr>
          <p:cNvSpPr txBox="1">
            <a:spLocks/>
          </p:cNvSpPr>
          <p:nvPr/>
        </p:nvSpPr>
        <p:spPr>
          <a:xfrm>
            <a:off x="19050" y="0"/>
            <a:ext cx="12172950" cy="749300"/>
          </a:xfrm>
          <a:prstGeom prst="rect">
            <a:avLst/>
          </a:prstGeom>
          <a:solidFill>
            <a:schemeClr val="accent6">
              <a:lumMod val="20000"/>
              <a:lumOff val="80000"/>
            </a:schemeClr>
          </a:solidFill>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Semiconductors</a:t>
            </a:r>
          </a:p>
        </p:txBody>
      </p:sp>
      <p:pic>
        <p:nvPicPr>
          <p:cNvPr id="12" name="Picture 11">
            <a:extLst>
              <a:ext uri="{FF2B5EF4-FFF2-40B4-BE49-F238E27FC236}">
                <a16:creationId xmlns:a16="http://schemas.microsoft.com/office/drawing/2014/main" id="{C44491EC-581E-401D-A9C7-259A01085AFB}"/>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10884216" y="0"/>
            <a:ext cx="1181291" cy="940498"/>
          </a:xfrm>
          <a:prstGeom prst="rect">
            <a:avLst/>
          </a:prstGeom>
        </p:spPr>
      </p:pic>
      <p:pic>
        <p:nvPicPr>
          <p:cNvPr id="5" name="Picture 4">
            <a:extLst>
              <a:ext uri="{FF2B5EF4-FFF2-40B4-BE49-F238E27FC236}">
                <a16:creationId xmlns:a16="http://schemas.microsoft.com/office/drawing/2014/main" id="{80BEEA2F-CAE2-4AB0-8E73-7AD998AEADF7}"/>
              </a:ext>
            </a:extLst>
          </p:cNvPr>
          <p:cNvPicPr>
            <a:picLocks noChangeAspect="1"/>
          </p:cNvPicPr>
          <p:nvPr/>
        </p:nvPicPr>
        <p:blipFill rotWithShape="1">
          <a:blip r:embed="rId3">
            <a:lum bright="-20000" contrast="40000"/>
          </a:blip>
          <a:srcRect t="31741"/>
          <a:stretch/>
        </p:blipFill>
        <p:spPr>
          <a:xfrm>
            <a:off x="3786369" y="4452516"/>
            <a:ext cx="2980191" cy="637858"/>
          </a:xfrm>
          <a:prstGeom prst="rect">
            <a:avLst/>
          </a:prstGeom>
        </p:spPr>
      </p:pic>
    </p:spTree>
    <p:extLst>
      <p:ext uri="{BB962C8B-B14F-4D97-AF65-F5344CB8AC3E}">
        <p14:creationId xmlns:p14="http://schemas.microsoft.com/office/powerpoint/2010/main" val="20042024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D5BD20E-4ECC-4989-844E-5E14100C5377}"/>
              </a:ext>
            </a:extLst>
          </p:cNvPr>
          <p:cNvSpPr txBox="1">
            <a:spLocks/>
          </p:cNvSpPr>
          <p:nvPr/>
        </p:nvSpPr>
        <p:spPr>
          <a:xfrm>
            <a:off x="19050" y="0"/>
            <a:ext cx="12172950" cy="749300"/>
          </a:xfrm>
          <a:prstGeom prst="rect">
            <a:avLst/>
          </a:prstGeom>
          <a:solidFill>
            <a:schemeClr val="accent6">
              <a:lumMod val="20000"/>
              <a:lumOff val="80000"/>
            </a:schemeClr>
          </a:solidFill>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Semiconductors</a:t>
            </a:r>
          </a:p>
        </p:txBody>
      </p:sp>
      <p:pic>
        <p:nvPicPr>
          <p:cNvPr id="4" name="Picture 3">
            <a:extLst>
              <a:ext uri="{FF2B5EF4-FFF2-40B4-BE49-F238E27FC236}">
                <a16:creationId xmlns:a16="http://schemas.microsoft.com/office/drawing/2014/main" id="{D1CFA55E-BB08-4FDA-9F82-7891EE28E03B}"/>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10884216" y="0"/>
            <a:ext cx="1181291" cy="940498"/>
          </a:xfrm>
          <a:prstGeom prst="rect">
            <a:avLst/>
          </a:prstGeom>
        </p:spPr>
      </p:pic>
    </p:spTree>
    <p:extLst>
      <p:ext uri="{BB962C8B-B14F-4D97-AF65-F5344CB8AC3E}">
        <p14:creationId xmlns:p14="http://schemas.microsoft.com/office/powerpoint/2010/main" val="242275104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2C1955C-8ABE-40C8-825B-DB0EBC4D1307}"/>
              </a:ext>
            </a:extLst>
          </p:cNvPr>
          <p:cNvPicPr>
            <a:picLocks noChangeAspect="1"/>
          </p:cNvPicPr>
          <p:nvPr/>
        </p:nvPicPr>
        <p:blipFill rotWithShape="1">
          <a:blip r:embed="rId2">
            <a:lum bright="-20000" contrast="40000"/>
          </a:blip>
          <a:srcRect l="3940" t="5301" r="8205" b="2365"/>
          <a:stretch/>
        </p:blipFill>
        <p:spPr>
          <a:xfrm>
            <a:off x="426720" y="235058"/>
            <a:ext cx="6973824" cy="5828119"/>
          </a:xfrm>
          <a:prstGeom prst="rect">
            <a:avLst/>
          </a:prstGeom>
        </p:spPr>
      </p:pic>
      <p:sp>
        <p:nvSpPr>
          <p:cNvPr id="6" name="TextBox 5">
            <a:extLst>
              <a:ext uri="{FF2B5EF4-FFF2-40B4-BE49-F238E27FC236}">
                <a16:creationId xmlns:a16="http://schemas.microsoft.com/office/drawing/2014/main" id="{F2C9A3E2-D3AE-4EBE-AD29-69B26061A3E2}"/>
              </a:ext>
            </a:extLst>
          </p:cNvPr>
          <p:cNvSpPr txBox="1"/>
          <p:nvPr/>
        </p:nvSpPr>
        <p:spPr>
          <a:xfrm>
            <a:off x="7653528" y="326660"/>
            <a:ext cx="4205608" cy="3913059"/>
          </a:xfrm>
          <a:prstGeom prst="rect">
            <a:avLst/>
          </a:prstGeom>
          <a:noFill/>
        </p:spPr>
        <p:txBody>
          <a:bodyPr wrap="square">
            <a:spAutoFit/>
          </a:bodyPr>
          <a:lstStyle/>
          <a:p>
            <a:pPr>
              <a:lnSpc>
                <a:spcPct val="150000"/>
              </a:lnSpc>
            </a:pPr>
            <a:r>
              <a:rPr lang="en-US" sz="2400" dirty="0"/>
              <a:t>Barrier heights of Si-Schottky contacts versus metal work function. The data were obtained by different researchers from measurements on the metal-covered Si(11 J)-(2x</a:t>
            </a:r>
          </a:p>
        </p:txBody>
      </p:sp>
      <p:sp>
        <p:nvSpPr>
          <p:cNvPr id="8" name="TextBox 7">
            <a:extLst>
              <a:ext uri="{FF2B5EF4-FFF2-40B4-BE49-F238E27FC236}">
                <a16:creationId xmlns:a16="http://schemas.microsoft.com/office/drawing/2014/main" id="{235F39F1-7E4F-4579-9DCF-029B06CC8C10}"/>
              </a:ext>
            </a:extLst>
          </p:cNvPr>
          <p:cNvSpPr txBox="1"/>
          <p:nvPr/>
        </p:nvSpPr>
        <p:spPr>
          <a:xfrm>
            <a:off x="560200" y="6063177"/>
            <a:ext cx="11417808" cy="707886"/>
          </a:xfrm>
          <a:prstGeom prst="rect">
            <a:avLst/>
          </a:prstGeom>
          <a:noFill/>
        </p:spPr>
        <p:txBody>
          <a:bodyPr wrap="square">
            <a:spAutoFit/>
          </a:bodyPr>
          <a:lstStyle/>
          <a:p>
            <a:r>
              <a:rPr lang="en-US" sz="2000" b="1" i="1" dirty="0" err="1">
                <a:solidFill>
                  <a:srgbClr val="333333"/>
                </a:solidFill>
                <a:effectLst/>
                <a:latin typeface="Source Sans Pro" panose="020B0503030403020204" pitchFamily="34" charset="0"/>
              </a:rPr>
              <a:t>Lüth</a:t>
            </a:r>
            <a:r>
              <a:rPr lang="en-US" sz="2000" b="1" i="1" dirty="0">
                <a:solidFill>
                  <a:srgbClr val="333333"/>
                </a:solidFill>
                <a:effectLst/>
                <a:latin typeface="Source Sans Pro" panose="020B0503030403020204" pitchFamily="34" charset="0"/>
              </a:rPr>
              <a:t> H. (1995) Metal-Semiconductor Junctions and Semiconductor Heterostructures. In: Surfaces and Interfaces of Solid Materials. Springer Study Edition. Springer, Berlin, Heidelberg</a:t>
            </a:r>
            <a:endParaRPr lang="en-US" sz="2000" b="1" i="1" dirty="0"/>
          </a:p>
        </p:txBody>
      </p:sp>
    </p:spTree>
    <p:extLst>
      <p:ext uri="{BB962C8B-B14F-4D97-AF65-F5344CB8AC3E}">
        <p14:creationId xmlns:p14="http://schemas.microsoft.com/office/powerpoint/2010/main" val="2665695838"/>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74CCA6A-377C-429F-B4A2-2A92CC782F6B}"/>
              </a:ext>
            </a:extLst>
          </p:cNvPr>
          <p:cNvPicPr>
            <a:picLocks noChangeAspect="1"/>
          </p:cNvPicPr>
          <p:nvPr/>
        </p:nvPicPr>
        <p:blipFill>
          <a:blip r:embed="rId2">
            <a:lum bright="-20000" contrast="40000"/>
          </a:blip>
          <a:stretch>
            <a:fillRect/>
          </a:stretch>
        </p:blipFill>
        <p:spPr>
          <a:xfrm>
            <a:off x="1295776" y="247641"/>
            <a:ext cx="6698751" cy="5167901"/>
          </a:xfrm>
          <a:prstGeom prst="rect">
            <a:avLst/>
          </a:prstGeom>
        </p:spPr>
      </p:pic>
      <p:sp>
        <p:nvSpPr>
          <p:cNvPr id="6" name="TextBox 5">
            <a:extLst>
              <a:ext uri="{FF2B5EF4-FFF2-40B4-BE49-F238E27FC236}">
                <a16:creationId xmlns:a16="http://schemas.microsoft.com/office/drawing/2014/main" id="{C7AA3EA9-FCBE-45E8-B988-0C1B3367ABE8}"/>
              </a:ext>
            </a:extLst>
          </p:cNvPr>
          <p:cNvSpPr txBox="1"/>
          <p:nvPr/>
        </p:nvSpPr>
        <p:spPr>
          <a:xfrm>
            <a:off x="365760" y="5632627"/>
            <a:ext cx="10960608" cy="461665"/>
          </a:xfrm>
          <a:prstGeom prst="rect">
            <a:avLst/>
          </a:prstGeom>
          <a:noFill/>
        </p:spPr>
        <p:txBody>
          <a:bodyPr wrap="square">
            <a:spAutoFit/>
          </a:bodyPr>
          <a:lstStyle/>
          <a:p>
            <a:r>
              <a:rPr lang="en-US" sz="2400" dirty="0"/>
              <a:t>: Schottky barrier heights (in volts) for several metals on n- and p-type semiconductors. </a:t>
            </a:r>
          </a:p>
        </p:txBody>
      </p:sp>
    </p:spTree>
    <p:extLst>
      <p:ext uri="{BB962C8B-B14F-4D97-AF65-F5344CB8AC3E}">
        <p14:creationId xmlns:p14="http://schemas.microsoft.com/office/powerpoint/2010/main" val="286514150"/>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6DBBF60-BD55-4EDF-9580-AB9138B2ABE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895" t="14971" r="5098" b="30375"/>
          <a:stretch/>
        </p:blipFill>
        <p:spPr bwMode="auto">
          <a:xfrm>
            <a:off x="240313" y="518922"/>
            <a:ext cx="11711374" cy="48691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6846483"/>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73E74E6-93E9-4A90-8925-EF0F09FDA462}"/>
              </a:ext>
            </a:extLst>
          </p:cNvPr>
          <p:cNvPicPr>
            <a:picLocks noChangeAspect="1"/>
          </p:cNvPicPr>
          <p:nvPr/>
        </p:nvPicPr>
        <p:blipFill>
          <a:blip r:embed="rId2">
            <a:lum bright="-20000" contrast="40000"/>
          </a:blip>
          <a:stretch>
            <a:fillRect/>
          </a:stretch>
        </p:blipFill>
        <p:spPr>
          <a:xfrm>
            <a:off x="2458948" y="141269"/>
            <a:ext cx="7274103" cy="6575461"/>
          </a:xfrm>
          <a:prstGeom prst="rect">
            <a:avLst/>
          </a:prstGeom>
        </p:spPr>
      </p:pic>
    </p:spTree>
    <p:extLst>
      <p:ext uri="{BB962C8B-B14F-4D97-AF65-F5344CB8AC3E}">
        <p14:creationId xmlns:p14="http://schemas.microsoft.com/office/powerpoint/2010/main" val="1136119918"/>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2BA08DA-632B-46E3-8D49-7768BC31B2A4}"/>
              </a:ext>
            </a:extLst>
          </p:cNvPr>
          <p:cNvSpPr txBox="1">
            <a:spLocks/>
          </p:cNvSpPr>
          <p:nvPr/>
        </p:nvSpPr>
        <p:spPr>
          <a:xfrm>
            <a:off x="19050" y="0"/>
            <a:ext cx="12172950" cy="749300"/>
          </a:xfrm>
          <a:prstGeom prst="rect">
            <a:avLst/>
          </a:prstGeom>
          <a:solidFill>
            <a:schemeClr val="accent6">
              <a:lumMod val="20000"/>
              <a:lumOff val="80000"/>
            </a:schemeClr>
          </a:solidFill>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Semiconductors</a:t>
            </a:r>
          </a:p>
        </p:txBody>
      </p:sp>
      <p:pic>
        <p:nvPicPr>
          <p:cNvPr id="4" name="Picture 3">
            <a:extLst>
              <a:ext uri="{FF2B5EF4-FFF2-40B4-BE49-F238E27FC236}">
                <a16:creationId xmlns:a16="http://schemas.microsoft.com/office/drawing/2014/main" id="{2D34200C-655D-4B72-A33B-89C57BDDD90E}"/>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10884216" y="0"/>
            <a:ext cx="1181291" cy="940498"/>
          </a:xfrm>
          <a:prstGeom prst="rect">
            <a:avLst/>
          </a:prstGeom>
        </p:spPr>
      </p:pic>
      <p:sp>
        <p:nvSpPr>
          <p:cNvPr id="5" name="TextBox 4">
            <a:extLst>
              <a:ext uri="{FF2B5EF4-FFF2-40B4-BE49-F238E27FC236}">
                <a16:creationId xmlns:a16="http://schemas.microsoft.com/office/drawing/2014/main" id="{C4350659-66F7-4746-B299-C7D5A376CE36}"/>
              </a:ext>
            </a:extLst>
          </p:cNvPr>
          <p:cNvSpPr txBox="1"/>
          <p:nvPr/>
        </p:nvSpPr>
        <p:spPr>
          <a:xfrm>
            <a:off x="538637" y="2320790"/>
            <a:ext cx="10936224" cy="707886"/>
          </a:xfrm>
          <a:prstGeom prst="rect">
            <a:avLst/>
          </a:prstGeom>
          <a:noFill/>
        </p:spPr>
        <p:txBody>
          <a:bodyPr wrap="square">
            <a:spAutoFit/>
          </a:bodyPr>
          <a:lstStyle/>
          <a:p>
            <a:r>
              <a:rPr lang="en-US" sz="4000" b="1" dirty="0"/>
              <a:t>Heterojunction—different semiconductors </a:t>
            </a:r>
            <a:endParaRPr lang="en-US" sz="4000" dirty="0"/>
          </a:p>
        </p:txBody>
      </p:sp>
    </p:spTree>
    <p:extLst>
      <p:ext uri="{BB962C8B-B14F-4D97-AF65-F5344CB8AC3E}">
        <p14:creationId xmlns:p14="http://schemas.microsoft.com/office/powerpoint/2010/main" val="346742307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2BA08DA-632B-46E3-8D49-7768BC31B2A4}"/>
              </a:ext>
            </a:extLst>
          </p:cNvPr>
          <p:cNvSpPr txBox="1">
            <a:spLocks/>
          </p:cNvSpPr>
          <p:nvPr/>
        </p:nvSpPr>
        <p:spPr>
          <a:xfrm>
            <a:off x="19050" y="0"/>
            <a:ext cx="12172950" cy="749300"/>
          </a:xfrm>
          <a:prstGeom prst="rect">
            <a:avLst/>
          </a:prstGeom>
          <a:solidFill>
            <a:schemeClr val="accent6">
              <a:lumMod val="20000"/>
              <a:lumOff val="80000"/>
            </a:schemeClr>
          </a:solidFill>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Semiconductors</a:t>
            </a:r>
          </a:p>
        </p:txBody>
      </p:sp>
      <p:pic>
        <p:nvPicPr>
          <p:cNvPr id="4" name="Picture 3">
            <a:extLst>
              <a:ext uri="{FF2B5EF4-FFF2-40B4-BE49-F238E27FC236}">
                <a16:creationId xmlns:a16="http://schemas.microsoft.com/office/drawing/2014/main" id="{2D34200C-655D-4B72-A33B-89C57BDDD90E}"/>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10884216" y="0"/>
            <a:ext cx="1181291" cy="940498"/>
          </a:xfrm>
          <a:prstGeom prst="rect">
            <a:avLst/>
          </a:prstGeom>
        </p:spPr>
      </p:pic>
      <p:pic>
        <p:nvPicPr>
          <p:cNvPr id="5" name="Picture 4">
            <a:extLst>
              <a:ext uri="{FF2B5EF4-FFF2-40B4-BE49-F238E27FC236}">
                <a16:creationId xmlns:a16="http://schemas.microsoft.com/office/drawing/2014/main" id="{EA6CB5EE-C60E-49E0-B464-44A74F2BCF54}"/>
              </a:ext>
            </a:extLst>
          </p:cNvPr>
          <p:cNvPicPr>
            <a:picLocks noChangeAspect="1"/>
          </p:cNvPicPr>
          <p:nvPr/>
        </p:nvPicPr>
        <p:blipFill rotWithShape="1">
          <a:blip r:embed="rId3"/>
          <a:srcRect l="11285" t="7616" r="3612" b="9819"/>
          <a:stretch/>
        </p:blipFill>
        <p:spPr>
          <a:xfrm>
            <a:off x="1978533" y="2712235"/>
            <a:ext cx="8253984" cy="4054831"/>
          </a:xfrm>
          <a:prstGeom prst="rect">
            <a:avLst/>
          </a:prstGeom>
        </p:spPr>
      </p:pic>
      <p:sp>
        <p:nvSpPr>
          <p:cNvPr id="7" name="TextBox 6">
            <a:extLst>
              <a:ext uri="{FF2B5EF4-FFF2-40B4-BE49-F238E27FC236}">
                <a16:creationId xmlns:a16="http://schemas.microsoft.com/office/drawing/2014/main" id="{61167012-4D94-4BB1-9D6E-967E0ED0A541}"/>
              </a:ext>
            </a:extLst>
          </p:cNvPr>
          <p:cNvSpPr txBox="1"/>
          <p:nvPr/>
        </p:nvSpPr>
        <p:spPr>
          <a:xfrm>
            <a:off x="155351" y="819156"/>
            <a:ext cx="11319510" cy="461665"/>
          </a:xfrm>
          <a:prstGeom prst="rect">
            <a:avLst/>
          </a:prstGeom>
          <a:noFill/>
        </p:spPr>
        <p:txBody>
          <a:bodyPr wrap="square">
            <a:spAutoFit/>
          </a:bodyPr>
          <a:lstStyle/>
          <a:p>
            <a:r>
              <a:rPr lang="en-US" sz="2400" b="1" dirty="0"/>
              <a:t>Construction of a Heterojunction Energy Band Diagram</a:t>
            </a:r>
          </a:p>
        </p:txBody>
      </p:sp>
      <p:sp>
        <p:nvSpPr>
          <p:cNvPr id="9" name="TextBox 8">
            <a:extLst>
              <a:ext uri="{FF2B5EF4-FFF2-40B4-BE49-F238E27FC236}">
                <a16:creationId xmlns:a16="http://schemas.microsoft.com/office/drawing/2014/main" id="{D405859A-25B4-4A4E-BD74-611CB63748DC}"/>
              </a:ext>
            </a:extLst>
          </p:cNvPr>
          <p:cNvSpPr txBox="1"/>
          <p:nvPr/>
        </p:nvSpPr>
        <p:spPr>
          <a:xfrm>
            <a:off x="249935" y="1472019"/>
            <a:ext cx="11815571" cy="1200329"/>
          </a:xfrm>
          <a:prstGeom prst="rect">
            <a:avLst/>
          </a:prstGeom>
          <a:noFill/>
        </p:spPr>
        <p:txBody>
          <a:bodyPr wrap="square">
            <a:spAutoFit/>
          </a:bodyPr>
          <a:lstStyle/>
          <a:p>
            <a:r>
              <a:rPr lang="en-US" sz="2400" dirty="0"/>
              <a:t>Consider the energy band diagram for GaAs on Ge. assuming that the bulk properties of the semiconductors are valid right up to the interface where there is an abrupt transition from one material to the other.</a:t>
            </a:r>
          </a:p>
        </p:txBody>
      </p:sp>
    </p:spTree>
    <p:extLst>
      <p:ext uri="{BB962C8B-B14F-4D97-AF65-F5344CB8AC3E}">
        <p14:creationId xmlns:p14="http://schemas.microsoft.com/office/powerpoint/2010/main" val="194008980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2BA08DA-632B-46E3-8D49-7768BC31B2A4}"/>
              </a:ext>
            </a:extLst>
          </p:cNvPr>
          <p:cNvSpPr txBox="1">
            <a:spLocks/>
          </p:cNvSpPr>
          <p:nvPr/>
        </p:nvSpPr>
        <p:spPr>
          <a:xfrm>
            <a:off x="19050" y="0"/>
            <a:ext cx="12172950" cy="749300"/>
          </a:xfrm>
          <a:prstGeom prst="rect">
            <a:avLst/>
          </a:prstGeom>
          <a:solidFill>
            <a:schemeClr val="accent6">
              <a:lumMod val="20000"/>
              <a:lumOff val="80000"/>
            </a:schemeClr>
          </a:solidFill>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Semiconductors</a:t>
            </a:r>
          </a:p>
        </p:txBody>
      </p:sp>
      <p:pic>
        <p:nvPicPr>
          <p:cNvPr id="4" name="Picture 3">
            <a:extLst>
              <a:ext uri="{FF2B5EF4-FFF2-40B4-BE49-F238E27FC236}">
                <a16:creationId xmlns:a16="http://schemas.microsoft.com/office/drawing/2014/main" id="{2D34200C-655D-4B72-A33B-89C57BDDD90E}"/>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10884216" y="0"/>
            <a:ext cx="1181291" cy="940498"/>
          </a:xfrm>
          <a:prstGeom prst="rect">
            <a:avLst/>
          </a:prstGeom>
        </p:spPr>
      </p:pic>
      <p:pic>
        <p:nvPicPr>
          <p:cNvPr id="5" name="Picture 4">
            <a:extLst>
              <a:ext uri="{FF2B5EF4-FFF2-40B4-BE49-F238E27FC236}">
                <a16:creationId xmlns:a16="http://schemas.microsoft.com/office/drawing/2014/main" id="{83D13546-CF2A-4BBD-97CC-24FDF0AE07AB}"/>
              </a:ext>
            </a:extLst>
          </p:cNvPr>
          <p:cNvPicPr>
            <a:picLocks noChangeAspect="1"/>
          </p:cNvPicPr>
          <p:nvPr/>
        </p:nvPicPr>
        <p:blipFill>
          <a:blip r:embed="rId3"/>
          <a:stretch>
            <a:fillRect/>
          </a:stretch>
        </p:blipFill>
        <p:spPr>
          <a:xfrm>
            <a:off x="1105269" y="1645680"/>
            <a:ext cx="10000512" cy="5212320"/>
          </a:xfrm>
          <a:prstGeom prst="rect">
            <a:avLst/>
          </a:prstGeom>
        </p:spPr>
      </p:pic>
      <p:sp>
        <p:nvSpPr>
          <p:cNvPr id="6" name="TextBox 5">
            <a:extLst>
              <a:ext uri="{FF2B5EF4-FFF2-40B4-BE49-F238E27FC236}">
                <a16:creationId xmlns:a16="http://schemas.microsoft.com/office/drawing/2014/main" id="{FEF76E28-99D6-46D3-9D84-7A6198ED3934}"/>
              </a:ext>
            </a:extLst>
          </p:cNvPr>
          <p:cNvSpPr txBox="1"/>
          <p:nvPr/>
        </p:nvSpPr>
        <p:spPr>
          <a:xfrm>
            <a:off x="871386" y="1031615"/>
            <a:ext cx="8674950" cy="461665"/>
          </a:xfrm>
          <a:prstGeom prst="rect">
            <a:avLst/>
          </a:prstGeom>
          <a:noFill/>
        </p:spPr>
        <p:txBody>
          <a:bodyPr wrap="square">
            <a:spAutoFit/>
          </a:bodyPr>
          <a:lstStyle/>
          <a:p>
            <a:r>
              <a:rPr lang="en-US" sz="2400" dirty="0"/>
              <a:t>Energy band of the individual GaAs and Ge</a:t>
            </a:r>
          </a:p>
        </p:txBody>
      </p:sp>
    </p:spTree>
    <p:extLst>
      <p:ext uri="{BB962C8B-B14F-4D97-AF65-F5344CB8AC3E}">
        <p14:creationId xmlns:p14="http://schemas.microsoft.com/office/powerpoint/2010/main" val="20252874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210CB9D-E0F4-44F4-837A-F699EE87EF55}"/>
              </a:ext>
            </a:extLst>
          </p:cNvPr>
          <p:cNvSpPr txBox="1"/>
          <p:nvPr/>
        </p:nvSpPr>
        <p:spPr>
          <a:xfrm>
            <a:off x="333973" y="1292312"/>
            <a:ext cx="4746172" cy="461665"/>
          </a:xfrm>
          <a:prstGeom prst="rect">
            <a:avLst/>
          </a:prstGeom>
          <a:noFill/>
        </p:spPr>
        <p:txBody>
          <a:bodyPr wrap="square" rtlCol="0">
            <a:spAutoFit/>
          </a:bodyPr>
          <a:lstStyle/>
          <a:p>
            <a:r>
              <a:rPr lang="en-US" sz="2400" dirty="0"/>
              <a:t>Direct and indirect band gap</a:t>
            </a:r>
          </a:p>
        </p:txBody>
      </p:sp>
      <p:pic>
        <p:nvPicPr>
          <p:cNvPr id="8" name="Picture 7">
            <a:extLst>
              <a:ext uri="{FF2B5EF4-FFF2-40B4-BE49-F238E27FC236}">
                <a16:creationId xmlns:a16="http://schemas.microsoft.com/office/drawing/2014/main" id="{676E902C-A7BA-4A13-B0D9-6E1DD3ADBF09}"/>
              </a:ext>
            </a:extLst>
          </p:cNvPr>
          <p:cNvPicPr>
            <a:picLocks noChangeAspect="1"/>
          </p:cNvPicPr>
          <p:nvPr/>
        </p:nvPicPr>
        <p:blipFill rotWithShape="1">
          <a:blip r:embed="rId2">
            <a:lum bright="-20000" contrast="40000"/>
          </a:blip>
          <a:srcRect t="3142" b="14603"/>
          <a:stretch/>
        </p:blipFill>
        <p:spPr>
          <a:xfrm>
            <a:off x="4567857" y="1159982"/>
            <a:ext cx="6210387" cy="5350546"/>
          </a:xfrm>
          <a:prstGeom prst="rect">
            <a:avLst/>
          </a:prstGeom>
        </p:spPr>
      </p:pic>
      <p:sp>
        <p:nvSpPr>
          <p:cNvPr id="10" name="TextBox 9">
            <a:extLst>
              <a:ext uri="{FF2B5EF4-FFF2-40B4-BE49-F238E27FC236}">
                <a16:creationId xmlns:a16="http://schemas.microsoft.com/office/drawing/2014/main" id="{CCF7A71C-7288-4E3D-A2E6-D663CB7FD7DB}"/>
              </a:ext>
            </a:extLst>
          </p:cNvPr>
          <p:cNvSpPr txBox="1"/>
          <p:nvPr/>
        </p:nvSpPr>
        <p:spPr>
          <a:xfrm>
            <a:off x="246558" y="1886307"/>
            <a:ext cx="4238027" cy="2308324"/>
          </a:xfrm>
          <a:prstGeom prst="rect">
            <a:avLst/>
          </a:prstGeom>
          <a:noFill/>
        </p:spPr>
        <p:txBody>
          <a:bodyPr wrap="square">
            <a:spAutoFit/>
          </a:bodyPr>
          <a:lstStyle/>
          <a:p>
            <a:r>
              <a:rPr lang="en-US" sz="2400" dirty="0"/>
              <a:t>Circles (º) indicate holes in the valence ) indicate holes in the valence bands and dots ( bands and dots (•) indicate electrons in the ) indicate electrons in the conduction bands.</a:t>
            </a:r>
          </a:p>
        </p:txBody>
      </p:sp>
      <p:sp>
        <p:nvSpPr>
          <p:cNvPr id="7" name="TextBox 6">
            <a:extLst>
              <a:ext uri="{FF2B5EF4-FFF2-40B4-BE49-F238E27FC236}">
                <a16:creationId xmlns:a16="http://schemas.microsoft.com/office/drawing/2014/main" id="{E54D0576-30DF-49AA-A640-08F8B19F83DF}"/>
              </a:ext>
            </a:extLst>
          </p:cNvPr>
          <p:cNvSpPr txBox="1"/>
          <p:nvPr/>
        </p:nvSpPr>
        <p:spPr>
          <a:xfrm>
            <a:off x="163285" y="853833"/>
            <a:ext cx="6205728" cy="461665"/>
          </a:xfrm>
          <a:prstGeom prst="rect">
            <a:avLst/>
          </a:prstGeom>
          <a:noFill/>
        </p:spPr>
        <p:txBody>
          <a:bodyPr wrap="square">
            <a:spAutoFit/>
          </a:bodyPr>
          <a:lstStyle/>
          <a:p>
            <a:r>
              <a:rPr lang="en-US" sz="2400" b="0" u="none" strike="noStrike" dirty="0">
                <a:solidFill>
                  <a:srgbClr val="000000"/>
                </a:solidFill>
                <a:effectLst/>
                <a:latin typeface="Arial" panose="020B0604020202020204" pitchFamily="34" charset="0"/>
              </a:rPr>
              <a:t>2. Energy bands in semiconductors </a:t>
            </a:r>
          </a:p>
        </p:txBody>
      </p:sp>
      <p:grpSp>
        <p:nvGrpSpPr>
          <p:cNvPr id="2" name="Group 1">
            <a:extLst>
              <a:ext uri="{FF2B5EF4-FFF2-40B4-BE49-F238E27FC236}">
                <a16:creationId xmlns:a16="http://schemas.microsoft.com/office/drawing/2014/main" id="{1CA6AD5F-BB12-5B31-8BF4-D5EA5A4B0802}"/>
              </a:ext>
            </a:extLst>
          </p:cNvPr>
          <p:cNvGrpSpPr/>
          <p:nvPr/>
        </p:nvGrpSpPr>
        <p:grpSpPr>
          <a:xfrm>
            <a:off x="19050" y="0"/>
            <a:ext cx="12172950" cy="940498"/>
            <a:chOff x="19050" y="0"/>
            <a:chExt cx="12172950" cy="940498"/>
          </a:xfrm>
        </p:grpSpPr>
        <p:sp>
          <p:nvSpPr>
            <p:cNvPr id="3" name="Title 1">
              <a:extLst>
                <a:ext uri="{FF2B5EF4-FFF2-40B4-BE49-F238E27FC236}">
                  <a16:creationId xmlns:a16="http://schemas.microsoft.com/office/drawing/2014/main" id="{2DB246BB-CB89-47F1-B04A-6ADF6B5B8B5B}"/>
                </a:ext>
              </a:extLst>
            </p:cNvPr>
            <p:cNvSpPr txBox="1">
              <a:spLocks/>
            </p:cNvSpPr>
            <p:nvPr/>
          </p:nvSpPr>
          <p:spPr>
            <a:xfrm>
              <a:off x="19050" y="0"/>
              <a:ext cx="12172950" cy="749300"/>
            </a:xfrm>
            <a:prstGeom prst="rect">
              <a:avLst/>
            </a:prstGeom>
            <a:solidFill>
              <a:schemeClr val="accent6">
                <a:lumMod val="20000"/>
                <a:lumOff val="80000"/>
              </a:schemeClr>
            </a:solidFill>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Semiconductors</a:t>
              </a:r>
              <a:endParaRPr lang="en-US" dirty="0"/>
            </a:p>
          </p:txBody>
        </p:sp>
        <p:pic>
          <p:nvPicPr>
            <p:cNvPr id="9" name="Picture 8">
              <a:extLst>
                <a:ext uri="{FF2B5EF4-FFF2-40B4-BE49-F238E27FC236}">
                  <a16:creationId xmlns:a16="http://schemas.microsoft.com/office/drawing/2014/main" id="{C475BD5F-B166-961F-45B3-3B7E76EB3CCD}"/>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10884216" y="0"/>
              <a:ext cx="1181291" cy="940498"/>
            </a:xfrm>
            <a:prstGeom prst="rect">
              <a:avLst/>
            </a:prstGeom>
          </p:spPr>
        </p:pic>
      </p:grpSp>
    </p:spTree>
    <p:extLst>
      <p:ext uri="{BB962C8B-B14F-4D97-AF65-F5344CB8AC3E}">
        <p14:creationId xmlns:p14="http://schemas.microsoft.com/office/powerpoint/2010/main" val="921158856"/>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2BA08DA-632B-46E3-8D49-7768BC31B2A4}"/>
              </a:ext>
            </a:extLst>
          </p:cNvPr>
          <p:cNvSpPr txBox="1">
            <a:spLocks/>
          </p:cNvSpPr>
          <p:nvPr/>
        </p:nvSpPr>
        <p:spPr>
          <a:xfrm>
            <a:off x="19050" y="0"/>
            <a:ext cx="12172950" cy="749300"/>
          </a:xfrm>
          <a:prstGeom prst="rect">
            <a:avLst/>
          </a:prstGeom>
          <a:solidFill>
            <a:schemeClr val="accent6">
              <a:lumMod val="20000"/>
              <a:lumOff val="80000"/>
            </a:schemeClr>
          </a:solidFill>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Semiconductors</a:t>
            </a:r>
          </a:p>
        </p:txBody>
      </p:sp>
      <p:pic>
        <p:nvPicPr>
          <p:cNvPr id="4" name="Picture 3">
            <a:extLst>
              <a:ext uri="{FF2B5EF4-FFF2-40B4-BE49-F238E27FC236}">
                <a16:creationId xmlns:a16="http://schemas.microsoft.com/office/drawing/2014/main" id="{2D34200C-655D-4B72-A33B-89C57BDDD90E}"/>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10884216" y="0"/>
            <a:ext cx="1181291" cy="940498"/>
          </a:xfrm>
          <a:prstGeom prst="rect">
            <a:avLst/>
          </a:prstGeom>
        </p:spPr>
      </p:pic>
      <p:pic>
        <p:nvPicPr>
          <p:cNvPr id="7" name="Picture 6">
            <a:extLst>
              <a:ext uri="{FF2B5EF4-FFF2-40B4-BE49-F238E27FC236}">
                <a16:creationId xmlns:a16="http://schemas.microsoft.com/office/drawing/2014/main" id="{E3B1722E-744A-41EB-A9FA-F2DE7F67E656}"/>
              </a:ext>
            </a:extLst>
          </p:cNvPr>
          <p:cNvPicPr>
            <a:picLocks noChangeAspect="1"/>
          </p:cNvPicPr>
          <p:nvPr/>
        </p:nvPicPr>
        <p:blipFill rotWithShape="1">
          <a:blip r:embed="rId3"/>
          <a:srcRect l="13240" r="4669"/>
          <a:stretch/>
        </p:blipFill>
        <p:spPr>
          <a:xfrm>
            <a:off x="5169408" y="1220810"/>
            <a:ext cx="6644640" cy="5166356"/>
          </a:xfrm>
          <a:prstGeom prst="rect">
            <a:avLst/>
          </a:prstGeom>
        </p:spPr>
      </p:pic>
      <p:sp>
        <p:nvSpPr>
          <p:cNvPr id="9" name="TextBox 8">
            <a:extLst>
              <a:ext uri="{FF2B5EF4-FFF2-40B4-BE49-F238E27FC236}">
                <a16:creationId xmlns:a16="http://schemas.microsoft.com/office/drawing/2014/main" id="{7540DA44-F2ED-4E42-8C70-2D8AC1DC937F}"/>
              </a:ext>
            </a:extLst>
          </p:cNvPr>
          <p:cNvSpPr txBox="1"/>
          <p:nvPr/>
        </p:nvSpPr>
        <p:spPr>
          <a:xfrm>
            <a:off x="377951" y="940498"/>
            <a:ext cx="4664963" cy="461665"/>
          </a:xfrm>
          <a:prstGeom prst="rect">
            <a:avLst/>
          </a:prstGeom>
          <a:noFill/>
        </p:spPr>
        <p:txBody>
          <a:bodyPr wrap="square">
            <a:spAutoFit/>
          </a:bodyPr>
          <a:lstStyle/>
          <a:p>
            <a:r>
              <a:rPr lang="en-US" sz="2400" dirty="0"/>
              <a:t>No external applied voltage bias;.</a:t>
            </a:r>
          </a:p>
        </p:txBody>
      </p:sp>
      <p:sp>
        <p:nvSpPr>
          <p:cNvPr id="11" name="TextBox 10">
            <a:extLst>
              <a:ext uri="{FF2B5EF4-FFF2-40B4-BE49-F238E27FC236}">
                <a16:creationId xmlns:a16="http://schemas.microsoft.com/office/drawing/2014/main" id="{AB6BE49D-485D-4F22-AE24-FF4E2079176D}"/>
              </a:ext>
            </a:extLst>
          </p:cNvPr>
          <p:cNvSpPr txBox="1"/>
          <p:nvPr/>
        </p:nvSpPr>
        <p:spPr>
          <a:xfrm>
            <a:off x="182879" y="1593361"/>
            <a:ext cx="4986529" cy="2241960"/>
          </a:xfrm>
          <a:prstGeom prst="rect">
            <a:avLst/>
          </a:prstGeom>
          <a:noFill/>
        </p:spPr>
        <p:txBody>
          <a:bodyPr wrap="square">
            <a:spAutoFit/>
          </a:bodyPr>
          <a:lstStyle/>
          <a:p>
            <a:pPr marL="342900" indent="-342900" algn="l">
              <a:lnSpc>
                <a:spcPct val="150000"/>
              </a:lnSpc>
              <a:buFont typeface="Wingdings" panose="05000000000000000000" pitchFamily="2" charset="2"/>
              <a:buChar char="§"/>
            </a:pPr>
            <a:r>
              <a:rPr lang="en-US" sz="2400" b="0" i="0" u="none" strike="noStrike" baseline="0" dirty="0">
                <a:latin typeface="Times-Roman"/>
              </a:rPr>
              <a:t>the presence of the very large barrier in the valence band of the heterojunction prevents the injection of holes from p-Ge into n-GaAs.</a:t>
            </a:r>
          </a:p>
        </p:txBody>
      </p:sp>
    </p:spTree>
    <p:extLst>
      <p:ext uri="{BB962C8B-B14F-4D97-AF65-F5344CB8AC3E}">
        <p14:creationId xmlns:p14="http://schemas.microsoft.com/office/powerpoint/2010/main" val="4271326602"/>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2BA08DA-632B-46E3-8D49-7768BC31B2A4}"/>
              </a:ext>
            </a:extLst>
          </p:cNvPr>
          <p:cNvSpPr txBox="1">
            <a:spLocks/>
          </p:cNvSpPr>
          <p:nvPr/>
        </p:nvSpPr>
        <p:spPr>
          <a:xfrm>
            <a:off x="19050" y="0"/>
            <a:ext cx="12172950" cy="749300"/>
          </a:xfrm>
          <a:prstGeom prst="rect">
            <a:avLst/>
          </a:prstGeom>
          <a:solidFill>
            <a:schemeClr val="accent6">
              <a:lumMod val="20000"/>
              <a:lumOff val="80000"/>
            </a:schemeClr>
          </a:solidFill>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Semiconductors</a:t>
            </a:r>
          </a:p>
        </p:txBody>
      </p:sp>
      <p:pic>
        <p:nvPicPr>
          <p:cNvPr id="4" name="Picture 3">
            <a:extLst>
              <a:ext uri="{FF2B5EF4-FFF2-40B4-BE49-F238E27FC236}">
                <a16:creationId xmlns:a16="http://schemas.microsoft.com/office/drawing/2014/main" id="{2D34200C-655D-4B72-A33B-89C57BDDD90E}"/>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10884216" y="0"/>
            <a:ext cx="1181291" cy="940498"/>
          </a:xfrm>
          <a:prstGeom prst="rect">
            <a:avLst/>
          </a:prstGeom>
        </p:spPr>
      </p:pic>
      <p:sp>
        <p:nvSpPr>
          <p:cNvPr id="5" name="TextBox 4">
            <a:extLst>
              <a:ext uri="{FF2B5EF4-FFF2-40B4-BE49-F238E27FC236}">
                <a16:creationId xmlns:a16="http://schemas.microsoft.com/office/drawing/2014/main" id="{52380CAB-2C8D-4421-9D45-F832FEE25376}"/>
              </a:ext>
            </a:extLst>
          </p:cNvPr>
          <p:cNvSpPr txBox="1"/>
          <p:nvPr/>
        </p:nvSpPr>
        <p:spPr>
          <a:xfrm>
            <a:off x="19050" y="749300"/>
            <a:ext cx="6205728" cy="461665"/>
          </a:xfrm>
          <a:prstGeom prst="rect">
            <a:avLst/>
          </a:prstGeom>
          <a:noFill/>
        </p:spPr>
        <p:txBody>
          <a:bodyPr wrap="square">
            <a:spAutoFit/>
          </a:bodyPr>
          <a:lstStyle/>
          <a:p>
            <a:r>
              <a:rPr lang="en-US" sz="2400" b="1" i="0" u="none" strike="noStrike" baseline="0" dirty="0">
                <a:latin typeface="Frutiger-Black"/>
              </a:rPr>
              <a:t>APPLICATION TO OPTOELECTRONIC DEVICES</a:t>
            </a:r>
            <a:endParaRPr lang="en-US" sz="2400" dirty="0"/>
          </a:p>
        </p:txBody>
      </p:sp>
      <p:sp>
        <p:nvSpPr>
          <p:cNvPr id="7" name="TextBox 6">
            <a:extLst>
              <a:ext uri="{FF2B5EF4-FFF2-40B4-BE49-F238E27FC236}">
                <a16:creationId xmlns:a16="http://schemas.microsoft.com/office/drawing/2014/main" id="{CE886930-7F57-45B8-BB1F-BAF655F1326F}"/>
              </a:ext>
            </a:extLst>
          </p:cNvPr>
          <p:cNvSpPr txBox="1"/>
          <p:nvPr/>
        </p:nvSpPr>
        <p:spPr>
          <a:xfrm>
            <a:off x="-10003" y="1210965"/>
            <a:ext cx="11484864" cy="5019131"/>
          </a:xfrm>
          <a:prstGeom prst="rect">
            <a:avLst/>
          </a:prstGeom>
          <a:noFill/>
        </p:spPr>
        <p:txBody>
          <a:bodyPr wrap="square">
            <a:spAutoFit/>
          </a:bodyPr>
          <a:lstStyle/>
          <a:p>
            <a:pPr marL="285750" indent="-285750" algn="l">
              <a:lnSpc>
                <a:spcPct val="150000"/>
              </a:lnSpc>
              <a:buFont typeface="Wingdings" panose="05000000000000000000" pitchFamily="2" charset="2"/>
              <a:buChar char="§"/>
            </a:pPr>
            <a:r>
              <a:rPr lang="en-US" sz="2400" b="0" i="0" u="none" strike="noStrike" baseline="0" dirty="0">
                <a:latin typeface="TimesTen-Roman"/>
              </a:rPr>
              <a:t>Commonly made of silicon, </a:t>
            </a:r>
            <a:r>
              <a:rPr lang="en-US" sz="2400" b="1" i="0" u="none" strike="noStrike" baseline="0" dirty="0">
                <a:latin typeface="TimesTen-Bold"/>
              </a:rPr>
              <a:t>solar cells</a:t>
            </a:r>
            <a:r>
              <a:rPr lang="en-US" sz="2400" b="0" i="0" u="none" strike="noStrike" baseline="0" dirty="0">
                <a:latin typeface="TimesTen-Roman"/>
              </a:rPr>
              <a:t>, also known as </a:t>
            </a:r>
            <a:r>
              <a:rPr lang="en-US" sz="2400" b="1" i="0" u="none" strike="noStrike" baseline="0" dirty="0">
                <a:latin typeface="TimesTen-Bold"/>
              </a:rPr>
              <a:t>photovoltaic cells</a:t>
            </a:r>
            <a:r>
              <a:rPr lang="en-US" sz="2400" b="0" i="0" u="none" strike="noStrike" baseline="0" dirty="0">
                <a:latin typeface="TimesTen-Roman"/>
              </a:rPr>
              <a:t>, can covert sunlight to electricity with 15 to 30% energy efficiency.</a:t>
            </a:r>
          </a:p>
          <a:p>
            <a:pPr marL="285750" indent="-285750" algn="l">
              <a:lnSpc>
                <a:spcPct val="150000"/>
              </a:lnSpc>
              <a:buFont typeface="Wingdings" panose="05000000000000000000" pitchFamily="2" charset="2"/>
              <a:buChar char="§"/>
            </a:pPr>
            <a:r>
              <a:rPr lang="en-US" sz="2400" b="0" i="0" u="none" strike="noStrike" baseline="0" dirty="0">
                <a:latin typeface="TimesTen-Roman"/>
              </a:rPr>
              <a:t>A solar cell’s structure is identical to a PN junction diode with transparent electrodes so that light can strike the semiconductor.</a:t>
            </a:r>
          </a:p>
          <a:p>
            <a:pPr marL="285750" indent="-285750" algn="l">
              <a:lnSpc>
                <a:spcPct val="150000"/>
              </a:lnSpc>
              <a:buFont typeface="Wingdings" panose="05000000000000000000" pitchFamily="2" charset="2"/>
              <a:buChar char="§"/>
            </a:pPr>
            <a:r>
              <a:rPr lang="en-US" sz="2400" b="0" i="0" u="none" strike="noStrike" baseline="0" dirty="0">
                <a:latin typeface="TimesTen-Roman"/>
              </a:rPr>
              <a:t>a voltage, without light, can produce a diode current</a:t>
            </a:r>
          </a:p>
          <a:p>
            <a:pPr marL="285750" indent="-285750" algn="l">
              <a:lnSpc>
                <a:spcPct val="150000"/>
              </a:lnSpc>
              <a:buFont typeface="Wingdings" panose="05000000000000000000" pitchFamily="2" charset="2"/>
              <a:buChar char="§"/>
            </a:pPr>
            <a:r>
              <a:rPr lang="en-US" sz="2400" b="0" i="0" u="none" strike="noStrike" baseline="0" dirty="0">
                <a:latin typeface="TimesTen-Roman"/>
              </a:rPr>
              <a:t>Light is also a driving force that can produce a diode current without voltage, i.e., with the two diode terminals short-circuited so that </a:t>
            </a:r>
            <a:r>
              <a:rPr lang="en-US" sz="2400" b="0" i="1" u="none" strike="noStrike" baseline="0" dirty="0">
                <a:latin typeface="TimesTen-Italic"/>
              </a:rPr>
              <a:t>V </a:t>
            </a:r>
            <a:r>
              <a:rPr lang="en-US" sz="2400" b="0" i="0" u="none" strike="noStrike" baseline="0" dirty="0">
                <a:latin typeface="TimesTen-Roman"/>
              </a:rPr>
              <a:t>= 0.</a:t>
            </a:r>
          </a:p>
          <a:p>
            <a:pPr marL="285750" indent="-285750" algn="l">
              <a:lnSpc>
                <a:spcPct val="150000"/>
              </a:lnSpc>
              <a:buFont typeface="Wingdings" panose="05000000000000000000" pitchFamily="2" charset="2"/>
              <a:buChar char="§"/>
            </a:pPr>
            <a:r>
              <a:rPr lang="en-US" sz="2400" b="0" i="0" u="none" strike="noStrike" baseline="0" dirty="0">
                <a:latin typeface="TimesTen-Roman"/>
              </a:rPr>
              <a:t>The total diode (solar cell) current is the sum of the current generated by the voltage and that generated by light.</a:t>
            </a:r>
            <a:endParaRPr lang="en-US" sz="2400" dirty="0"/>
          </a:p>
        </p:txBody>
      </p:sp>
      <p:pic>
        <p:nvPicPr>
          <p:cNvPr id="9" name="Picture 8">
            <a:extLst>
              <a:ext uri="{FF2B5EF4-FFF2-40B4-BE49-F238E27FC236}">
                <a16:creationId xmlns:a16="http://schemas.microsoft.com/office/drawing/2014/main" id="{FA031FDC-D110-4099-8561-DF7A12CA569F}"/>
              </a:ext>
            </a:extLst>
          </p:cNvPr>
          <p:cNvPicPr>
            <a:picLocks noChangeAspect="1"/>
          </p:cNvPicPr>
          <p:nvPr/>
        </p:nvPicPr>
        <p:blipFill>
          <a:blip r:embed="rId3">
            <a:lum bright="-20000" contrast="40000"/>
          </a:blip>
          <a:stretch>
            <a:fillRect/>
          </a:stretch>
        </p:blipFill>
        <p:spPr>
          <a:xfrm>
            <a:off x="7151095" y="3156564"/>
            <a:ext cx="3287251" cy="897906"/>
          </a:xfrm>
          <a:prstGeom prst="rect">
            <a:avLst/>
          </a:prstGeom>
        </p:spPr>
      </p:pic>
      <p:pic>
        <p:nvPicPr>
          <p:cNvPr id="6" name="Picture 5">
            <a:extLst>
              <a:ext uri="{FF2B5EF4-FFF2-40B4-BE49-F238E27FC236}">
                <a16:creationId xmlns:a16="http://schemas.microsoft.com/office/drawing/2014/main" id="{F47F600C-CFC8-48A7-860A-F9A251D65640}"/>
              </a:ext>
            </a:extLst>
          </p:cNvPr>
          <p:cNvPicPr>
            <a:picLocks noChangeAspect="1"/>
          </p:cNvPicPr>
          <p:nvPr/>
        </p:nvPicPr>
        <p:blipFill>
          <a:blip r:embed="rId4">
            <a:lum bright="-20000" contrast="40000"/>
          </a:blip>
          <a:stretch>
            <a:fillRect/>
          </a:stretch>
        </p:blipFill>
        <p:spPr>
          <a:xfrm>
            <a:off x="5732429" y="5865686"/>
            <a:ext cx="3531971" cy="728819"/>
          </a:xfrm>
          <a:prstGeom prst="rect">
            <a:avLst/>
          </a:prstGeom>
        </p:spPr>
      </p:pic>
    </p:spTree>
    <p:extLst>
      <p:ext uri="{BB962C8B-B14F-4D97-AF65-F5344CB8AC3E}">
        <p14:creationId xmlns:p14="http://schemas.microsoft.com/office/powerpoint/2010/main" val="312900406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2BA08DA-632B-46E3-8D49-7768BC31B2A4}"/>
              </a:ext>
            </a:extLst>
          </p:cNvPr>
          <p:cNvSpPr txBox="1">
            <a:spLocks/>
          </p:cNvSpPr>
          <p:nvPr/>
        </p:nvSpPr>
        <p:spPr>
          <a:xfrm>
            <a:off x="19050" y="0"/>
            <a:ext cx="12172950" cy="749300"/>
          </a:xfrm>
          <a:prstGeom prst="rect">
            <a:avLst/>
          </a:prstGeom>
          <a:solidFill>
            <a:schemeClr val="accent6">
              <a:lumMod val="20000"/>
              <a:lumOff val="80000"/>
            </a:schemeClr>
          </a:solidFill>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Semiconductors</a:t>
            </a:r>
          </a:p>
        </p:txBody>
      </p:sp>
      <p:pic>
        <p:nvPicPr>
          <p:cNvPr id="4" name="Picture 3">
            <a:extLst>
              <a:ext uri="{FF2B5EF4-FFF2-40B4-BE49-F238E27FC236}">
                <a16:creationId xmlns:a16="http://schemas.microsoft.com/office/drawing/2014/main" id="{2D34200C-655D-4B72-A33B-89C57BDDD90E}"/>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10884216" y="0"/>
            <a:ext cx="1181291" cy="940498"/>
          </a:xfrm>
          <a:prstGeom prst="rect">
            <a:avLst/>
          </a:prstGeom>
        </p:spPr>
      </p:pic>
      <p:sp>
        <p:nvSpPr>
          <p:cNvPr id="5" name="TextBox 4">
            <a:extLst>
              <a:ext uri="{FF2B5EF4-FFF2-40B4-BE49-F238E27FC236}">
                <a16:creationId xmlns:a16="http://schemas.microsoft.com/office/drawing/2014/main" id="{67B635F1-B416-4DC7-985A-A437EC323122}"/>
              </a:ext>
            </a:extLst>
          </p:cNvPr>
          <p:cNvSpPr txBox="1"/>
          <p:nvPr/>
        </p:nvSpPr>
        <p:spPr>
          <a:xfrm>
            <a:off x="126493" y="940498"/>
            <a:ext cx="11009376" cy="2249142"/>
          </a:xfrm>
          <a:prstGeom prst="rect">
            <a:avLst/>
          </a:prstGeom>
          <a:noFill/>
        </p:spPr>
        <p:txBody>
          <a:bodyPr wrap="square">
            <a:spAutoFit/>
          </a:bodyPr>
          <a:lstStyle/>
          <a:p>
            <a:pPr marL="342900" indent="-342900" algn="l">
              <a:lnSpc>
                <a:spcPct val="150000"/>
              </a:lnSpc>
              <a:buFont typeface="Wingdings" panose="05000000000000000000" pitchFamily="2" charset="2"/>
              <a:buChar char="§"/>
            </a:pPr>
            <a:r>
              <a:rPr lang="en-US" sz="2400" b="0" i="0" u="none" strike="noStrike" baseline="0" dirty="0">
                <a:latin typeface="TimesTen-Roman"/>
              </a:rPr>
              <a:t>When light shines on the PN junction, the minority carriers that are generated by light within a diffusion length from the junction can diffuse to the junction</a:t>
            </a:r>
            <a:endParaRPr lang="en-US" sz="2400" dirty="0">
              <a:latin typeface="TimesTen-Roman"/>
            </a:endParaRPr>
          </a:p>
          <a:p>
            <a:pPr marL="342900" indent="-342900" algn="l">
              <a:lnSpc>
                <a:spcPct val="150000"/>
              </a:lnSpc>
              <a:buFont typeface="Wingdings" panose="05000000000000000000" pitchFamily="2" charset="2"/>
              <a:buChar char="§"/>
            </a:pPr>
            <a:r>
              <a:rPr lang="en-US" sz="2400" b="0" i="0" u="none" strike="noStrike" baseline="0" dirty="0">
                <a:latin typeface="TimesTen-Roman"/>
              </a:rPr>
              <a:t>swept across the junction by the built-in field, and cause a current to flow out of the P terminal through the external short circuit and back into the N-terminal.</a:t>
            </a:r>
            <a:endParaRPr lang="en-US" sz="2400" dirty="0"/>
          </a:p>
        </p:txBody>
      </p:sp>
      <p:pic>
        <p:nvPicPr>
          <p:cNvPr id="7" name="Picture 6">
            <a:extLst>
              <a:ext uri="{FF2B5EF4-FFF2-40B4-BE49-F238E27FC236}">
                <a16:creationId xmlns:a16="http://schemas.microsoft.com/office/drawing/2014/main" id="{3339BF10-8024-4E44-8CDD-162556BB7E4A}"/>
              </a:ext>
            </a:extLst>
          </p:cNvPr>
          <p:cNvPicPr>
            <a:picLocks noChangeAspect="1"/>
          </p:cNvPicPr>
          <p:nvPr/>
        </p:nvPicPr>
        <p:blipFill rotWithShape="1">
          <a:blip r:embed="rId3">
            <a:lum bright="-20000" contrast="40000"/>
          </a:blip>
          <a:srcRect l="3312" t="10937" r="3012"/>
          <a:stretch/>
        </p:blipFill>
        <p:spPr>
          <a:xfrm>
            <a:off x="5123689" y="3189640"/>
            <a:ext cx="6906982" cy="3477162"/>
          </a:xfrm>
          <a:prstGeom prst="rect">
            <a:avLst/>
          </a:prstGeom>
        </p:spPr>
      </p:pic>
      <p:sp>
        <p:nvSpPr>
          <p:cNvPr id="9" name="TextBox 8">
            <a:extLst>
              <a:ext uri="{FF2B5EF4-FFF2-40B4-BE49-F238E27FC236}">
                <a16:creationId xmlns:a16="http://schemas.microsoft.com/office/drawing/2014/main" id="{425B9C78-A6B8-46B0-B80C-97DED4671A4C}"/>
              </a:ext>
            </a:extLst>
          </p:cNvPr>
          <p:cNvSpPr txBox="1"/>
          <p:nvPr/>
        </p:nvSpPr>
        <p:spPr>
          <a:xfrm>
            <a:off x="126493" y="3380838"/>
            <a:ext cx="4884419" cy="1569660"/>
          </a:xfrm>
          <a:prstGeom prst="rect">
            <a:avLst/>
          </a:prstGeom>
          <a:noFill/>
        </p:spPr>
        <p:txBody>
          <a:bodyPr wrap="square">
            <a:spAutoFit/>
          </a:bodyPr>
          <a:lstStyle/>
          <a:p>
            <a:pPr marL="342900" indent="-342900" algn="l">
              <a:buFont typeface="Wingdings" panose="05000000000000000000" pitchFamily="2" charset="2"/>
              <a:buChar char="§"/>
            </a:pPr>
            <a:r>
              <a:rPr lang="en-US" sz="2400" b="0" i="0" u="none" strike="noStrike" baseline="0" dirty="0">
                <a:latin typeface="TimesTen-Roman"/>
              </a:rPr>
              <a:t>This current is called the </a:t>
            </a:r>
            <a:r>
              <a:rPr lang="en-US" sz="2400" b="1" i="0" u="none" strike="noStrike" baseline="0" dirty="0">
                <a:latin typeface="TimesTen-Bold"/>
              </a:rPr>
              <a:t>short-circuit current</a:t>
            </a:r>
            <a:r>
              <a:rPr lang="en-US" sz="2400" b="0" i="0" u="none" strike="noStrike" baseline="0" dirty="0">
                <a:latin typeface="TimesTen-Roman"/>
              </a:rPr>
              <a:t>, </a:t>
            </a:r>
            <a:r>
              <a:rPr lang="en-US" sz="2400" b="0" i="1" u="none" strike="noStrike" baseline="0" dirty="0" err="1">
                <a:latin typeface="TimesTen-Italic"/>
              </a:rPr>
              <a:t>I</a:t>
            </a:r>
            <a:r>
              <a:rPr lang="en-US" sz="2400" b="0" i="0" u="none" strike="noStrike" baseline="0" dirty="0" err="1">
                <a:latin typeface="TimesTen-Roman"/>
              </a:rPr>
              <a:t>sc</a:t>
            </a:r>
            <a:r>
              <a:rPr lang="en-US" sz="2400" b="0" i="0" u="none" strike="noStrike" baseline="0" dirty="0">
                <a:latin typeface="TimesTen-Roman"/>
              </a:rPr>
              <a:t>.</a:t>
            </a:r>
          </a:p>
          <a:p>
            <a:pPr marL="342900" indent="-342900" algn="l">
              <a:buFont typeface="Wingdings" panose="05000000000000000000" pitchFamily="2" charset="2"/>
              <a:buChar char="§"/>
            </a:pPr>
            <a:r>
              <a:rPr lang="en-US" sz="2400" b="0" i="1" u="none" strike="noStrike" baseline="0" dirty="0" err="1">
                <a:latin typeface="TimesTen-Italic"/>
              </a:rPr>
              <a:t>I</a:t>
            </a:r>
            <a:r>
              <a:rPr lang="en-US" sz="2400" b="0" i="0" u="none" strike="noStrike" baseline="0" dirty="0" err="1">
                <a:latin typeface="TimesTen-Roman"/>
              </a:rPr>
              <a:t>sc</a:t>
            </a:r>
            <a:r>
              <a:rPr lang="en-US" sz="2400" b="0" i="0" u="none" strike="noStrike" baseline="0" dirty="0">
                <a:latin typeface="TimesTen-Roman"/>
              </a:rPr>
              <a:t> is proportional to the light intensity and to the cell area, </a:t>
            </a:r>
            <a:endParaRPr lang="en-US" sz="2400" dirty="0"/>
          </a:p>
        </p:txBody>
      </p:sp>
    </p:spTree>
    <p:extLst>
      <p:ext uri="{BB962C8B-B14F-4D97-AF65-F5344CB8AC3E}">
        <p14:creationId xmlns:p14="http://schemas.microsoft.com/office/powerpoint/2010/main" val="105736815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2BA08DA-632B-46E3-8D49-7768BC31B2A4}"/>
              </a:ext>
            </a:extLst>
          </p:cNvPr>
          <p:cNvSpPr txBox="1">
            <a:spLocks/>
          </p:cNvSpPr>
          <p:nvPr/>
        </p:nvSpPr>
        <p:spPr>
          <a:xfrm>
            <a:off x="19050" y="0"/>
            <a:ext cx="12172950" cy="749300"/>
          </a:xfrm>
          <a:prstGeom prst="rect">
            <a:avLst/>
          </a:prstGeom>
          <a:solidFill>
            <a:schemeClr val="accent6">
              <a:lumMod val="20000"/>
              <a:lumOff val="80000"/>
            </a:schemeClr>
          </a:solidFill>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Semiconductors</a:t>
            </a:r>
          </a:p>
        </p:txBody>
      </p:sp>
      <p:pic>
        <p:nvPicPr>
          <p:cNvPr id="4" name="Picture 3">
            <a:extLst>
              <a:ext uri="{FF2B5EF4-FFF2-40B4-BE49-F238E27FC236}">
                <a16:creationId xmlns:a16="http://schemas.microsoft.com/office/drawing/2014/main" id="{2D34200C-655D-4B72-A33B-89C57BDDD90E}"/>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10884216" y="0"/>
            <a:ext cx="1181291" cy="940498"/>
          </a:xfrm>
          <a:prstGeom prst="rect">
            <a:avLst/>
          </a:prstGeom>
        </p:spPr>
      </p:pic>
      <p:sp>
        <p:nvSpPr>
          <p:cNvPr id="5" name="TextBox 4">
            <a:extLst>
              <a:ext uri="{FF2B5EF4-FFF2-40B4-BE49-F238E27FC236}">
                <a16:creationId xmlns:a16="http://schemas.microsoft.com/office/drawing/2014/main" id="{3F9BE182-282C-4D6A-A586-07CE3151043A}"/>
              </a:ext>
            </a:extLst>
          </p:cNvPr>
          <p:cNvSpPr txBox="1"/>
          <p:nvPr/>
        </p:nvSpPr>
        <p:spPr>
          <a:xfrm>
            <a:off x="130872" y="879902"/>
            <a:ext cx="10753344" cy="461665"/>
          </a:xfrm>
          <a:prstGeom prst="rect">
            <a:avLst/>
          </a:prstGeom>
          <a:noFill/>
        </p:spPr>
        <p:txBody>
          <a:bodyPr wrap="square">
            <a:spAutoFit/>
          </a:bodyPr>
          <a:lstStyle/>
          <a:p>
            <a:pPr algn="l"/>
            <a:r>
              <a:rPr lang="en-US" sz="2400" b="1" i="0" u="none" strike="noStrike" baseline="0" dirty="0">
                <a:latin typeface="Frutiger-Black"/>
              </a:rPr>
              <a:t>Light Penetration Depth—Direct-Gap and Indirect-Gap Semiconductors</a:t>
            </a:r>
            <a:endParaRPr lang="en-US" sz="2400" dirty="0"/>
          </a:p>
        </p:txBody>
      </p:sp>
      <p:sp>
        <p:nvSpPr>
          <p:cNvPr id="7" name="TextBox 6">
            <a:extLst>
              <a:ext uri="{FF2B5EF4-FFF2-40B4-BE49-F238E27FC236}">
                <a16:creationId xmlns:a16="http://schemas.microsoft.com/office/drawing/2014/main" id="{68DE106E-14CA-42FE-B3AB-A66670FB31E4}"/>
              </a:ext>
            </a:extLst>
          </p:cNvPr>
          <p:cNvSpPr txBox="1"/>
          <p:nvPr/>
        </p:nvSpPr>
        <p:spPr>
          <a:xfrm>
            <a:off x="19050" y="1354862"/>
            <a:ext cx="10600944" cy="461665"/>
          </a:xfrm>
          <a:prstGeom prst="rect">
            <a:avLst/>
          </a:prstGeom>
          <a:noFill/>
        </p:spPr>
        <p:txBody>
          <a:bodyPr wrap="square">
            <a:spAutoFit/>
          </a:bodyPr>
          <a:lstStyle/>
          <a:p>
            <a:pPr marL="342900" indent="-342900">
              <a:buFont typeface="Wingdings" panose="05000000000000000000" pitchFamily="2" charset="2"/>
              <a:buChar char="§"/>
            </a:pPr>
            <a:r>
              <a:rPr lang="en-US" sz="2400" b="0" i="0" u="none" strike="noStrike" baseline="0" dirty="0">
                <a:latin typeface="TimesTen-Roman"/>
              </a:rPr>
              <a:t>The photon energy and the wavelength, are related by</a:t>
            </a:r>
            <a:endParaRPr lang="en-US" sz="2400" dirty="0"/>
          </a:p>
        </p:txBody>
      </p:sp>
      <p:pic>
        <p:nvPicPr>
          <p:cNvPr id="9" name="Picture 8">
            <a:extLst>
              <a:ext uri="{FF2B5EF4-FFF2-40B4-BE49-F238E27FC236}">
                <a16:creationId xmlns:a16="http://schemas.microsoft.com/office/drawing/2014/main" id="{CEAEBB47-CC03-4D10-90B4-F6E363244B57}"/>
              </a:ext>
            </a:extLst>
          </p:cNvPr>
          <p:cNvPicPr>
            <a:picLocks noChangeAspect="1"/>
          </p:cNvPicPr>
          <p:nvPr/>
        </p:nvPicPr>
        <p:blipFill rotWithShape="1">
          <a:blip r:embed="rId3">
            <a:lum bright="-20000" contrast="40000"/>
          </a:blip>
          <a:srcRect t="7792" b="14339"/>
          <a:stretch/>
        </p:blipFill>
        <p:spPr>
          <a:xfrm>
            <a:off x="2306391" y="1838458"/>
            <a:ext cx="5454496" cy="735112"/>
          </a:xfrm>
          <a:prstGeom prst="rect">
            <a:avLst/>
          </a:prstGeom>
        </p:spPr>
      </p:pic>
      <p:sp>
        <p:nvSpPr>
          <p:cNvPr id="11" name="TextBox 10">
            <a:extLst>
              <a:ext uri="{FF2B5EF4-FFF2-40B4-BE49-F238E27FC236}">
                <a16:creationId xmlns:a16="http://schemas.microsoft.com/office/drawing/2014/main" id="{D0CF6352-1F5F-4335-9721-2943ABB65D6E}"/>
              </a:ext>
            </a:extLst>
          </p:cNvPr>
          <p:cNvSpPr txBox="1"/>
          <p:nvPr/>
        </p:nvSpPr>
        <p:spPr>
          <a:xfrm>
            <a:off x="128683" y="2408465"/>
            <a:ext cx="11934634" cy="2123658"/>
          </a:xfrm>
          <a:prstGeom prst="rect">
            <a:avLst/>
          </a:prstGeom>
          <a:noFill/>
        </p:spPr>
        <p:txBody>
          <a:bodyPr wrap="square">
            <a:spAutoFit/>
          </a:bodyPr>
          <a:lstStyle/>
          <a:p>
            <a:pPr marL="342900" indent="-342900" algn="l">
              <a:lnSpc>
                <a:spcPct val="150000"/>
              </a:lnSpc>
              <a:buFont typeface="Wingdings" panose="05000000000000000000" pitchFamily="2" charset="2"/>
              <a:buChar char="§"/>
            </a:pPr>
            <a:r>
              <a:rPr lang="en-US" sz="2400" b="0" i="0" u="none" strike="noStrike" baseline="0" dirty="0">
                <a:latin typeface="TimesTen-Roman"/>
              </a:rPr>
              <a:t>Photons with energy larger than </a:t>
            </a:r>
            <a:r>
              <a:rPr lang="en-US" sz="2400" b="0" i="1" u="none" strike="noStrike" baseline="0" dirty="0" err="1">
                <a:latin typeface="TimesTen-Italic"/>
              </a:rPr>
              <a:t>E</a:t>
            </a:r>
            <a:r>
              <a:rPr lang="en-US" sz="2400" b="0" i="0" u="none" strike="noStrike" baseline="0" dirty="0" err="1">
                <a:latin typeface="TimesTen-Roman"/>
              </a:rPr>
              <a:t>g</a:t>
            </a:r>
            <a:r>
              <a:rPr lang="en-US" sz="2400" b="0" i="0" u="none" strike="noStrike" baseline="0" dirty="0">
                <a:latin typeface="TimesTen-Roman"/>
              </a:rPr>
              <a:t> are absorbed </a:t>
            </a:r>
          </a:p>
          <a:p>
            <a:pPr marL="342900" indent="-342900" algn="l">
              <a:lnSpc>
                <a:spcPct val="150000"/>
              </a:lnSpc>
              <a:buFont typeface="Wingdings" panose="05000000000000000000" pitchFamily="2" charset="2"/>
              <a:buChar char="§"/>
            </a:pPr>
            <a:r>
              <a:rPr lang="en-US" sz="2400" b="0" i="0" u="none" strike="noStrike" baseline="0" dirty="0">
                <a:latin typeface="TimesTen-Roman"/>
              </a:rPr>
              <a:t>some photons may travel a distance x in the semiconductor before being absorbed. </a:t>
            </a:r>
          </a:p>
          <a:p>
            <a:pPr marL="342900" indent="-342900" algn="l">
              <a:lnSpc>
                <a:spcPct val="150000"/>
              </a:lnSpc>
              <a:buFont typeface="Wingdings" panose="05000000000000000000" pitchFamily="2" charset="2"/>
              <a:buChar char="§"/>
            </a:pPr>
            <a:r>
              <a:rPr lang="en-US" sz="2400" b="0" i="0" u="none" strike="noStrike" baseline="0" dirty="0">
                <a:latin typeface="TimesTen-Roman"/>
              </a:rPr>
              <a:t>The light intensity decreases exponentially with the distance of travel </a:t>
            </a:r>
            <a:r>
              <a:rPr lang="en-US" sz="2400" b="0" i="1" u="none" strike="noStrike" baseline="0" dirty="0">
                <a:latin typeface="TimesTen-Italic"/>
              </a:rPr>
              <a:t>x</a:t>
            </a:r>
          </a:p>
          <a:p>
            <a:pPr algn="l"/>
            <a:endParaRPr lang="en-US" sz="2400" dirty="0"/>
          </a:p>
        </p:txBody>
      </p:sp>
      <p:pic>
        <p:nvPicPr>
          <p:cNvPr id="13" name="Picture 12">
            <a:extLst>
              <a:ext uri="{FF2B5EF4-FFF2-40B4-BE49-F238E27FC236}">
                <a16:creationId xmlns:a16="http://schemas.microsoft.com/office/drawing/2014/main" id="{61DC7F1B-99A7-4E75-A12C-632740F1E949}"/>
              </a:ext>
            </a:extLst>
          </p:cNvPr>
          <p:cNvPicPr>
            <a:picLocks noChangeAspect="1"/>
          </p:cNvPicPr>
          <p:nvPr/>
        </p:nvPicPr>
        <p:blipFill>
          <a:blip r:embed="rId4">
            <a:lum bright="-20000" contrast="40000"/>
          </a:blip>
          <a:stretch>
            <a:fillRect/>
          </a:stretch>
        </p:blipFill>
        <p:spPr>
          <a:xfrm>
            <a:off x="2306391" y="4189421"/>
            <a:ext cx="3604723" cy="685404"/>
          </a:xfrm>
          <a:prstGeom prst="rect">
            <a:avLst/>
          </a:prstGeom>
        </p:spPr>
      </p:pic>
      <p:sp>
        <p:nvSpPr>
          <p:cNvPr id="15" name="TextBox 14">
            <a:extLst>
              <a:ext uri="{FF2B5EF4-FFF2-40B4-BE49-F238E27FC236}">
                <a16:creationId xmlns:a16="http://schemas.microsoft.com/office/drawing/2014/main" id="{97FB2EDB-D3FC-4171-8127-AF2DF4BB0D6A}"/>
              </a:ext>
            </a:extLst>
          </p:cNvPr>
          <p:cNvSpPr txBox="1"/>
          <p:nvPr/>
        </p:nvSpPr>
        <p:spPr>
          <a:xfrm>
            <a:off x="193331" y="4874825"/>
            <a:ext cx="11435565" cy="1695144"/>
          </a:xfrm>
          <a:prstGeom prst="rect">
            <a:avLst/>
          </a:prstGeom>
          <a:noFill/>
        </p:spPr>
        <p:txBody>
          <a:bodyPr wrap="square">
            <a:spAutoFit/>
          </a:bodyPr>
          <a:lstStyle/>
          <a:p>
            <a:pPr marL="285750" indent="-285750">
              <a:lnSpc>
                <a:spcPct val="150000"/>
              </a:lnSpc>
              <a:buFont typeface="Wingdings" panose="05000000000000000000" pitchFamily="2" charset="2"/>
              <a:buChar char="§"/>
            </a:pPr>
            <a:r>
              <a:rPr lang="el-GR" sz="2400" i="0" u="none" strike="noStrike" baseline="0" dirty="0">
                <a:latin typeface="TimesTen-Roman"/>
              </a:rPr>
              <a:t>α</a:t>
            </a:r>
            <a:r>
              <a:rPr lang="en-US" sz="2400" i="0" u="none" strike="noStrike" baseline="0" dirty="0">
                <a:latin typeface="TimesTen-Roman"/>
              </a:rPr>
              <a:t> is called the </a:t>
            </a:r>
            <a:r>
              <a:rPr lang="en-US" sz="2400" i="0" u="none" strike="noStrike" baseline="0" dirty="0">
                <a:latin typeface="TimesTen-Bold"/>
              </a:rPr>
              <a:t>absorption coefficient</a:t>
            </a:r>
            <a:r>
              <a:rPr lang="en-US" sz="2400" dirty="0">
                <a:latin typeface="TimesTen-Roman"/>
              </a:rPr>
              <a:t> and </a:t>
            </a:r>
            <a:r>
              <a:rPr lang="en-US" sz="2400" i="0" u="none" strike="noStrike" baseline="0" dirty="0">
                <a:latin typeface="TimesTen-Roman"/>
              </a:rPr>
              <a:t>1/</a:t>
            </a:r>
            <a:r>
              <a:rPr lang="el-GR" sz="2400" i="0" u="none" strike="noStrike" baseline="0" dirty="0">
                <a:latin typeface="TimesTen-Roman"/>
              </a:rPr>
              <a:t>α</a:t>
            </a:r>
            <a:r>
              <a:rPr lang="en-US" sz="2400" i="0" u="none" strike="noStrike" baseline="0" dirty="0">
                <a:latin typeface="TimesTen-Roman"/>
              </a:rPr>
              <a:t> may be called the light </a:t>
            </a:r>
            <a:r>
              <a:rPr lang="en-US" sz="2400" i="0" u="none" strike="noStrike" baseline="0" dirty="0">
                <a:latin typeface="TimesTen-Bold"/>
              </a:rPr>
              <a:t>penetration depth</a:t>
            </a:r>
          </a:p>
          <a:p>
            <a:pPr marL="285750" indent="-285750">
              <a:lnSpc>
                <a:spcPct val="150000"/>
              </a:lnSpc>
              <a:buFont typeface="Wingdings" panose="05000000000000000000" pitchFamily="2" charset="2"/>
              <a:buChar char="§"/>
            </a:pPr>
            <a:r>
              <a:rPr lang="en-US" sz="2400" b="0" i="0" u="none" strike="noStrike" baseline="0" dirty="0">
                <a:latin typeface="TimesTen-Roman"/>
              </a:rPr>
              <a:t>A solar cell must have a thickness significantly larger than the light penetration depth in order to capture nearly all the photons.</a:t>
            </a:r>
            <a:endParaRPr lang="en-US" sz="2400" dirty="0"/>
          </a:p>
        </p:txBody>
      </p:sp>
    </p:spTree>
    <p:extLst>
      <p:ext uri="{BB962C8B-B14F-4D97-AF65-F5344CB8AC3E}">
        <p14:creationId xmlns:p14="http://schemas.microsoft.com/office/powerpoint/2010/main" val="4026706172"/>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2BA08DA-632B-46E3-8D49-7768BC31B2A4}"/>
              </a:ext>
            </a:extLst>
          </p:cNvPr>
          <p:cNvSpPr txBox="1">
            <a:spLocks/>
          </p:cNvSpPr>
          <p:nvPr/>
        </p:nvSpPr>
        <p:spPr>
          <a:xfrm>
            <a:off x="19050" y="0"/>
            <a:ext cx="12172950" cy="749300"/>
          </a:xfrm>
          <a:prstGeom prst="rect">
            <a:avLst/>
          </a:prstGeom>
          <a:solidFill>
            <a:schemeClr val="accent6">
              <a:lumMod val="20000"/>
              <a:lumOff val="80000"/>
            </a:schemeClr>
          </a:solidFill>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Semiconductors</a:t>
            </a:r>
          </a:p>
        </p:txBody>
      </p:sp>
      <p:pic>
        <p:nvPicPr>
          <p:cNvPr id="4" name="Picture 3">
            <a:extLst>
              <a:ext uri="{FF2B5EF4-FFF2-40B4-BE49-F238E27FC236}">
                <a16:creationId xmlns:a16="http://schemas.microsoft.com/office/drawing/2014/main" id="{2D34200C-655D-4B72-A33B-89C57BDDD90E}"/>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10884216" y="0"/>
            <a:ext cx="1181291" cy="940498"/>
          </a:xfrm>
          <a:prstGeom prst="rect">
            <a:avLst/>
          </a:prstGeom>
        </p:spPr>
      </p:pic>
      <p:sp>
        <p:nvSpPr>
          <p:cNvPr id="5" name="TextBox 4">
            <a:extLst>
              <a:ext uri="{FF2B5EF4-FFF2-40B4-BE49-F238E27FC236}">
                <a16:creationId xmlns:a16="http://schemas.microsoft.com/office/drawing/2014/main" id="{8FA9B0C2-9584-43E9-A4D4-A40B950BF0CA}"/>
              </a:ext>
            </a:extLst>
          </p:cNvPr>
          <p:cNvSpPr txBox="1"/>
          <p:nvPr/>
        </p:nvSpPr>
        <p:spPr>
          <a:xfrm>
            <a:off x="100391" y="877445"/>
            <a:ext cx="6201155" cy="2677656"/>
          </a:xfrm>
          <a:prstGeom prst="rect">
            <a:avLst/>
          </a:prstGeom>
          <a:noFill/>
        </p:spPr>
        <p:txBody>
          <a:bodyPr wrap="square">
            <a:spAutoFit/>
          </a:bodyPr>
          <a:lstStyle/>
          <a:p>
            <a:pPr marL="342900" indent="-342900" algn="l">
              <a:buFont typeface="Wingdings" panose="05000000000000000000" pitchFamily="2" charset="2"/>
              <a:buChar char="§"/>
            </a:pPr>
            <a:r>
              <a:rPr lang="en-US" sz="2400" b="0" i="0" u="none" strike="noStrike" baseline="0" dirty="0">
                <a:latin typeface="TimesTen-Roman"/>
              </a:rPr>
              <a:t>a Si solar cell should be no thinner than 50 </a:t>
            </a:r>
            <a:r>
              <a:rPr lang="en-US" sz="2400" b="0" i="0" u="none" strike="noStrike" baseline="0" dirty="0" err="1">
                <a:latin typeface="TimesTen-Roman"/>
              </a:rPr>
              <a:t>μm</a:t>
            </a:r>
            <a:r>
              <a:rPr lang="en-US" sz="2400" b="0" i="0" u="none" strike="noStrike" baseline="0" dirty="0">
                <a:latin typeface="TimesTen-Roman"/>
              </a:rPr>
              <a:t> in order to absorb most of the photons with energy above </a:t>
            </a:r>
            <a:r>
              <a:rPr lang="en-US" sz="2400" b="0" i="1" u="none" strike="noStrike" baseline="0" dirty="0" err="1">
                <a:latin typeface="TimesTen-Italic"/>
              </a:rPr>
              <a:t>E</a:t>
            </a:r>
            <a:r>
              <a:rPr lang="en-US" sz="2400" b="0" i="0" u="none" strike="noStrike" baseline="0" dirty="0" err="1">
                <a:latin typeface="TimesTen-Roman"/>
              </a:rPr>
              <a:t>g.</a:t>
            </a:r>
            <a:r>
              <a:rPr lang="en-US" sz="2400" b="0" i="0" u="none" strike="noStrike" baseline="0" dirty="0">
                <a:latin typeface="TimesTen-Roman"/>
              </a:rPr>
              <a:t> </a:t>
            </a:r>
            <a:endParaRPr lang="en-US" sz="2400" dirty="0">
              <a:latin typeface="TimesTen-Roman"/>
            </a:endParaRPr>
          </a:p>
          <a:p>
            <a:pPr marL="342900" indent="-342900" algn="l">
              <a:buFont typeface="Wingdings" panose="05000000000000000000" pitchFamily="2" charset="2"/>
              <a:buChar char="§"/>
            </a:pPr>
            <a:r>
              <a:rPr lang="en-US" sz="2400" b="0" i="0" u="none" strike="noStrike" baseline="0" dirty="0">
                <a:latin typeface="TimesTen-Roman"/>
              </a:rPr>
              <a:t>On the other hand, a GaAs solar cell needs to be only 1 </a:t>
            </a:r>
            <a:r>
              <a:rPr lang="en-US" sz="2400" b="0" i="0" u="none" strike="noStrike" baseline="0" dirty="0">
                <a:latin typeface="Times New Roman" panose="02020603050405020304" pitchFamily="18" charset="0"/>
                <a:cs typeface="Times New Roman" panose="02020603050405020304" pitchFamily="18" charset="0"/>
              </a:rPr>
              <a:t>µ</a:t>
            </a:r>
            <a:r>
              <a:rPr lang="en-US" sz="2400" b="0" i="0" u="none" strike="noStrike" baseline="0" dirty="0">
                <a:latin typeface="TimesTen-Roman"/>
              </a:rPr>
              <a:t>m thick because its absorption coefficient rises steeply when the photon energy exceeds </a:t>
            </a:r>
            <a:r>
              <a:rPr lang="en-US" sz="2400" b="0" i="1" u="none" strike="noStrike" baseline="0" dirty="0" err="1">
                <a:latin typeface="TimesTen-Italic"/>
              </a:rPr>
              <a:t>E</a:t>
            </a:r>
            <a:r>
              <a:rPr lang="en-US" sz="2400" b="0" i="0" u="none" strike="noStrike" baseline="0" dirty="0" err="1">
                <a:latin typeface="TimesTen-Roman"/>
              </a:rPr>
              <a:t>g.</a:t>
            </a:r>
            <a:endParaRPr lang="en-US" sz="2400" dirty="0"/>
          </a:p>
        </p:txBody>
      </p:sp>
      <p:pic>
        <p:nvPicPr>
          <p:cNvPr id="7" name="Picture 6">
            <a:extLst>
              <a:ext uri="{FF2B5EF4-FFF2-40B4-BE49-F238E27FC236}">
                <a16:creationId xmlns:a16="http://schemas.microsoft.com/office/drawing/2014/main" id="{69389927-02C1-41E5-8113-97AA8F67AD28}"/>
              </a:ext>
            </a:extLst>
          </p:cNvPr>
          <p:cNvPicPr>
            <a:picLocks noChangeAspect="1"/>
          </p:cNvPicPr>
          <p:nvPr/>
        </p:nvPicPr>
        <p:blipFill rotWithShape="1">
          <a:blip r:embed="rId3">
            <a:lum bright="-20000" contrast="40000"/>
          </a:blip>
          <a:srcRect l="7007" r="6417"/>
          <a:stretch/>
        </p:blipFill>
        <p:spPr>
          <a:xfrm>
            <a:off x="6301547" y="877445"/>
            <a:ext cx="5763960" cy="5959011"/>
          </a:xfrm>
          <a:prstGeom prst="rect">
            <a:avLst/>
          </a:prstGeom>
        </p:spPr>
      </p:pic>
      <p:sp>
        <p:nvSpPr>
          <p:cNvPr id="9" name="TextBox 8">
            <a:extLst>
              <a:ext uri="{FF2B5EF4-FFF2-40B4-BE49-F238E27FC236}">
                <a16:creationId xmlns:a16="http://schemas.microsoft.com/office/drawing/2014/main" id="{A0648136-6C76-47A2-B26E-70E0FCF76D80}"/>
              </a:ext>
            </a:extLst>
          </p:cNvPr>
          <p:cNvSpPr txBox="1"/>
          <p:nvPr/>
        </p:nvSpPr>
        <p:spPr>
          <a:xfrm>
            <a:off x="19050" y="3683246"/>
            <a:ext cx="5890454" cy="2308324"/>
          </a:xfrm>
          <a:prstGeom prst="rect">
            <a:avLst/>
          </a:prstGeom>
          <a:noFill/>
        </p:spPr>
        <p:txBody>
          <a:bodyPr wrap="square">
            <a:spAutoFit/>
          </a:bodyPr>
          <a:lstStyle/>
          <a:p>
            <a:pPr marL="342900" indent="-342900" algn="l">
              <a:buFont typeface="Wingdings" panose="05000000000000000000" pitchFamily="2" charset="2"/>
              <a:buChar char="§"/>
            </a:pPr>
            <a:r>
              <a:rPr lang="en-US" sz="2400" b="0" i="0" u="none" strike="noStrike" baseline="0" dirty="0">
                <a:latin typeface="TimesTen-Roman"/>
              </a:rPr>
              <a:t>Light absorption coefficient as a function of photon energy. Si and Ge are indirect-gap semiconductors. </a:t>
            </a:r>
          </a:p>
          <a:p>
            <a:pPr marL="342900" indent="-342900" algn="l">
              <a:buFont typeface="Wingdings" panose="05000000000000000000" pitchFamily="2" charset="2"/>
              <a:buChar char="§"/>
            </a:pPr>
            <a:r>
              <a:rPr lang="en-US" sz="2400" dirty="0">
                <a:latin typeface="TimesTen-Roman"/>
              </a:rPr>
              <a:t> </a:t>
            </a:r>
            <a:r>
              <a:rPr lang="en-US" sz="2400" b="0" i="0" u="none" strike="noStrike" baseline="0" dirty="0" err="1">
                <a:latin typeface="TimesTen-Roman"/>
              </a:rPr>
              <a:t>InAs</a:t>
            </a:r>
            <a:r>
              <a:rPr lang="en-US" sz="2400" b="0" i="0" u="none" strike="noStrike" baseline="0" dirty="0">
                <a:latin typeface="TimesTen-Roman"/>
              </a:rPr>
              <a:t>, GaAs, and </a:t>
            </a:r>
            <a:r>
              <a:rPr lang="en-US" sz="2400" b="0" i="0" u="none" strike="noStrike" baseline="0" dirty="0" err="1">
                <a:latin typeface="TimesTen-Roman"/>
              </a:rPr>
              <a:t>GaN</a:t>
            </a:r>
            <a:r>
              <a:rPr lang="en-US" sz="2400" b="0" i="0" u="none" strike="noStrike" baseline="0" dirty="0">
                <a:latin typeface="TimesTen-Roman"/>
              </a:rPr>
              <a:t> are direct-gap semiconductors, which exhibit steeply rising absorption coefficients</a:t>
            </a:r>
            <a:endParaRPr lang="en-US" sz="2400" dirty="0"/>
          </a:p>
        </p:txBody>
      </p:sp>
    </p:spTree>
    <p:extLst>
      <p:ext uri="{BB962C8B-B14F-4D97-AF65-F5344CB8AC3E}">
        <p14:creationId xmlns:p14="http://schemas.microsoft.com/office/powerpoint/2010/main" val="2286219758"/>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2BA08DA-632B-46E3-8D49-7768BC31B2A4}"/>
              </a:ext>
            </a:extLst>
          </p:cNvPr>
          <p:cNvSpPr txBox="1">
            <a:spLocks/>
          </p:cNvSpPr>
          <p:nvPr/>
        </p:nvSpPr>
        <p:spPr>
          <a:xfrm>
            <a:off x="19050" y="0"/>
            <a:ext cx="12172950" cy="749300"/>
          </a:xfrm>
          <a:prstGeom prst="rect">
            <a:avLst/>
          </a:prstGeom>
          <a:solidFill>
            <a:schemeClr val="accent6">
              <a:lumMod val="20000"/>
              <a:lumOff val="80000"/>
            </a:schemeClr>
          </a:solidFill>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Semiconductors</a:t>
            </a:r>
          </a:p>
        </p:txBody>
      </p:sp>
      <p:pic>
        <p:nvPicPr>
          <p:cNvPr id="4" name="Picture 3">
            <a:extLst>
              <a:ext uri="{FF2B5EF4-FFF2-40B4-BE49-F238E27FC236}">
                <a16:creationId xmlns:a16="http://schemas.microsoft.com/office/drawing/2014/main" id="{2D34200C-655D-4B72-A33B-89C57BDDD90E}"/>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10884216" y="0"/>
            <a:ext cx="1181291" cy="940498"/>
          </a:xfrm>
          <a:prstGeom prst="rect">
            <a:avLst/>
          </a:prstGeom>
        </p:spPr>
      </p:pic>
      <p:pic>
        <p:nvPicPr>
          <p:cNvPr id="5" name="Picture 4">
            <a:extLst>
              <a:ext uri="{FF2B5EF4-FFF2-40B4-BE49-F238E27FC236}">
                <a16:creationId xmlns:a16="http://schemas.microsoft.com/office/drawing/2014/main" id="{732C186D-07A7-453B-A560-5737E1ABD628}"/>
              </a:ext>
            </a:extLst>
          </p:cNvPr>
          <p:cNvPicPr>
            <a:picLocks noChangeAspect="1"/>
          </p:cNvPicPr>
          <p:nvPr/>
        </p:nvPicPr>
        <p:blipFill rotWithShape="1">
          <a:blip r:embed="rId3">
            <a:lum bright="-20000" contrast="40000"/>
          </a:blip>
          <a:srcRect l="11706" t="52355" r="29361" b="4178"/>
          <a:stretch/>
        </p:blipFill>
        <p:spPr>
          <a:xfrm>
            <a:off x="8380824" y="2459008"/>
            <a:ext cx="3464799" cy="3429000"/>
          </a:xfrm>
          <a:prstGeom prst="rect">
            <a:avLst/>
          </a:prstGeom>
        </p:spPr>
      </p:pic>
      <p:pic>
        <p:nvPicPr>
          <p:cNvPr id="6" name="Picture 5">
            <a:extLst>
              <a:ext uri="{FF2B5EF4-FFF2-40B4-BE49-F238E27FC236}">
                <a16:creationId xmlns:a16="http://schemas.microsoft.com/office/drawing/2014/main" id="{7E541B38-93F8-4FFE-B337-0FFC4B57230D}"/>
              </a:ext>
            </a:extLst>
          </p:cNvPr>
          <p:cNvPicPr>
            <a:picLocks noChangeAspect="1"/>
          </p:cNvPicPr>
          <p:nvPr/>
        </p:nvPicPr>
        <p:blipFill rotWithShape="1">
          <a:blip r:embed="rId3">
            <a:lum bright="-20000" contrast="40000"/>
          </a:blip>
          <a:srcRect l="6108" t="4978" r="38810" b="53956"/>
          <a:stretch/>
        </p:blipFill>
        <p:spPr>
          <a:xfrm>
            <a:off x="346377" y="904495"/>
            <a:ext cx="3793901" cy="3795376"/>
          </a:xfrm>
          <a:prstGeom prst="rect">
            <a:avLst/>
          </a:prstGeom>
        </p:spPr>
      </p:pic>
      <p:sp>
        <p:nvSpPr>
          <p:cNvPr id="8" name="TextBox 7">
            <a:extLst>
              <a:ext uri="{FF2B5EF4-FFF2-40B4-BE49-F238E27FC236}">
                <a16:creationId xmlns:a16="http://schemas.microsoft.com/office/drawing/2014/main" id="{58E2F350-ADC2-4993-865E-CD6D3B767EE5}"/>
              </a:ext>
            </a:extLst>
          </p:cNvPr>
          <p:cNvSpPr txBox="1"/>
          <p:nvPr/>
        </p:nvSpPr>
        <p:spPr>
          <a:xfrm>
            <a:off x="4467606" y="940498"/>
            <a:ext cx="7543786" cy="1569660"/>
          </a:xfrm>
          <a:prstGeom prst="rect">
            <a:avLst/>
          </a:prstGeom>
          <a:noFill/>
        </p:spPr>
        <p:txBody>
          <a:bodyPr wrap="square">
            <a:spAutoFit/>
          </a:bodyPr>
          <a:lstStyle/>
          <a:p>
            <a:pPr marL="342900" indent="-342900" algn="l">
              <a:buFont typeface="Wingdings" panose="05000000000000000000" pitchFamily="2" charset="2"/>
              <a:buChar char="§"/>
            </a:pPr>
            <a:r>
              <a:rPr lang="en-US" sz="2400" b="0" i="0" u="none" strike="noStrike" baseline="0" dirty="0">
                <a:latin typeface="TimesTen-Roman"/>
              </a:rPr>
              <a:t>a schematic </a:t>
            </a:r>
            <a:r>
              <a:rPr lang="en-US" sz="2400" b="0" i="1" u="none" strike="noStrike" baseline="0" dirty="0">
                <a:latin typeface="TimesTen-Italic"/>
              </a:rPr>
              <a:t>E</a:t>
            </a:r>
            <a:r>
              <a:rPr lang="en-US" sz="2400" b="0" i="0" u="none" strike="noStrike" baseline="0" dirty="0">
                <a:latin typeface="TimesTen-Roman"/>
              </a:rPr>
              <a:t>–</a:t>
            </a:r>
            <a:r>
              <a:rPr lang="en-US" sz="2400" b="0" i="1" u="none" strike="noStrike" baseline="0" dirty="0">
                <a:latin typeface="TimesTen-Italic"/>
              </a:rPr>
              <a:t>k </a:t>
            </a:r>
            <a:r>
              <a:rPr lang="en-US" sz="2400" b="0" i="0" u="none" strike="noStrike" baseline="0" dirty="0">
                <a:latin typeface="TimesTen-Roman"/>
              </a:rPr>
              <a:t>plot of Si and Ge. </a:t>
            </a:r>
          </a:p>
          <a:p>
            <a:pPr marL="342900" indent="-342900" algn="l">
              <a:buFont typeface="Wingdings" panose="05000000000000000000" pitchFamily="2" charset="2"/>
              <a:buChar char="§"/>
            </a:pPr>
            <a:r>
              <a:rPr lang="en-US" sz="2400" b="0" i="0" u="none" strike="noStrike" baseline="0" dirty="0">
                <a:latin typeface="TimesTen-Roman"/>
              </a:rPr>
              <a:t>They are </a:t>
            </a:r>
            <a:r>
              <a:rPr lang="en-US" sz="2400" i="0" u="none" strike="noStrike" baseline="0" dirty="0">
                <a:latin typeface="TimesTen-Roman"/>
              </a:rPr>
              <a:t>called </a:t>
            </a:r>
            <a:r>
              <a:rPr lang="en-US" sz="2400" i="0" u="none" strike="noStrike" baseline="0" dirty="0">
                <a:latin typeface="TimesTen-Bold"/>
              </a:rPr>
              <a:t>indirect-gap semiconductors. </a:t>
            </a:r>
          </a:p>
          <a:p>
            <a:pPr marL="342900" indent="-342900" algn="l">
              <a:buFont typeface="Wingdings" panose="05000000000000000000" pitchFamily="2" charset="2"/>
              <a:buChar char="§"/>
            </a:pPr>
            <a:r>
              <a:rPr lang="en-US" sz="2400" b="0" i="0" u="none" strike="noStrike" baseline="0" dirty="0">
                <a:latin typeface="TimesTen-Roman"/>
              </a:rPr>
              <a:t>Light absorption is inefficient because assistance by phonons is required to satisfy </a:t>
            </a:r>
            <a:r>
              <a:rPr lang="en-US" sz="2400" b="0" i="1" u="none" strike="noStrike" baseline="0" dirty="0">
                <a:latin typeface="TimesTen-Italic"/>
              </a:rPr>
              <a:t>k </a:t>
            </a:r>
            <a:r>
              <a:rPr lang="en-US" sz="2400" b="0" i="0" u="none" strike="noStrike" baseline="0" dirty="0">
                <a:latin typeface="TimesTen-Roman"/>
              </a:rPr>
              <a:t>conservation</a:t>
            </a:r>
            <a:endParaRPr lang="en-US" sz="2400" dirty="0"/>
          </a:p>
        </p:txBody>
      </p:sp>
      <p:sp>
        <p:nvSpPr>
          <p:cNvPr id="10" name="TextBox 9">
            <a:extLst>
              <a:ext uri="{FF2B5EF4-FFF2-40B4-BE49-F238E27FC236}">
                <a16:creationId xmlns:a16="http://schemas.microsoft.com/office/drawing/2014/main" id="{58D2F052-601F-460B-B80B-1BB1B9D7A6FF}"/>
              </a:ext>
            </a:extLst>
          </p:cNvPr>
          <p:cNvSpPr txBox="1"/>
          <p:nvPr/>
        </p:nvSpPr>
        <p:spPr>
          <a:xfrm>
            <a:off x="230498" y="4712063"/>
            <a:ext cx="8474215" cy="1200329"/>
          </a:xfrm>
          <a:prstGeom prst="rect">
            <a:avLst/>
          </a:prstGeom>
          <a:noFill/>
        </p:spPr>
        <p:txBody>
          <a:bodyPr wrap="square">
            <a:spAutoFit/>
          </a:bodyPr>
          <a:lstStyle/>
          <a:p>
            <a:pPr marL="285750" indent="-285750" algn="l">
              <a:buFont typeface="Wingdings" panose="05000000000000000000" pitchFamily="2" charset="2"/>
              <a:buChar char="§"/>
            </a:pPr>
            <a:r>
              <a:rPr lang="en-US" sz="2400" b="0" i="0" u="none" strike="noStrike" baseline="0" dirty="0">
                <a:latin typeface="TimesTen-Roman"/>
              </a:rPr>
              <a:t>the bottom of the conduction band and the top of the valence band occur  at the same </a:t>
            </a:r>
            <a:r>
              <a:rPr lang="en-US" sz="2400" b="0" i="1" u="none" strike="noStrike" baseline="0" dirty="0">
                <a:latin typeface="TimesTen-Italic"/>
              </a:rPr>
              <a:t>k</a:t>
            </a:r>
            <a:r>
              <a:rPr lang="en-US" sz="2400" b="0" i="0" u="none" strike="noStrike" baseline="0" dirty="0">
                <a:latin typeface="TimesTen-Roman"/>
              </a:rPr>
              <a:t>, </a:t>
            </a:r>
          </a:p>
          <a:p>
            <a:pPr marL="285750" indent="-285750" algn="l">
              <a:buFont typeface="Wingdings" panose="05000000000000000000" pitchFamily="2" charset="2"/>
              <a:buChar char="§"/>
            </a:pPr>
            <a:r>
              <a:rPr lang="en-US" sz="2400" b="0" i="0" u="none" strike="noStrike" baseline="0" dirty="0" err="1">
                <a:latin typeface="TimesTen-Roman"/>
              </a:rPr>
              <a:t>InP</a:t>
            </a:r>
            <a:r>
              <a:rPr lang="en-US" sz="2400" b="0" i="0" u="none" strike="noStrike" baseline="0" dirty="0">
                <a:latin typeface="TimesTen-Roman"/>
              </a:rPr>
              <a:t> and </a:t>
            </a:r>
            <a:r>
              <a:rPr lang="en-US" sz="2400" b="0" i="0" u="none" strike="noStrike" baseline="0" dirty="0" err="1">
                <a:latin typeface="TimesTen-Roman"/>
              </a:rPr>
              <a:t>GaN</a:t>
            </a:r>
            <a:r>
              <a:rPr lang="en-US" sz="2400" b="0" i="0" u="none" strike="noStrike" baseline="0" dirty="0">
                <a:latin typeface="TimesTen-Roman"/>
              </a:rPr>
              <a:t>,  are </a:t>
            </a:r>
            <a:r>
              <a:rPr lang="en-US" sz="2400" b="1" i="0" u="none" strike="noStrike" baseline="0" dirty="0" err="1">
                <a:latin typeface="TimesTen-Bold"/>
              </a:rPr>
              <a:t>directgap</a:t>
            </a:r>
            <a:r>
              <a:rPr lang="en-US" sz="2400" b="1" i="0" u="none" strike="noStrike" baseline="0" dirty="0">
                <a:latin typeface="TimesTen-Bold"/>
              </a:rPr>
              <a:t> semiconductors</a:t>
            </a:r>
            <a:r>
              <a:rPr lang="en-US" sz="2400" b="0" i="0" u="none" strike="noStrike" baseline="0" dirty="0">
                <a:latin typeface="TimesTen-Roman"/>
              </a:rPr>
              <a:t>.</a:t>
            </a:r>
          </a:p>
        </p:txBody>
      </p:sp>
      <p:sp>
        <p:nvSpPr>
          <p:cNvPr id="12" name="TextBox 11">
            <a:extLst>
              <a:ext uri="{FF2B5EF4-FFF2-40B4-BE49-F238E27FC236}">
                <a16:creationId xmlns:a16="http://schemas.microsoft.com/office/drawing/2014/main" id="{C6ABF38A-775C-44B1-B304-A9131858C957}"/>
              </a:ext>
            </a:extLst>
          </p:cNvPr>
          <p:cNvSpPr txBox="1"/>
          <p:nvPr/>
        </p:nvSpPr>
        <p:spPr>
          <a:xfrm>
            <a:off x="163075" y="5936776"/>
            <a:ext cx="11884899" cy="830997"/>
          </a:xfrm>
          <a:prstGeom prst="rect">
            <a:avLst/>
          </a:prstGeom>
          <a:noFill/>
        </p:spPr>
        <p:txBody>
          <a:bodyPr wrap="square">
            <a:spAutoFit/>
          </a:bodyPr>
          <a:lstStyle/>
          <a:p>
            <a:pPr marL="285750" indent="-285750" algn="l">
              <a:buFont typeface="Wingdings" panose="05000000000000000000" pitchFamily="2" charset="2"/>
              <a:buChar char="§"/>
            </a:pPr>
            <a:r>
              <a:rPr lang="en-US" sz="2400" b="0" i="0" u="none" strike="noStrike" baseline="0" dirty="0">
                <a:latin typeface="TimesTen-Roman"/>
              </a:rPr>
              <a:t>A photon can move an electron from the valence band to the conduction band efficiently because </a:t>
            </a:r>
            <a:r>
              <a:rPr lang="en-US" sz="2400" b="0" i="1" u="none" strike="noStrike" baseline="0" dirty="0">
                <a:latin typeface="TimesTen-Italic"/>
              </a:rPr>
              <a:t>k </a:t>
            </a:r>
            <a:r>
              <a:rPr lang="en-US" sz="2400" b="0" i="0" u="none" strike="noStrike" baseline="0" dirty="0">
                <a:latin typeface="TimesTen-Roman"/>
              </a:rPr>
              <a:t>conservation (the equivalent of momentum conservation) is satisfied. </a:t>
            </a:r>
            <a:endParaRPr lang="en-US" sz="2400" dirty="0"/>
          </a:p>
        </p:txBody>
      </p:sp>
    </p:spTree>
    <p:extLst>
      <p:ext uri="{BB962C8B-B14F-4D97-AF65-F5344CB8AC3E}">
        <p14:creationId xmlns:p14="http://schemas.microsoft.com/office/powerpoint/2010/main" val="1017854424"/>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8C8FDE2-6B0E-4CE3-BC56-15383FA25482}"/>
              </a:ext>
            </a:extLst>
          </p:cNvPr>
          <p:cNvSpPr txBox="1"/>
          <p:nvPr/>
        </p:nvSpPr>
        <p:spPr>
          <a:xfrm>
            <a:off x="402336" y="796790"/>
            <a:ext cx="6096000" cy="461665"/>
          </a:xfrm>
          <a:prstGeom prst="rect">
            <a:avLst/>
          </a:prstGeom>
          <a:noFill/>
        </p:spPr>
        <p:txBody>
          <a:bodyPr wrap="square">
            <a:spAutoFit/>
          </a:bodyPr>
          <a:lstStyle/>
          <a:p>
            <a:r>
              <a:rPr lang="en-US" sz="2400" b="1" i="0" u="none" strike="noStrike" baseline="0" dirty="0">
                <a:latin typeface="Frutiger-Black"/>
              </a:rPr>
              <a:t>Output Power</a:t>
            </a:r>
            <a:endParaRPr lang="en-US" sz="2400" b="1" dirty="0"/>
          </a:p>
        </p:txBody>
      </p:sp>
      <p:sp>
        <p:nvSpPr>
          <p:cNvPr id="5" name="Title 1">
            <a:extLst>
              <a:ext uri="{FF2B5EF4-FFF2-40B4-BE49-F238E27FC236}">
                <a16:creationId xmlns:a16="http://schemas.microsoft.com/office/drawing/2014/main" id="{462CC506-3BD7-407B-8B1E-3F7BAA00D7C8}"/>
              </a:ext>
            </a:extLst>
          </p:cNvPr>
          <p:cNvSpPr txBox="1">
            <a:spLocks/>
          </p:cNvSpPr>
          <p:nvPr/>
        </p:nvSpPr>
        <p:spPr>
          <a:xfrm>
            <a:off x="19050" y="0"/>
            <a:ext cx="12172950" cy="749300"/>
          </a:xfrm>
          <a:prstGeom prst="rect">
            <a:avLst/>
          </a:prstGeom>
          <a:solidFill>
            <a:schemeClr val="accent6">
              <a:lumMod val="20000"/>
              <a:lumOff val="80000"/>
            </a:schemeClr>
          </a:solidFill>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Semiconductors</a:t>
            </a:r>
          </a:p>
        </p:txBody>
      </p:sp>
      <p:pic>
        <p:nvPicPr>
          <p:cNvPr id="6" name="Picture 5">
            <a:extLst>
              <a:ext uri="{FF2B5EF4-FFF2-40B4-BE49-F238E27FC236}">
                <a16:creationId xmlns:a16="http://schemas.microsoft.com/office/drawing/2014/main" id="{6BD1356F-AD8E-43D1-B3EC-3D6F272C88A4}"/>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10884216" y="0"/>
            <a:ext cx="1181291" cy="940498"/>
          </a:xfrm>
          <a:prstGeom prst="rect">
            <a:avLst/>
          </a:prstGeom>
        </p:spPr>
      </p:pic>
      <p:sp>
        <p:nvSpPr>
          <p:cNvPr id="8" name="TextBox 7">
            <a:extLst>
              <a:ext uri="{FF2B5EF4-FFF2-40B4-BE49-F238E27FC236}">
                <a16:creationId xmlns:a16="http://schemas.microsoft.com/office/drawing/2014/main" id="{54FAF798-89C9-431C-B3B4-77DAE4620AAB}"/>
              </a:ext>
            </a:extLst>
          </p:cNvPr>
          <p:cNvSpPr txBox="1"/>
          <p:nvPr/>
        </p:nvSpPr>
        <p:spPr>
          <a:xfrm>
            <a:off x="0" y="1522952"/>
            <a:ext cx="12065507" cy="1200329"/>
          </a:xfrm>
          <a:prstGeom prst="rect">
            <a:avLst/>
          </a:prstGeom>
          <a:noFill/>
        </p:spPr>
        <p:txBody>
          <a:bodyPr wrap="square">
            <a:spAutoFit/>
          </a:bodyPr>
          <a:lstStyle/>
          <a:p>
            <a:pPr marL="342900" indent="-342900" algn="l">
              <a:buFont typeface="Wingdings" panose="05000000000000000000" pitchFamily="2" charset="2"/>
              <a:buChar char="§"/>
            </a:pPr>
            <a:r>
              <a:rPr lang="en-US" sz="2400" b="0" i="0" u="none" strike="noStrike" baseline="0" dirty="0">
                <a:latin typeface="TimesTen-Roman"/>
              </a:rPr>
              <a:t>There is a particular operating point on the solar cell </a:t>
            </a:r>
            <a:r>
              <a:rPr lang="en-US" sz="2400" b="0" i="1" u="none" strike="noStrike" baseline="0" dirty="0">
                <a:latin typeface="TimesTen-Italic"/>
              </a:rPr>
              <a:t>IV </a:t>
            </a:r>
            <a:r>
              <a:rPr lang="en-US" sz="2400" b="0" i="0" u="none" strike="noStrike" baseline="0" dirty="0">
                <a:latin typeface="TimesTen-Roman"/>
              </a:rPr>
              <a:t>curve that maximizes the output power, </a:t>
            </a:r>
          </a:p>
          <a:p>
            <a:pPr marL="342900" indent="-342900" algn="l">
              <a:buFont typeface="Wingdings" panose="05000000000000000000" pitchFamily="2" charset="2"/>
              <a:buChar char="§"/>
            </a:pPr>
            <a:r>
              <a:rPr lang="en-US" sz="2400" b="0" i="0" u="none" strike="noStrike" baseline="0" dirty="0">
                <a:latin typeface="TimesTen-Roman"/>
              </a:rPr>
              <a:t>A load-matching circuit is usually employed to ensure that the cell operates at that point.</a:t>
            </a:r>
            <a:endParaRPr lang="en-US" sz="2400" dirty="0"/>
          </a:p>
        </p:txBody>
      </p:sp>
      <p:pic>
        <p:nvPicPr>
          <p:cNvPr id="10" name="Picture 9">
            <a:extLst>
              <a:ext uri="{FF2B5EF4-FFF2-40B4-BE49-F238E27FC236}">
                <a16:creationId xmlns:a16="http://schemas.microsoft.com/office/drawing/2014/main" id="{9E60048B-83AD-4E09-8655-D05D8404CAB2}"/>
              </a:ext>
            </a:extLst>
          </p:cNvPr>
          <p:cNvPicPr>
            <a:picLocks noChangeAspect="1"/>
          </p:cNvPicPr>
          <p:nvPr/>
        </p:nvPicPr>
        <p:blipFill>
          <a:blip r:embed="rId3">
            <a:lum bright="-20000" contrast="40000"/>
          </a:blip>
          <a:stretch>
            <a:fillRect/>
          </a:stretch>
        </p:blipFill>
        <p:spPr>
          <a:xfrm>
            <a:off x="1904006" y="2987778"/>
            <a:ext cx="4823537" cy="753678"/>
          </a:xfrm>
          <a:prstGeom prst="rect">
            <a:avLst/>
          </a:prstGeom>
        </p:spPr>
      </p:pic>
      <p:sp>
        <p:nvSpPr>
          <p:cNvPr id="12" name="TextBox 11">
            <a:extLst>
              <a:ext uri="{FF2B5EF4-FFF2-40B4-BE49-F238E27FC236}">
                <a16:creationId xmlns:a16="http://schemas.microsoft.com/office/drawing/2014/main" id="{F56D7C6D-61B5-4649-BDB0-B9CADD42A81D}"/>
              </a:ext>
            </a:extLst>
          </p:cNvPr>
          <p:cNvSpPr txBox="1"/>
          <p:nvPr/>
        </p:nvSpPr>
        <p:spPr>
          <a:xfrm>
            <a:off x="347472" y="3765388"/>
            <a:ext cx="6205728" cy="369332"/>
          </a:xfrm>
          <a:prstGeom prst="rect">
            <a:avLst/>
          </a:prstGeom>
          <a:noFill/>
        </p:spPr>
        <p:txBody>
          <a:bodyPr wrap="square">
            <a:spAutoFit/>
          </a:bodyPr>
          <a:lstStyle/>
          <a:p>
            <a:r>
              <a:rPr lang="en-US" sz="1800" b="0" i="0" u="none" strike="noStrike" baseline="0" dirty="0">
                <a:latin typeface="TimesTen-Roman"/>
              </a:rPr>
              <a:t>where </a:t>
            </a:r>
            <a:r>
              <a:rPr lang="en-US" sz="1800" b="0" i="1" u="none" strike="noStrike" baseline="0" dirty="0">
                <a:latin typeface="TimesTen-Italic"/>
              </a:rPr>
              <a:t>FF </a:t>
            </a:r>
            <a:r>
              <a:rPr lang="en-US" sz="1800" b="0" i="0" u="none" strike="noStrike" baseline="0" dirty="0">
                <a:latin typeface="TimesTen-Roman"/>
              </a:rPr>
              <a:t>(called the </a:t>
            </a:r>
            <a:r>
              <a:rPr lang="en-US" sz="1800" b="1" i="0" u="none" strike="noStrike" baseline="0" dirty="0">
                <a:latin typeface="TimesTen-Bold"/>
              </a:rPr>
              <a:t>fill factor</a:t>
            </a:r>
            <a:r>
              <a:rPr lang="en-US" sz="1800" b="0" i="0" u="none" strike="noStrike" baseline="0" dirty="0">
                <a:latin typeface="TimesTen-Roman"/>
              </a:rPr>
              <a:t>) </a:t>
            </a:r>
            <a:endParaRPr lang="en-US" dirty="0"/>
          </a:p>
        </p:txBody>
      </p:sp>
    </p:spTree>
    <p:extLst>
      <p:ext uri="{BB962C8B-B14F-4D97-AF65-F5344CB8AC3E}">
        <p14:creationId xmlns:p14="http://schemas.microsoft.com/office/powerpoint/2010/main" val="1130726480"/>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170F657-1759-45DD-A18F-9F4085603682}"/>
              </a:ext>
            </a:extLst>
          </p:cNvPr>
          <p:cNvSpPr txBox="1">
            <a:spLocks/>
          </p:cNvSpPr>
          <p:nvPr/>
        </p:nvSpPr>
        <p:spPr>
          <a:xfrm>
            <a:off x="19050" y="0"/>
            <a:ext cx="12172950" cy="749300"/>
          </a:xfrm>
          <a:prstGeom prst="rect">
            <a:avLst/>
          </a:prstGeom>
          <a:solidFill>
            <a:schemeClr val="accent6">
              <a:lumMod val="20000"/>
              <a:lumOff val="80000"/>
            </a:schemeClr>
          </a:solidFill>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Semiconductors</a:t>
            </a:r>
          </a:p>
        </p:txBody>
      </p:sp>
      <p:pic>
        <p:nvPicPr>
          <p:cNvPr id="6" name="Picture 5">
            <a:extLst>
              <a:ext uri="{FF2B5EF4-FFF2-40B4-BE49-F238E27FC236}">
                <a16:creationId xmlns:a16="http://schemas.microsoft.com/office/drawing/2014/main" id="{1156BB7A-4FC2-4D39-94CE-8CC766C08E16}"/>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10884216" y="0"/>
            <a:ext cx="1181291" cy="940498"/>
          </a:xfrm>
          <a:prstGeom prst="rect">
            <a:avLst/>
          </a:prstGeom>
        </p:spPr>
      </p:pic>
      <p:sp>
        <p:nvSpPr>
          <p:cNvPr id="8" name="TextBox 7">
            <a:extLst>
              <a:ext uri="{FF2B5EF4-FFF2-40B4-BE49-F238E27FC236}">
                <a16:creationId xmlns:a16="http://schemas.microsoft.com/office/drawing/2014/main" id="{86C00434-DAA3-4C77-BFD1-82692D6E370C}"/>
              </a:ext>
            </a:extLst>
          </p:cNvPr>
          <p:cNvSpPr txBox="1"/>
          <p:nvPr/>
        </p:nvSpPr>
        <p:spPr>
          <a:xfrm>
            <a:off x="225552" y="940498"/>
            <a:ext cx="9845040" cy="461665"/>
          </a:xfrm>
          <a:prstGeom prst="rect">
            <a:avLst/>
          </a:prstGeom>
          <a:noFill/>
        </p:spPr>
        <p:txBody>
          <a:bodyPr wrap="square">
            <a:spAutoFit/>
          </a:bodyPr>
          <a:lstStyle/>
          <a:p>
            <a:r>
              <a:rPr lang="en-US" sz="2400" b="1" i="0" u="none" strike="noStrike" baseline="0" dirty="0">
                <a:latin typeface="Times New Roman" panose="02020603050405020304" pitchFamily="18" charset="0"/>
                <a:cs typeface="Times New Roman" panose="02020603050405020304" pitchFamily="18" charset="0"/>
              </a:rPr>
              <a:t>Light-emitting diodes and solid-state lighting</a:t>
            </a:r>
            <a:endParaRPr lang="en-US" sz="2400" dirty="0">
              <a:latin typeface="Times New Roman" panose="02020603050405020304" pitchFamily="18" charset="0"/>
              <a:cs typeface="Times New Roman" panose="02020603050405020304" pitchFamily="18" charset="0"/>
            </a:endParaRPr>
          </a:p>
        </p:txBody>
      </p:sp>
      <p:pic>
        <p:nvPicPr>
          <p:cNvPr id="10" name="Picture 9">
            <a:extLst>
              <a:ext uri="{FF2B5EF4-FFF2-40B4-BE49-F238E27FC236}">
                <a16:creationId xmlns:a16="http://schemas.microsoft.com/office/drawing/2014/main" id="{0820C591-AB61-44CE-9BA3-B2E76AD710E0}"/>
              </a:ext>
            </a:extLst>
          </p:cNvPr>
          <p:cNvPicPr>
            <a:picLocks noChangeAspect="1"/>
          </p:cNvPicPr>
          <p:nvPr/>
        </p:nvPicPr>
        <p:blipFill rotWithShape="1">
          <a:blip r:embed="rId3">
            <a:lum bright="-20000" contrast="40000"/>
          </a:blip>
          <a:srcRect l="6874" t="18970" r="59369"/>
          <a:stretch/>
        </p:blipFill>
        <p:spPr>
          <a:xfrm>
            <a:off x="487680" y="1593361"/>
            <a:ext cx="3108960" cy="3782200"/>
          </a:xfrm>
          <a:prstGeom prst="rect">
            <a:avLst/>
          </a:prstGeom>
        </p:spPr>
      </p:pic>
      <p:sp>
        <p:nvSpPr>
          <p:cNvPr id="12" name="TextBox 11">
            <a:extLst>
              <a:ext uri="{FF2B5EF4-FFF2-40B4-BE49-F238E27FC236}">
                <a16:creationId xmlns:a16="http://schemas.microsoft.com/office/drawing/2014/main" id="{376058B6-8CB7-4650-9618-CAF3AC0C5836}"/>
              </a:ext>
            </a:extLst>
          </p:cNvPr>
          <p:cNvSpPr txBox="1"/>
          <p:nvPr/>
        </p:nvSpPr>
        <p:spPr>
          <a:xfrm>
            <a:off x="0" y="5375561"/>
            <a:ext cx="11545823" cy="830997"/>
          </a:xfrm>
          <a:prstGeom prst="rect">
            <a:avLst/>
          </a:prstGeom>
          <a:noFill/>
        </p:spPr>
        <p:txBody>
          <a:bodyPr wrap="square">
            <a:spAutoFit/>
          </a:bodyPr>
          <a:lstStyle/>
          <a:p>
            <a:pPr marL="285750" indent="-285750" algn="l">
              <a:buFont typeface="Wingdings" panose="05000000000000000000" pitchFamily="2" charset="2"/>
              <a:buChar char="§"/>
            </a:pPr>
            <a:r>
              <a:rPr lang="en-US" sz="2400" b="0" i="0" u="none" strike="noStrike" baseline="0" dirty="0">
                <a:latin typeface="TimesTen-Roman"/>
              </a:rPr>
              <a:t>Direct-gap such as </a:t>
            </a:r>
            <a:r>
              <a:rPr lang="en-US" sz="2400" b="0" i="0" u="none" strike="noStrike" baseline="0" dirty="0" err="1">
                <a:latin typeface="TimesTen-Roman"/>
              </a:rPr>
              <a:t>GaN</a:t>
            </a:r>
            <a:r>
              <a:rPr lang="en-US" sz="2400" b="0" i="0" u="none" strike="noStrike" baseline="0" dirty="0">
                <a:latin typeface="TimesTen-Roman"/>
              </a:rPr>
              <a:t> are much better for LED applications- high </a:t>
            </a:r>
            <a:r>
              <a:rPr lang="en-US" sz="2400" b="1" i="0" u="none" strike="noStrike" baseline="0" dirty="0">
                <a:latin typeface="TimesTen-Bold"/>
              </a:rPr>
              <a:t>quantum efficiency</a:t>
            </a:r>
            <a:endParaRPr lang="en-US" sz="2400" b="0" i="0" u="none" strike="noStrike" baseline="0" dirty="0">
              <a:latin typeface="TimesTen-Roman"/>
            </a:endParaRPr>
          </a:p>
          <a:p>
            <a:pPr marL="285750" indent="-285750" algn="l">
              <a:buFont typeface="Wingdings" panose="05000000000000000000" pitchFamily="2" charset="2"/>
              <a:buChar char="§"/>
            </a:pPr>
            <a:r>
              <a:rPr lang="en-US" sz="2400" b="0" i="0" u="none" strike="noStrike" baseline="0" dirty="0">
                <a:latin typeface="TimesTen-Roman"/>
              </a:rPr>
              <a:t> than indirect-gap semiconductors such as Si-low </a:t>
            </a:r>
            <a:r>
              <a:rPr lang="en-US" sz="2400" b="1" i="0" u="none" strike="noStrike" baseline="0" dirty="0">
                <a:latin typeface="TimesTen-Bold"/>
              </a:rPr>
              <a:t>quantum efficiency</a:t>
            </a:r>
            <a:endParaRPr lang="en-US" sz="2400" b="0" i="0" u="none" strike="noStrike" baseline="0" dirty="0">
              <a:latin typeface="TimesTen-Roman"/>
            </a:endParaRPr>
          </a:p>
        </p:txBody>
      </p:sp>
      <p:sp>
        <p:nvSpPr>
          <p:cNvPr id="14" name="TextBox 13">
            <a:extLst>
              <a:ext uri="{FF2B5EF4-FFF2-40B4-BE49-F238E27FC236}">
                <a16:creationId xmlns:a16="http://schemas.microsoft.com/office/drawing/2014/main" id="{4C9DFD34-A790-4834-8EE5-3DA56C23BD31}"/>
              </a:ext>
            </a:extLst>
          </p:cNvPr>
          <p:cNvSpPr txBox="1"/>
          <p:nvPr/>
        </p:nvSpPr>
        <p:spPr>
          <a:xfrm>
            <a:off x="7534657" y="3284994"/>
            <a:ext cx="4530850" cy="1569660"/>
          </a:xfrm>
          <a:prstGeom prst="rect">
            <a:avLst/>
          </a:prstGeom>
          <a:noFill/>
        </p:spPr>
        <p:txBody>
          <a:bodyPr wrap="square">
            <a:spAutoFit/>
          </a:bodyPr>
          <a:lstStyle/>
          <a:p>
            <a:pPr marL="342900" indent="-342900" algn="l">
              <a:buFont typeface="Wingdings" panose="05000000000000000000" pitchFamily="2" charset="2"/>
              <a:buChar char="§"/>
            </a:pPr>
            <a:r>
              <a:rPr lang="en-US" sz="2400" b="0" i="0" u="none" strike="noStrike" baseline="0" dirty="0">
                <a:latin typeface="TimesTen-Roman"/>
              </a:rPr>
              <a:t>The electrons and holes in direct-gap materials have matching wave vectors and can recombine easily.</a:t>
            </a:r>
            <a:endParaRPr lang="en-US" sz="2400" dirty="0"/>
          </a:p>
        </p:txBody>
      </p:sp>
      <p:sp>
        <p:nvSpPr>
          <p:cNvPr id="16" name="TextBox 15">
            <a:extLst>
              <a:ext uri="{FF2B5EF4-FFF2-40B4-BE49-F238E27FC236}">
                <a16:creationId xmlns:a16="http://schemas.microsoft.com/office/drawing/2014/main" id="{ECB89F28-8B6B-4371-9807-19735FA76687}"/>
              </a:ext>
            </a:extLst>
          </p:cNvPr>
          <p:cNvSpPr txBox="1"/>
          <p:nvPr/>
        </p:nvSpPr>
        <p:spPr>
          <a:xfrm>
            <a:off x="7021020" y="1194427"/>
            <a:ext cx="4945428" cy="1200329"/>
          </a:xfrm>
          <a:prstGeom prst="rect">
            <a:avLst/>
          </a:prstGeom>
          <a:noFill/>
        </p:spPr>
        <p:txBody>
          <a:bodyPr wrap="square">
            <a:spAutoFit/>
          </a:bodyPr>
          <a:lstStyle/>
          <a:p>
            <a:pPr marL="285750" indent="-285750" algn="l">
              <a:buFont typeface="Wingdings" panose="05000000000000000000" pitchFamily="2" charset="2"/>
              <a:buChar char="§"/>
            </a:pPr>
            <a:r>
              <a:rPr lang="en-US" sz="2400" b="0" i="0" u="none" strike="noStrike" baseline="0" dirty="0">
                <a:latin typeface="TimesTen-Roman"/>
              </a:rPr>
              <a:t>Photons are generated when the electrons and holes injected by the PN junction recombine.</a:t>
            </a:r>
            <a:endParaRPr lang="en-US" sz="2400" dirty="0"/>
          </a:p>
        </p:txBody>
      </p:sp>
      <p:pic>
        <p:nvPicPr>
          <p:cNvPr id="17" name="Picture 16">
            <a:extLst>
              <a:ext uri="{FF2B5EF4-FFF2-40B4-BE49-F238E27FC236}">
                <a16:creationId xmlns:a16="http://schemas.microsoft.com/office/drawing/2014/main" id="{854B5A03-0C32-46B4-AF71-C22659C99118}"/>
              </a:ext>
            </a:extLst>
          </p:cNvPr>
          <p:cNvPicPr>
            <a:picLocks noChangeAspect="1"/>
          </p:cNvPicPr>
          <p:nvPr/>
        </p:nvPicPr>
        <p:blipFill rotWithShape="1">
          <a:blip r:embed="rId3">
            <a:lum bright="-20000" contrast="40000"/>
          </a:blip>
          <a:srcRect l="54530" t="11952" r="3879" b="15448"/>
          <a:stretch/>
        </p:blipFill>
        <p:spPr>
          <a:xfrm>
            <a:off x="3704157" y="1830736"/>
            <a:ext cx="3830500" cy="3388741"/>
          </a:xfrm>
          <a:prstGeom prst="rect">
            <a:avLst/>
          </a:prstGeom>
        </p:spPr>
      </p:pic>
    </p:spTree>
    <p:extLst>
      <p:ext uri="{BB962C8B-B14F-4D97-AF65-F5344CB8AC3E}">
        <p14:creationId xmlns:p14="http://schemas.microsoft.com/office/powerpoint/2010/main" val="43640783"/>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6DA76E0-58BE-44D0-9AED-637CEF95287D}"/>
              </a:ext>
            </a:extLst>
          </p:cNvPr>
          <p:cNvPicPr>
            <a:picLocks noChangeAspect="1"/>
          </p:cNvPicPr>
          <p:nvPr/>
        </p:nvPicPr>
        <p:blipFill rotWithShape="1">
          <a:blip r:embed="rId2">
            <a:lum bright="-20000" contrast="40000"/>
          </a:blip>
          <a:srcRect l="14771" t="5436" r="7354" b="11267"/>
          <a:stretch/>
        </p:blipFill>
        <p:spPr>
          <a:xfrm>
            <a:off x="841248" y="1260801"/>
            <a:ext cx="5254752" cy="5005887"/>
          </a:xfrm>
          <a:prstGeom prst="rect">
            <a:avLst/>
          </a:prstGeom>
        </p:spPr>
      </p:pic>
      <p:sp>
        <p:nvSpPr>
          <p:cNvPr id="6" name="TextBox 5">
            <a:extLst>
              <a:ext uri="{FF2B5EF4-FFF2-40B4-BE49-F238E27FC236}">
                <a16:creationId xmlns:a16="http://schemas.microsoft.com/office/drawing/2014/main" id="{51029C3D-C51D-4BB8-883A-0FA5DEBED28F}"/>
              </a:ext>
            </a:extLst>
          </p:cNvPr>
          <p:cNvSpPr txBox="1"/>
          <p:nvPr/>
        </p:nvSpPr>
        <p:spPr>
          <a:xfrm>
            <a:off x="292608" y="6362055"/>
            <a:ext cx="10911840" cy="461665"/>
          </a:xfrm>
          <a:prstGeom prst="rect">
            <a:avLst/>
          </a:prstGeom>
          <a:noFill/>
        </p:spPr>
        <p:txBody>
          <a:bodyPr wrap="square">
            <a:spAutoFit/>
          </a:bodyPr>
          <a:lstStyle/>
          <a:p>
            <a:r>
              <a:rPr lang="en-US" sz="2400" b="0" i="0" u="none" strike="noStrike" baseline="0" dirty="0">
                <a:latin typeface="TimesTen-Roman"/>
              </a:rPr>
              <a:t>A red LED with sloped sides for better light </a:t>
            </a:r>
            <a:r>
              <a:rPr lang="en-US" sz="2400" b="0" i="0" u="none" strike="noStrike" baseline="0" dirty="0" err="1">
                <a:latin typeface="TimesTen-Roman"/>
              </a:rPr>
              <a:t>extractio</a:t>
            </a:r>
            <a:endParaRPr lang="en-US" sz="2400" dirty="0"/>
          </a:p>
        </p:txBody>
      </p:sp>
      <p:sp>
        <p:nvSpPr>
          <p:cNvPr id="7" name="Title 1">
            <a:extLst>
              <a:ext uri="{FF2B5EF4-FFF2-40B4-BE49-F238E27FC236}">
                <a16:creationId xmlns:a16="http://schemas.microsoft.com/office/drawing/2014/main" id="{EB3A76BB-954D-486F-A45E-98E77D3E2D85}"/>
              </a:ext>
            </a:extLst>
          </p:cNvPr>
          <p:cNvSpPr txBox="1">
            <a:spLocks/>
          </p:cNvSpPr>
          <p:nvPr/>
        </p:nvSpPr>
        <p:spPr>
          <a:xfrm>
            <a:off x="19050" y="0"/>
            <a:ext cx="12172950" cy="749300"/>
          </a:xfrm>
          <a:prstGeom prst="rect">
            <a:avLst/>
          </a:prstGeom>
          <a:solidFill>
            <a:schemeClr val="accent6">
              <a:lumMod val="20000"/>
              <a:lumOff val="80000"/>
            </a:schemeClr>
          </a:solidFill>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Semiconductors</a:t>
            </a:r>
          </a:p>
        </p:txBody>
      </p:sp>
      <p:pic>
        <p:nvPicPr>
          <p:cNvPr id="8" name="Picture 7">
            <a:extLst>
              <a:ext uri="{FF2B5EF4-FFF2-40B4-BE49-F238E27FC236}">
                <a16:creationId xmlns:a16="http://schemas.microsoft.com/office/drawing/2014/main" id="{FD4E191A-C823-43BB-9909-BBBD0FCA3DEA}"/>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10884216" y="0"/>
            <a:ext cx="1181291" cy="940498"/>
          </a:xfrm>
          <a:prstGeom prst="rect">
            <a:avLst/>
          </a:prstGeom>
        </p:spPr>
      </p:pic>
      <p:sp>
        <p:nvSpPr>
          <p:cNvPr id="10" name="TextBox 9">
            <a:extLst>
              <a:ext uri="{FF2B5EF4-FFF2-40B4-BE49-F238E27FC236}">
                <a16:creationId xmlns:a16="http://schemas.microsoft.com/office/drawing/2014/main" id="{E21A1703-8074-440A-8B0A-88C4146E15EC}"/>
              </a:ext>
            </a:extLst>
          </p:cNvPr>
          <p:cNvSpPr txBox="1"/>
          <p:nvPr/>
        </p:nvSpPr>
        <p:spPr>
          <a:xfrm>
            <a:off x="6242304" y="1705832"/>
            <a:ext cx="5535168" cy="3349956"/>
          </a:xfrm>
          <a:prstGeom prst="rect">
            <a:avLst/>
          </a:prstGeom>
          <a:noFill/>
        </p:spPr>
        <p:txBody>
          <a:bodyPr wrap="square">
            <a:spAutoFit/>
          </a:bodyPr>
          <a:lstStyle/>
          <a:p>
            <a:pPr marL="342900" indent="-342900" algn="l">
              <a:lnSpc>
                <a:spcPct val="150000"/>
              </a:lnSpc>
              <a:buFont typeface="Wingdings" panose="05000000000000000000" pitchFamily="2" charset="2"/>
              <a:buChar char="§"/>
            </a:pPr>
            <a:r>
              <a:rPr lang="en-US" sz="2400" b="0" i="0" u="none" strike="noStrike" baseline="0" dirty="0">
                <a:latin typeface="TimesTen-Roman"/>
              </a:rPr>
              <a:t>a red LED with its substrate shaped into a truncated pyramid to collected light with reflector on the back and total internal reflection from the sides. </a:t>
            </a:r>
          </a:p>
          <a:p>
            <a:pPr marL="342900" indent="-342900" algn="l">
              <a:lnSpc>
                <a:spcPct val="150000"/>
              </a:lnSpc>
              <a:buFont typeface="Wingdings" panose="05000000000000000000" pitchFamily="2" charset="2"/>
              <a:buChar char="§"/>
            </a:pPr>
            <a:r>
              <a:rPr lang="en-US" sz="2400" b="0" i="0" u="none" strike="noStrike" baseline="0" dirty="0">
                <a:latin typeface="TimesTen-Roman"/>
              </a:rPr>
              <a:t>The </a:t>
            </a:r>
            <a:r>
              <a:rPr lang="en-US" sz="2400" b="0" i="0" u="none" strike="noStrike" baseline="0" dirty="0" err="1">
                <a:latin typeface="TimesTen-Roman"/>
              </a:rPr>
              <a:t>GaP</a:t>
            </a:r>
            <a:r>
              <a:rPr lang="en-US" sz="2400" b="0" i="0" u="none" strike="noStrike" baseline="0" dirty="0">
                <a:latin typeface="TimesTen-Roman"/>
              </a:rPr>
              <a:t> substrate is transparent to red light</a:t>
            </a:r>
            <a:r>
              <a:rPr lang="en-US" sz="1800" b="0" i="0" u="none" strike="noStrike" baseline="0" dirty="0">
                <a:latin typeface="TimesTen-Roman"/>
              </a:rPr>
              <a:t>.</a:t>
            </a:r>
            <a:endParaRPr lang="en-US" dirty="0"/>
          </a:p>
        </p:txBody>
      </p:sp>
    </p:spTree>
    <p:extLst>
      <p:ext uri="{BB962C8B-B14F-4D97-AF65-F5344CB8AC3E}">
        <p14:creationId xmlns:p14="http://schemas.microsoft.com/office/powerpoint/2010/main" val="3541885956"/>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FEE297A-C360-4DA5-875D-7223AF0AD00D}"/>
              </a:ext>
            </a:extLst>
          </p:cNvPr>
          <p:cNvPicPr>
            <a:picLocks noChangeAspect="1"/>
          </p:cNvPicPr>
          <p:nvPr/>
        </p:nvPicPr>
        <p:blipFill rotWithShape="1">
          <a:blip r:embed="rId2">
            <a:lum bright="-20000" contrast="40000"/>
          </a:blip>
          <a:srcRect l="2847" t="7348" r="5539" b="4477"/>
          <a:stretch/>
        </p:blipFill>
        <p:spPr>
          <a:xfrm>
            <a:off x="816864" y="1255776"/>
            <a:ext cx="9826752" cy="4608576"/>
          </a:xfrm>
          <a:prstGeom prst="rect">
            <a:avLst/>
          </a:prstGeom>
        </p:spPr>
      </p:pic>
      <p:sp>
        <p:nvSpPr>
          <p:cNvPr id="5" name="Title 1">
            <a:extLst>
              <a:ext uri="{FF2B5EF4-FFF2-40B4-BE49-F238E27FC236}">
                <a16:creationId xmlns:a16="http://schemas.microsoft.com/office/drawing/2014/main" id="{250EBE75-EAB8-4DA6-9633-0E253578FCF7}"/>
              </a:ext>
            </a:extLst>
          </p:cNvPr>
          <p:cNvSpPr txBox="1">
            <a:spLocks/>
          </p:cNvSpPr>
          <p:nvPr/>
        </p:nvSpPr>
        <p:spPr>
          <a:xfrm>
            <a:off x="19050" y="0"/>
            <a:ext cx="12172950" cy="749300"/>
          </a:xfrm>
          <a:prstGeom prst="rect">
            <a:avLst/>
          </a:prstGeom>
          <a:solidFill>
            <a:schemeClr val="accent6">
              <a:lumMod val="20000"/>
              <a:lumOff val="80000"/>
            </a:schemeClr>
          </a:solidFill>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Semiconductors</a:t>
            </a:r>
          </a:p>
        </p:txBody>
      </p:sp>
      <p:pic>
        <p:nvPicPr>
          <p:cNvPr id="6" name="Picture 5">
            <a:extLst>
              <a:ext uri="{FF2B5EF4-FFF2-40B4-BE49-F238E27FC236}">
                <a16:creationId xmlns:a16="http://schemas.microsoft.com/office/drawing/2014/main" id="{157599A8-8948-4901-8526-4569885FF379}"/>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10884216" y="0"/>
            <a:ext cx="1181291" cy="940498"/>
          </a:xfrm>
          <a:prstGeom prst="rect">
            <a:avLst/>
          </a:prstGeom>
        </p:spPr>
      </p:pic>
    </p:spTree>
    <p:extLst>
      <p:ext uri="{BB962C8B-B14F-4D97-AF65-F5344CB8AC3E}">
        <p14:creationId xmlns:p14="http://schemas.microsoft.com/office/powerpoint/2010/main" val="34369109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86C6BC4-8113-4EF7-84FF-258AB30B5006}"/>
              </a:ext>
            </a:extLst>
          </p:cNvPr>
          <p:cNvSpPr txBox="1">
            <a:spLocks/>
          </p:cNvSpPr>
          <p:nvPr/>
        </p:nvSpPr>
        <p:spPr>
          <a:xfrm>
            <a:off x="19050" y="0"/>
            <a:ext cx="12172950" cy="749300"/>
          </a:xfrm>
          <a:prstGeom prst="rect">
            <a:avLst/>
          </a:prstGeom>
          <a:solidFill>
            <a:schemeClr val="accent6">
              <a:lumMod val="20000"/>
              <a:lumOff val="80000"/>
            </a:schemeClr>
          </a:solidFill>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Semiconductors</a:t>
            </a:r>
          </a:p>
        </p:txBody>
      </p:sp>
      <p:pic>
        <p:nvPicPr>
          <p:cNvPr id="5" name="Picture 4">
            <a:extLst>
              <a:ext uri="{FF2B5EF4-FFF2-40B4-BE49-F238E27FC236}">
                <a16:creationId xmlns:a16="http://schemas.microsoft.com/office/drawing/2014/main" id="{442D9481-54F2-45D9-9C50-B0DA0BFF046A}"/>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10884216" y="0"/>
            <a:ext cx="1181291" cy="940498"/>
          </a:xfrm>
          <a:prstGeom prst="rect">
            <a:avLst/>
          </a:prstGeom>
        </p:spPr>
      </p:pic>
      <p:pic>
        <p:nvPicPr>
          <p:cNvPr id="6" name="Picture 5">
            <a:extLst>
              <a:ext uri="{FF2B5EF4-FFF2-40B4-BE49-F238E27FC236}">
                <a16:creationId xmlns:a16="http://schemas.microsoft.com/office/drawing/2014/main" id="{497399E1-64E9-4F10-88F4-10FE042853A6}"/>
              </a:ext>
            </a:extLst>
          </p:cNvPr>
          <p:cNvPicPr/>
          <p:nvPr/>
        </p:nvPicPr>
        <p:blipFill>
          <a:blip r:embed="rId3" cstate="print"/>
          <a:srcRect/>
          <a:stretch>
            <a:fillRect/>
          </a:stretch>
        </p:blipFill>
        <p:spPr bwMode="auto">
          <a:xfrm>
            <a:off x="804672" y="1672018"/>
            <a:ext cx="6583680" cy="4143566"/>
          </a:xfrm>
          <a:prstGeom prst="rect">
            <a:avLst/>
          </a:prstGeom>
          <a:noFill/>
          <a:ln w="9525">
            <a:noFill/>
            <a:miter lim="800000"/>
            <a:headEnd/>
            <a:tailEnd/>
          </a:ln>
        </p:spPr>
      </p:pic>
      <p:sp>
        <p:nvSpPr>
          <p:cNvPr id="8" name="TextBox 7">
            <a:extLst>
              <a:ext uri="{FF2B5EF4-FFF2-40B4-BE49-F238E27FC236}">
                <a16:creationId xmlns:a16="http://schemas.microsoft.com/office/drawing/2014/main" id="{0D016142-D0E2-404C-9467-4258CD88D4AF}"/>
              </a:ext>
            </a:extLst>
          </p:cNvPr>
          <p:cNvSpPr txBox="1"/>
          <p:nvPr/>
        </p:nvSpPr>
        <p:spPr>
          <a:xfrm>
            <a:off x="7583424" y="1272833"/>
            <a:ext cx="4608576" cy="3887603"/>
          </a:xfrm>
          <a:prstGeom prst="rect">
            <a:avLst/>
          </a:prstGeom>
          <a:noFill/>
        </p:spPr>
        <p:txBody>
          <a:bodyPr wrap="square">
            <a:spAutoFit/>
          </a:bodyPr>
          <a:lstStyle/>
          <a:p>
            <a:pPr marL="457200" marR="0">
              <a:lnSpc>
                <a:spcPct val="115000"/>
              </a:lnSpc>
              <a:spcBef>
                <a:spcPts val="0"/>
              </a:spcBef>
              <a:spcAft>
                <a:spcPts val="0"/>
              </a:spcAft>
            </a:pPr>
            <a:r>
              <a:rPr lang="en-US" sz="2400" dirty="0">
                <a:effectLst/>
                <a:latin typeface="Arial" panose="020B0604020202020204" pitchFamily="34" charset="0"/>
                <a:ea typeface="Calibri" panose="020F0502020204030204" pitchFamily="34" charset="0"/>
                <a:cs typeface="Times New Roman" panose="02020603050405020304" pitchFamily="18" charset="0"/>
              </a:rPr>
              <a:t>n = (free) electron concentration [cm</a:t>
            </a:r>
            <a:r>
              <a:rPr lang="en-US" sz="2400" baseline="30000" dirty="0">
                <a:effectLst/>
                <a:latin typeface="Arial" panose="020B0604020202020204" pitchFamily="34" charset="0"/>
                <a:ea typeface="Calibri" panose="020F0502020204030204" pitchFamily="34" charset="0"/>
                <a:cs typeface="Times New Roman" panose="02020603050405020304" pitchFamily="18" charset="0"/>
              </a:rPr>
              <a:t>-3</a:t>
            </a:r>
            <a:r>
              <a:rPr lang="en-US" sz="2400" dirty="0">
                <a:effectLst/>
                <a:latin typeface="Arial" panose="020B0604020202020204" pitchFamily="34" charset="0"/>
                <a:ea typeface="Calibri" panose="020F0502020204030204" pitchFamily="34" charset="0"/>
                <a:cs typeface="Times New Roman" panose="02020603050405020304" pitchFamily="18" charset="0"/>
              </a:rPr>
              <a:t>]</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15000"/>
              </a:lnSpc>
              <a:spcBef>
                <a:spcPts val="0"/>
              </a:spcBef>
              <a:spcAft>
                <a:spcPts val="0"/>
              </a:spcAft>
              <a:buFont typeface="Wingdings" panose="05000000000000000000" pitchFamily="2" charset="2"/>
              <a:buChar char=""/>
              <a:tabLst>
                <a:tab pos="457200" algn="l"/>
              </a:tabLst>
            </a:pPr>
            <a:r>
              <a:rPr lang="en-US" sz="2400" dirty="0">
                <a:effectLst/>
                <a:latin typeface="Arial" panose="020B0604020202020204" pitchFamily="34" charset="0"/>
                <a:ea typeface="Calibri" panose="020F0502020204030204" pitchFamily="34" charset="0"/>
                <a:cs typeface="Times New Roman" panose="02020603050405020304" pitchFamily="18" charset="0"/>
              </a:rPr>
              <a:t>  p = hole concentration [cm</a:t>
            </a:r>
            <a:r>
              <a:rPr lang="en-US" sz="2400" baseline="30000" dirty="0">
                <a:effectLst/>
                <a:latin typeface="Arial" panose="020B0604020202020204" pitchFamily="34" charset="0"/>
                <a:ea typeface="Calibri" panose="020F0502020204030204" pitchFamily="34" charset="0"/>
                <a:cs typeface="Times New Roman" panose="02020603050405020304" pitchFamily="18" charset="0"/>
              </a:rPr>
              <a:t>-3</a:t>
            </a:r>
            <a:r>
              <a:rPr lang="en-US" sz="2400" dirty="0">
                <a:effectLst/>
                <a:latin typeface="Arial" panose="020B0604020202020204" pitchFamily="34" charset="0"/>
                <a:ea typeface="Calibri" panose="020F0502020204030204" pitchFamily="34" charset="0"/>
                <a:cs typeface="Times New Roman" panose="02020603050405020304" pitchFamily="18" charset="0"/>
              </a:rPr>
              <a:t>]</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15000"/>
              </a:lnSpc>
              <a:spcBef>
                <a:spcPts val="0"/>
              </a:spcBef>
              <a:spcAft>
                <a:spcPts val="0"/>
              </a:spcAft>
              <a:buFont typeface="Wingdings" panose="05000000000000000000" pitchFamily="2" charset="2"/>
              <a:buChar char=""/>
              <a:tabLst>
                <a:tab pos="457200" algn="l"/>
              </a:tabLst>
            </a:pPr>
            <a:r>
              <a:rPr lang="en-US" sz="2400" dirty="0">
                <a:effectLst/>
                <a:latin typeface="Arial" panose="020B0604020202020204" pitchFamily="34" charset="0"/>
                <a:ea typeface="Calibri" panose="020F0502020204030204" pitchFamily="34" charset="0"/>
                <a:cs typeface="Times New Roman" panose="02020603050405020304" pitchFamily="18" charset="0"/>
              </a:rPr>
              <a:t>  N</a:t>
            </a:r>
            <a:r>
              <a:rPr lang="en-US" sz="2400" baseline="-25000" dirty="0">
                <a:effectLst/>
                <a:latin typeface="Arial" panose="020B0604020202020204" pitchFamily="34" charset="0"/>
                <a:ea typeface="Calibri" panose="020F0502020204030204" pitchFamily="34" charset="0"/>
                <a:cs typeface="Times New Roman" panose="02020603050405020304" pitchFamily="18" charset="0"/>
              </a:rPr>
              <a:t>d</a:t>
            </a:r>
            <a:r>
              <a:rPr lang="en-US" sz="2400" dirty="0">
                <a:effectLst/>
                <a:latin typeface="Arial" panose="020B0604020202020204" pitchFamily="34" charset="0"/>
                <a:ea typeface="Calibri" panose="020F0502020204030204" pitchFamily="34" charset="0"/>
                <a:cs typeface="Times New Roman" panose="02020603050405020304" pitchFamily="18" charset="0"/>
              </a:rPr>
              <a:t> and N</a:t>
            </a:r>
            <a:r>
              <a:rPr lang="en-US" sz="2400" baseline="-25000" dirty="0">
                <a:effectLst/>
                <a:latin typeface="Arial" panose="020B0604020202020204" pitchFamily="34" charset="0"/>
                <a:ea typeface="Calibri" panose="020F0502020204030204" pitchFamily="34" charset="0"/>
                <a:cs typeface="Times New Roman" panose="02020603050405020304" pitchFamily="18" charset="0"/>
              </a:rPr>
              <a:t>a </a:t>
            </a:r>
            <a:r>
              <a:rPr lang="en-US" sz="2400" dirty="0">
                <a:effectLst/>
                <a:latin typeface="Arial" panose="020B0604020202020204" pitchFamily="34" charset="0"/>
                <a:ea typeface="Calibri" panose="020F0502020204030204" pitchFamily="34" charset="0"/>
                <a:cs typeface="Times New Roman" panose="02020603050405020304" pitchFamily="18" charset="0"/>
              </a:rPr>
              <a:t>= donor and acceptor concentration [cm</a:t>
            </a:r>
            <a:r>
              <a:rPr lang="en-US" sz="2400" baseline="30000" dirty="0">
                <a:effectLst/>
                <a:latin typeface="Arial" panose="020B0604020202020204" pitchFamily="34" charset="0"/>
                <a:ea typeface="Calibri" panose="020F0502020204030204" pitchFamily="34" charset="0"/>
                <a:cs typeface="Times New Roman" panose="02020603050405020304" pitchFamily="18" charset="0"/>
              </a:rPr>
              <a:t>-3</a:t>
            </a:r>
            <a:r>
              <a:rPr lang="en-US" sz="2400" dirty="0">
                <a:effectLst/>
                <a:latin typeface="Arial" panose="020B0604020202020204" pitchFamily="34" charset="0"/>
                <a:ea typeface="Calibri" panose="020F0502020204030204" pitchFamily="34" charset="0"/>
                <a:cs typeface="Times New Roman" panose="02020603050405020304" pitchFamily="18" charset="0"/>
              </a:rPr>
              <a:t>]</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15000"/>
              </a:lnSpc>
              <a:spcBef>
                <a:spcPts val="0"/>
              </a:spcBef>
              <a:spcAft>
                <a:spcPts val="0"/>
              </a:spcAft>
              <a:buFont typeface="Wingdings" panose="05000000000000000000" pitchFamily="2" charset="2"/>
              <a:buChar char=""/>
              <a:tabLst>
                <a:tab pos="457200" algn="l"/>
              </a:tabLst>
            </a:pPr>
            <a:r>
              <a:rPr lang="en-US" sz="2400" dirty="0">
                <a:effectLst/>
                <a:latin typeface="Arial" panose="020B0604020202020204" pitchFamily="34" charset="0"/>
                <a:ea typeface="Calibri" panose="020F0502020204030204" pitchFamily="34" charset="0"/>
                <a:cs typeface="Times New Roman" panose="02020603050405020304" pitchFamily="18" charset="0"/>
              </a:rPr>
              <a:t>  </a:t>
            </a:r>
            <a:r>
              <a:rPr lang="en-US" sz="2400" dirty="0" err="1">
                <a:effectLst/>
                <a:latin typeface="Arial" panose="020B0604020202020204" pitchFamily="34" charset="0"/>
                <a:ea typeface="Calibri" panose="020F0502020204030204" pitchFamily="34" charset="0"/>
                <a:cs typeface="Times New Roman" panose="02020603050405020304" pitchFamily="18" charset="0"/>
              </a:rPr>
              <a:t>n</a:t>
            </a:r>
            <a:r>
              <a:rPr lang="en-US" sz="2400" baseline="-25000" dirty="0" err="1">
                <a:effectLst/>
                <a:latin typeface="Arial" panose="020B0604020202020204" pitchFamily="34" charset="0"/>
                <a:ea typeface="Calibri" panose="020F0502020204030204" pitchFamily="34" charset="0"/>
                <a:cs typeface="Times New Roman" panose="02020603050405020304" pitchFamily="18" charset="0"/>
              </a:rPr>
              <a:t>i</a:t>
            </a:r>
            <a:r>
              <a:rPr lang="en-US" sz="2400" dirty="0">
                <a:effectLst/>
                <a:latin typeface="Arial" panose="020B0604020202020204" pitchFamily="34" charset="0"/>
                <a:ea typeface="Calibri" panose="020F0502020204030204" pitchFamily="34" charset="0"/>
                <a:cs typeface="Times New Roman" panose="02020603050405020304" pitchFamily="18" charset="0"/>
              </a:rPr>
              <a:t> = intrinsic carrier concentration [cm</a:t>
            </a:r>
            <a:r>
              <a:rPr lang="en-US" sz="2400" baseline="30000" dirty="0">
                <a:effectLst/>
                <a:latin typeface="Arial" panose="020B0604020202020204" pitchFamily="34" charset="0"/>
                <a:ea typeface="Calibri" panose="020F0502020204030204" pitchFamily="34" charset="0"/>
                <a:cs typeface="Times New Roman" panose="02020603050405020304" pitchFamily="18" charset="0"/>
              </a:rPr>
              <a:t>-3</a:t>
            </a:r>
            <a:r>
              <a:rPr lang="en-US" sz="2400" dirty="0">
                <a:effectLst/>
                <a:latin typeface="Arial" panose="020B0604020202020204" pitchFamily="34" charset="0"/>
                <a:ea typeface="Calibri" panose="020F0502020204030204" pitchFamily="34" charset="0"/>
                <a:cs typeface="Times New Roman" panose="02020603050405020304" pitchFamily="18" charset="0"/>
              </a:rPr>
              <a:t>]</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15000"/>
              </a:lnSpc>
              <a:spcBef>
                <a:spcPts val="0"/>
              </a:spcBef>
              <a:spcAft>
                <a:spcPts val="1000"/>
              </a:spcAft>
              <a:buFont typeface="Wingdings" panose="05000000000000000000" pitchFamily="2" charset="2"/>
              <a:buChar char=""/>
              <a:tabLst>
                <a:tab pos="457200" algn="l"/>
              </a:tabLst>
            </a:pPr>
            <a:r>
              <a:rPr lang="en-US" sz="2400" dirty="0">
                <a:effectLst/>
                <a:latin typeface="Arial" panose="020B0604020202020204" pitchFamily="34" charset="0"/>
                <a:ea typeface="Calibri" panose="020F0502020204030204" pitchFamily="34" charset="0"/>
                <a:cs typeface="Times New Roman" panose="02020603050405020304" pitchFamily="18" charset="0"/>
              </a:rPr>
              <a:t> n</a:t>
            </a:r>
            <a:r>
              <a:rPr lang="en-US" sz="2400" baseline="30000" dirty="0">
                <a:effectLst/>
                <a:latin typeface="Arial" panose="020B0604020202020204" pitchFamily="34" charset="0"/>
                <a:ea typeface="Calibri" panose="020F0502020204030204" pitchFamily="34" charset="0"/>
                <a:cs typeface="Times New Roman" panose="02020603050405020304" pitchFamily="18" charset="0"/>
              </a:rPr>
              <a:t>e </a:t>
            </a:r>
            <a:r>
              <a:rPr lang="en-US" sz="2400" dirty="0">
                <a:effectLst/>
                <a:latin typeface="Arial" panose="020B0604020202020204" pitchFamily="34" charset="0"/>
                <a:ea typeface="Calibri" panose="020F0502020204030204" pitchFamily="34" charset="0"/>
                <a:cs typeface="Times New Roman" panose="02020603050405020304" pitchFamily="18" charset="0"/>
              </a:rPr>
              <a:t>and </a:t>
            </a:r>
            <a:r>
              <a:rPr lang="en-US" sz="2400" dirty="0" err="1">
                <a:effectLst/>
                <a:latin typeface="Arial" panose="020B0604020202020204" pitchFamily="34" charset="0"/>
                <a:ea typeface="Calibri" panose="020F0502020204030204" pitchFamily="34" charset="0"/>
                <a:cs typeface="Times New Roman" panose="02020603050405020304" pitchFamily="18" charset="0"/>
              </a:rPr>
              <a:t>n</a:t>
            </a:r>
            <a:r>
              <a:rPr lang="en-US" sz="2400" baseline="30000" dirty="0" err="1">
                <a:effectLst/>
                <a:latin typeface="Arial" panose="020B0604020202020204" pitchFamily="34" charset="0"/>
                <a:ea typeface="Calibri" panose="020F0502020204030204" pitchFamily="34" charset="0"/>
                <a:cs typeface="Times New Roman" panose="02020603050405020304" pitchFamily="18" charset="0"/>
              </a:rPr>
              <a:t>h</a:t>
            </a:r>
            <a:r>
              <a:rPr lang="en-US" sz="2400" baseline="30000" dirty="0">
                <a:effectLst/>
                <a:latin typeface="Arial" panose="020B0604020202020204" pitchFamily="34" charset="0"/>
                <a:ea typeface="Calibri" panose="020F0502020204030204" pitchFamily="34" charset="0"/>
                <a:cs typeface="Times New Roman" panose="02020603050405020304" pitchFamily="18" charset="0"/>
              </a:rPr>
              <a:t> </a:t>
            </a:r>
            <a:r>
              <a:rPr lang="en-US" sz="2400" dirty="0">
                <a:effectLst/>
                <a:latin typeface="Arial" panose="020B0604020202020204" pitchFamily="34" charset="0"/>
                <a:ea typeface="Calibri" panose="020F0502020204030204" pitchFamily="34" charset="0"/>
                <a:cs typeface="Times New Roman" panose="02020603050405020304" pitchFamily="18" charset="0"/>
              </a:rPr>
              <a:t>= electron and holes concentration [cm</a:t>
            </a:r>
            <a:r>
              <a:rPr lang="en-US" sz="2400" baseline="30000" dirty="0">
                <a:effectLst/>
                <a:latin typeface="Arial" panose="020B0604020202020204" pitchFamily="34" charset="0"/>
                <a:ea typeface="Calibri" panose="020F0502020204030204" pitchFamily="34" charset="0"/>
                <a:cs typeface="Times New Roman" panose="02020603050405020304" pitchFamily="18" charset="0"/>
              </a:rPr>
              <a:t>-3</a:t>
            </a:r>
            <a:r>
              <a:rPr lang="en-US" sz="2400" dirty="0">
                <a:effectLst/>
                <a:latin typeface="Arial" panose="020B0604020202020204" pitchFamily="34" charset="0"/>
                <a:ea typeface="Calibri" panose="020F0502020204030204" pitchFamily="34" charset="0"/>
                <a:cs typeface="Times New Roman" panose="02020603050405020304" pitchFamily="18" charset="0"/>
              </a:rPr>
              <a:t>]</a:t>
            </a:r>
            <a:r>
              <a:rPr lang="en-US" sz="2400" baseline="30000" dirty="0">
                <a:effectLst/>
                <a:latin typeface="Arial" panose="020B0604020202020204" pitchFamily="34" charset="0"/>
                <a:ea typeface="Calibri" panose="020F0502020204030204" pitchFamily="34" charset="0"/>
                <a:cs typeface="Times New Roman" panose="02020603050405020304" pitchFamily="18" charset="0"/>
              </a:rPr>
              <a:t> </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 name="TextBox 6">
            <a:extLst>
              <a:ext uri="{FF2B5EF4-FFF2-40B4-BE49-F238E27FC236}">
                <a16:creationId xmlns:a16="http://schemas.microsoft.com/office/drawing/2014/main" id="{A33B62CA-7967-444A-948D-B3D1D73FBB16}"/>
              </a:ext>
            </a:extLst>
          </p:cNvPr>
          <p:cNvSpPr txBox="1"/>
          <p:nvPr/>
        </p:nvSpPr>
        <p:spPr>
          <a:xfrm>
            <a:off x="289560" y="653171"/>
            <a:ext cx="6236208" cy="579967"/>
          </a:xfrm>
          <a:prstGeom prst="rect">
            <a:avLst/>
          </a:prstGeom>
          <a:noFill/>
        </p:spPr>
        <p:txBody>
          <a:bodyPr wrap="square">
            <a:spAutoFit/>
          </a:bodyPr>
          <a:lstStyle/>
          <a:p>
            <a:pPr>
              <a:lnSpc>
                <a:spcPct val="150000"/>
              </a:lnSpc>
            </a:pPr>
            <a:r>
              <a:rPr lang="en-US" sz="2400" b="1" dirty="0">
                <a:latin typeface="Times New Roman" panose="02020603050405020304" pitchFamily="18" charset="0"/>
                <a:cs typeface="Times New Roman" panose="02020603050405020304" pitchFamily="18" charset="0"/>
              </a:rPr>
              <a:t>4. Carrier concentration </a:t>
            </a:r>
          </a:p>
        </p:txBody>
      </p:sp>
    </p:spTree>
    <p:extLst>
      <p:ext uri="{BB962C8B-B14F-4D97-AF65-F5344CB8AC3E}">
        <p14:creationId xmlns:p14="http://schemas.microsoft.com/office/powerpoint/2010/main" val="2755803886"/>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5172655-5336-4915-84D4-F99CA5AAC538}"/>
              </a:ext>
            </a:extLst>
          </p:cNvPr>
          <p:cNvPicPr>
            <a:picLocks noChangeAspect="1"/>
          </p:cNvPicPr>
          <p:nvPr/>
        </p:nvPicPr>
        <p:blipFill>
          <a:blip r:embed="rId2">
            <a:lum bright="-20000" contrast="40000"/>
          </a:blip>
          <a:stretch>
            <a:fillRect/>
          </a:stretch>
        </p:blipFill>
        <p:spPr>
          <a:xfrm>
            <a:off x="126493" y="940498"/>
            <a:ext cx="11150344" cy="5289614"/>
          </a:xfrm>
          <a:prstGeom prst="rect">
            <a:avLst/>
          </a:prstGeom>
        </p:spPr>
      </p:pic>
      <p:sp>
        <p:nvSpPr>
          <p:cNvPr id="5" name="Title 1">
            <a:extLst>
              <a:ext uri="{FF2B5EF4-FFF2-40B4-BE49-F238E27FC236}">
                <a16:creationId xmlns:a16="http://schemas.microsoft.com/office/drawing/2014/main" id="{B674FBD0-9EE7-4602-8FE9-5C47AE7FCB9A}"/>
              </a:ext>
            </a:extLst>
          </p:cNvPr>
          <p:cNvSpPr txBox="1">
            <a:spLocks/>
          </p:cNvSpPr>
          <p:nvPr/>
        </p:nvSpPr>
        <p:spPr>
          <a:xfrm>
            <a:off x="19050" y="0"/>
            <a:ext cx="12172950" cy="749300"/>
          </a:xfrm>
          <a:prstGeom prst="rect">
            <a:avLst/>
          </a:prstGeom>
          <a:solidFill>
            <a:schemeClr val="accent6">
              <a:lumMod val="20000"/>
              <a:lumOff val="80000"/>
            </a:schemeClr>
          </a:solidFill>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Semiconductors</a:t>
            </a:r>
          </a:p>
        </p:txBody>
      </p:sp>
      <p:pic>
        <p:nvPicPr>
          <p:cNvPr id="6" name="Picture 5">
            <a:extLst>
              <a:ext uri="{FF2B5EF4-FFF2-40B4-BE49-F238E27FC236}">
                <a16:creationId xmlns:a16="http://schemas.microsoft.com/office/drawing/2014/main" id="{18EBFA3A-811E-4084-A99C-4ED870383824}"/>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10884216" y="0"/>
            <a:ext cx="1181291" cy="940498"/>
          </a:xfrm>
          <a:prstGeom prst="rect">
            <a:avLst/>
          </a:prstGeom>
        </p:spPr>
      </p:pic>
    </p:spTree>
    <p:extLst>
      <p:ext uri="{BB962C8B-B14F-4D97-AF65-F5344CB8AC3E}">
        <p14:creationId xmlns:p14="http://schemas.microsoft.com/office/powerpoint/2010/main" val="409907177"/>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AACB313-592C-4032-990F-F4E9224EADFC}"/>
              </a:ext>
            </a:extLst>
          </p:cNvPr>
          <p:cNvSpPr txBox="1"/>
          <p:nvPr/>
        </p:nvSpPr>
        <p:spPr>
          <a:xfrm>
            <a:off x="146304" y="796138"/>
            <a:ext cx="6096000" cy="461665"/>
          </a:xfrm>
          <a:prstGeom prst="rect">
            <a:avLst/>
          </a:prstGeom>
          <a:noFill/>
        </p:spPr>
        <p:txBody>
          <a:bodyPr wrap="square">
            <a:spAutoFit/>
          </a:bodyPr>
          <a:lstStyle/>
          <a:p>
            <a:r>
              <a:rPr lang="en-US" sz="2400" b="1" i="0" u="none" strike="noStrike" baseline="0" dirty="0">
                <a:latin typeface="Frutiger-Black"/>
              </a:rPr>
              <a:t>DIODE LASERS</a:t>
            </a:r>
            <a:endParaRPr lang="en-US" sz="2400" dirty="0"/>
          </a:p>
        </p:txBody>
      </p:sp>
      <p:sp>
        <p:nvSpPr>
          <p:cNvPr id="5" name="Title 1">
            <a:extLst>
              <a:ext uri="{FF2B5EF4-FFF2-40B4-BE49-F238E27FC236}">
                <a16:creationId xmlns:a16="http://schemas.microsoft.com/office/drawing/2014/main" id="{12CC9CF7-E184-4A9B-A2CB-92312B513BFF}"/>
              </a:ext>
            </a:extLst>
          </p:cNvPr>
          <p:cNvSpPr txBox="1">
            <a:spLocks/>
          </p:cNvSpPr>
          <p:nvPr/>
        </p:nvSpPr>
        <p:spPr>
          <a:xfrm>
            <a:off x="19050" y="0"/>
            <a:ext cx="12172950" cy="749300"/>
          </a:xfrm>
          <a:prstGeom prst="rect">
            <a:avLst/>
          </a:prstGeom>
          <a:solidFill>
            <a:schemeClr val="accent6">
              <a:lumMod val="20000"/>
              <a:lumOff val="80000"/>
            </a:schemeClr>
          </a:solidFill>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Semiconductors</a:t>
            </a:r>
          </a:p>
        </p:txBody>
      </p:sp>
      <p:pic>
        <p:nvPicPr>
          <p:cNvPr id="6" name="Picture 5">
            <a:extLst>
              <a:ext uri="{FF2B5EF4-FFF2-40B4-BE49-F238E27FC236}">
                <a16:creationId xmlns:a16="http://schemas.microsoft.com/office/drawing/2014/main" id="{0BA559C1-C666-4219-A56C-C11F192F9346}"/>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10884216" y="0"/>
            <a:ext cx="1181291" cy="940498"/>
          </a:xfrm>
          <a:prstGeom prst="rect">
            <a:avLst/>
          </a:prstGeom>
        </p:spPr>
      </p:pic>
      <p:sp>
        <p:nvSpPr>
          <p:cNvPr id="7" name="TextBox 6">
            <a:extLst>
              <a:ext uri="{FF2B5EF4-FFF2-40B4-BE49-F238E27FC236}">
                <a16:creationId xmlns:a16="http://schemas.microsoft.com/office/drawing/2014/main" id="{16CAB023-0AF1-4924-B9A3-FD2A073A9A4A}"/>
              </a:ext>
            </a:extLst>
          </p:cNvPr>
          <p:cNvSpPr txBox="1"/>
          <p:nvPr/>
        </p:nvSpPr>
        <p:spPr>
          <a:xfrm>
            <a:off x="146304" y="1026970"/>
            <a:ext cx="12045696" cy="2241960"/>
          </a:xfrm>
          <a:prstGeom prst="rect">
            <a:avLst/>
          </a:prstGeom>
          <a:noFill/>
        </p:spPr>
        <p:txBody>
          <a:bodyPr wrap="square">
            <a:spAutoFit/>
          </a:bodyPr>
          <a:lstStyle/>
          <a:p>
            <a:pPr marL="342900" indent="-342900">
              <a:lnSpc>
                <a:spcPct val="150000"/>
              </a:lnSpc>
              <a:buFont typeface="Wingdings" panose="05000000000000000000" pitchFamily="2" charset="2"/>
              <a:buChar char="§"/>
            </a:pPr>
            <a:r>
              <a:rPr lang="en-US" sz="2400" b="1" i="0" u="none" strike="noStrike" baseline="0" dirty="0">
                <a:latin typeface="TimesTen-Bold"/>
              </a:rPr>
              <a:t>Diode lasers</a:t>
            </a:r>
            <a:r>
              <a:rPr lang="en-US" sz="2400" b="1" dirty="0">
                <a:latin typeface="TimesTen-Bold"/>
              </a:rPr>
              <a:t>--</a:t>
            </a:r>
            <a:r>
              <a:rPr lang="en-US" sz="2400" b="1" i="0" u="none" strike="noStrike" baseline="0" dirty="0">
                <a:latin typeface="TimesTen-Bold"/>
              </a:rPr>
              <a:t> </a:t>
            </a:r>
            <a:r>
              <a:rPr lang="en-US" sz="2400" b="0" i="0" u="none" strike="noStrike" baseline="0" dirty="0">
                <a:latin typeface="TimesTen-Roman"/>
              </a:rPr>
              <a:t>Their basic structure has a PN junction under forward bias.</a:t>
            </a:r>
          </a:p>
          <a:p>
            <a:pPr marL="342900" indent="-342900">
              <a:lnSpc>
                <a:spcPct val="150000"/>
              </a:lnSpc>
              <a:buFont typeface="Wingdings" panose="05000000000000000000" pitchFamily="2" charset="2"/>
              <a:buChar char="§"/>
            </a:pPr>
            <a:r>
              <a:rPr lang="en-US" sz="2400" b="0" i="0" u="none" strike="noStrike" baseline="0" dirty="0">
                <a:latin typeface="TimesTen-Roman"/>
              </a:rPr>
              <a:t>Diode lasers, as LEDs, employ direct-gap semiconductors for efficient light emission.</a:t>
            </a:r>
            <a:endParaRPr lang="en-US" sz="2400" dirty="0"/>
          </a:p>
          <a:p>
            <a:pPr marL="342900" indent="-342900">
              <a:lnSpc>
                <a:spcPct val="150000"/>
              </a:lnSpc>
              <a:buFont typeface="Wingdings" panose="05000000000000000000" pitchFamily="2" charset="2"/>
              <a:buChar char="§"/>
            </a:pPr>
            <a:endParaRPr lang="en-US" sz="2400" b="0" i="0" u="none" strike="noStrike" baseline="0" dirty="0">
              <a:latin typeface="TimesTen-Roman"/>
            </a:endParaRPr>
          </a:p>
          <a:p>
            <a:pPr marL="342900" indent="-342900" algn="l">
              <a:lnSpc>
                <a:spcPct val="150000"/>
              </a:lnSpc>
              <a:buFont typeface="Wingdings" panose="05000000000000000000" pitchFamily="2" charset="2"/>
              <a:buChar char="§"/>
            </a:pPr>
            <a:endParaRPr lang="en-US" sz="2400" b="0" i="0" u="none" strike="noStrike" baseline="0" dirty="0">
              <a:latin typeface="TimesTen-Roman"/>
            </a:endParaRPr>
          </a:p>
        </p:txBody>
      </p:sp>
      <p:pic>
        <p:nvPicPr>
          <p:cNvPr id="1026" name="Picture 2">
            <a:extLst>
              <a:ext uri="{FF2B5EF4-FFF2-40B4-BE49-F238E27FC236}">
                <a16:creationId xmlns:a16="http://schemas.microsoft.com/office/drawing/2014/main" id="{660E5888-E1F8-41DC-9F9C-9555E5E99A31}"/>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430341" y="2147950"/>
            <a:ext cx="9629775" cy="42291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B8A84976-B304-48DA-B796-6FC60A181DC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84216" y="2306214"/>
            <a:ext cx="877443" cy="1743264"/>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0C0688EC-7EB0-473E-9B0A-527E26EDB230}"/>
              </a:ext>
            </a:extLst>
          </p:cNvPr>
          <p:cNvSpPr txBox="1"/>
          <p:nvPr/>
        </p:nvSpPr>
        <p:spPr>
          <a:xfrm>
            <a:off x="7799643" y="5288340"/>
            <a:ext cx="4265864" cy="1569660"/>
          </a:xfrm>
          <a:prstGeom prst="rect">
            <a:avLst/>
          </a:prstGeom>
          <a:noFill/>
        </p:spPr>
        <p:txBody>
          <a:bodyPr wrap="square">
            <a:spAutoFit/>
          </a:bodyPr>
          <a:lstStyle/>
          <a:p>
            <a:pPr marL="342900" indent="-342900">
              <a:buFont typeface="Wingdings" panose="05000000000000000000" pitchFamily="2" charset="2"/>
              <a:buChar char="§"/>
            </a:pPr>
            <a:r>
              <a:rPr lang="en-US" sz="2400" b="0" i="0" dirty="0">
                <a:solidFill>
                  <a:srgbClr val="212121"/>
                </a:solidFill>
                <a:effectLst/>
                <a:latin typeface="-apple-system"/>
              </a:rPr>
              <a:t>highly reflective  at one end and a partially reflective at the other end, - a resonant cavity</a:t>
            </a:r>
            <a:endParaRPr lang="en-US" sz="2400" dirty="0"/>
          </a:p>
        </p:txBody>
      </p:sp>
    </p:spTree>
    <p:extLst>
      <p:ext uri="{BB962C8B-B14F-4D97-AF65-F5344CB8AC3E}">
        <p14:creationId xmlns:p14="http://schemas.microsoft.com/office/powerpoint/2010/main" val="1008361258"/>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46E14F-18C7-47ED-9439-4FC34858D368}"/>
              </a:ext>
            </a:extLst>
          </p:cNvPr>
          <p:cNvPicPr>
            <a:picLocks noChangeAspect="1"/>
          </p:cNvPicPr>
          <p:nvPr/>
        </p:nvPicPr>
        <p:blipFill rotWithShape="1">
          <a:blip r:embed="rId2">
            <a:lum bright="-20000" contrast="40000"/>
          </a:blip>
          <a:srcRect l="10931" t="4267" r="21662" b="78311"/>
          <a:stretch/>
        </p:blipFill>
        <p:spPr>
          <a:xfrm>
            <a:off x="362278" y="798321"/>
            <a:ext cx="5235543" cy="2094217"/>
          </a:xfrm>
          <a:prstGeom prst="rect">
            <a:avLst/>
          </a:prstGeom>
        </p:spPr>
      </p:pic>
      <p:pic>
        <p:nvPicPr>
          <p:cNvPr id="5" name="Picture 4">
            <a:extLst>
              <a:ext uri="{FF2B5EF4-FFF2-40B4-BE49-F238E27FC236}">
                <a16:creationId xmlns:a16="http://schemas.microsoft.com/office/drawing/2014/main" id="{63596027-5435-4F08-B9B0-AABAAD5E062A}"/>
              </a:ext>
            </a:extLst>
          </p:cNvPr>
          <p:cNvPicPr>
            <a:picLocks noChangeAspect="1"/>
          </p:cNvPicPr>
          <p:nvPr/>
        </p:nvPicPr>
        <p:blipFill rotWithShape="1">
          <a:blip r:embed="rId2">
            <a:lum bright="-20000" contrast="40000"/>
          </a:blip>
          <a:srcRect l="27439" t="62933" r="21936"/>
          <a:stretch/>
        </p:blipFill>
        <p:spPr>
          <a:xfrm>
            <a:off x="6705215" y="749300"/>
            <a:ext cx="4078223" cy="3902846"/>
          </a:xfrm>
          <a:prstGeom prst="rect">
            <a:avLst/>
          </a:prstGeom>
        </p:spPr>
      </p:pic>
      <p:pic>
        <p:nvPicPr>
          <p:cNvPr id="6" name="Picture 5">
            <a:extLst>
              <a:ext uri="{FF2B5EF4-FFF2-40B4-BE49-F238E27FC236}">
                <a16:creationId xmlns:a16="http://schemas.microsoft.com/office/drawing/2014/main" id="{1071285D-A689-4E67-850A-A6E9DBBD31CF}"/>
              </a:ext>
            </a:extLst>
          </p:cNvPr>
          <p:cNvPicPr>
            <a:picLocks noChangeAspect="1"/>
          </p:cNvPicPr>
          <p:nvPr/>
        </p:nvPicPr>
        <p:blipFill rotWithShape="1">
          <a:blip r:embed="rId2">
            <a:lum bright="-20000" contrast="40000"/>
          </a:blip>
          <a:srcRect l="27164" t="24090" r="10381" b="58488"/>
          <a:stretch/>
        </p:blipFill>
        <p:spPr>
          <a:xfrm>
            <a:off x="469782" y="2860683"/>
            <a:ext cx="5427141" cy="2209559"/>
          </a:xfrm>
          <a:prstGeom prst="rect">
            <a:avLst/>
          </a:prstGeom>
        </p:spPr>
      </p:pic>
      <p:pic>
        <p:nvPicPr>
          <p:cNvPr id="7" name="Picture 6">
            <a:extLst>
              <a:ext uri="{FF2B5EF4-FFF2-40B4-BE49-F238E27FC236}">
                <a16:creationId xmlns:a16="http://schemas.microsoft.com/office/drawing/2014/main" id="{6D84B8D8-4B89-40B2-A0AC-F6FE8C363504}"/>
              </a:ext>
            </a:extLst>
          </p:cNvPr>
          <p:cNvPicPr>
            <a:picLocks noChangeAspect="1"/>
          </p:cNvPicPr>
          <p:nvPr/>
        </p:nvPicPr>
        <p:blipFill rotWithShape="1">
          <a:blip r:embed="rId2">
            <a:lum bright="-20000" contrast="40000"/>
          </a:blip>
          <a:srcRect l="12770" t="44800" r="4191" b="38783"/>
          <a:stretch/>
        </p:blipFill>
        <p:spPr>
          <a:xfrm>
            <a:off x="6156581" y="4791938"/>
            <a:ext cx="5955781" cy="1822222"/>
          </a:xfrm>
          <a:prstGeom prst="rect">
            <a:avLst/>
          </a:prstGeom>
        </p:spPr>
      </p:pic>
      <p:sp>
        <p:nvSpPr>
          <p:cNvPr id="8" name="Title 1">
            <a:extLst>
              <a:ext uri="{FF2B5EF4-FFF2-40B4-BE49-F238E27FC236}">
                <a16:creationId xmlns:a16="http://schemas.microsoft.com/office/drawing/2014/main" id="{AE16405C-461E-4DB4-A570-C0EA8A009283}"/>
              </a:ext>
            </a:extLst>
          </p:cNvPr>
          <p:cNvSpPr txBox="1">
            <a:spLocks/>
          </p:cNvSpPr>
          <p:nvPr/>
        </p:nvSpPr>
        <p:spPr>
          <a:xfrm>
            <a:off x="19050" y="0"/>
            <a:ext cx="12172950" cy="749300"/>
          </a:xfrm>
          <a:prstGeom prst="rect">
            <a:avLst/>
          </a:prstGeom>
          <a:solidFill>
            <a:schemeClr val="accent6">
              <a:lumMod val="20000"/>
              <a:lumOff val="80000"/>
            </a:schemeClr>
          </a:solidFill>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Semiconductors</a:t>
            </a:r>
          </a:p>
        </p:txBody>
      </p:sp>
      <p:pic>
        <p:nvPicPr>
          <p:cNvPr id="9" name="Picture 8">
            <a:extLst>
              <a:ext uri="{FF2B5EF4-FFF2-40B4-BE49-F238E27FC236}">
                <a16:creationId xmlns:a16="http://schemas.microsoft.com/office/drawing/2014/main" id="{79214EC7-521D-4FE1-B67C-C07F3457FE40}"/>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10884216" y="0"/>
            <a:ext cx="1181291" cy="940498"/>
          </a:xfrm>
          <a:prstGeom prst="rect">
            <a:avLst/>
          </a:prstGeom>
        </p:spPr>
      </p:pic>
      <p:sp>
        <p:nvSpPr>
          <p:cNvPr id="11" name="TextBox 10">
            <a:extLst>
              <a:ext uri="{FF2B5EF4-FFF2-40B4-BE49-F238E27FC236}">
                <a16:creationId xmlns:a16="http://schemas.microsoft.com/office/drawing/2014/main" id="{A21E31BD-180E-42DC-A776-DDE1C177FFE0}"/>
              </a:ext>
            </a:extLst>
          </p:cNvPr>
          <p:cNvSpPr txBox="1"/>
          <p:nvPr/>
        </p:nvSpPr>
        <p:spPr>
          <a:xfrm>
            <a:off x="79638" y="5003921"/>
            <a:ext cx="6016362" cy="1569660"/>
          </a:xfrm>
          <a:prstGeom prst="rect">
            <a:avLst/>
          </a:prstGeom>
          <a:noFill/>
        </p:spPr>
        <p:txBody>
          <a:bodyPr wrap="square">
            <a:spAutoFit/>
          </a:bodyPr>
          <a:lstStyle/>
          <a:p>
            <a:pPr algn="l"/>
            <a:r>
              <a:rPr lang="en-US" sz="2400" b="0" i="0" u="none" strike="noStrike" baseline="0" dirty="0">
                <a:latin typeface="TimesTen-Roman"/>
              </a:rPr>
              <a:t>(a–c) Three types of light–electron interactions; (d)  light is absorbed in the semiconductor; and (e) under population inversion, light (wave amplitude) is amplified in the semiconductor</a:t>
            </a:r>
            <a:endParaRPr lang="en-US" sz="2400" dirty="0"/>
          </a:p>
        </p:txBody>
      </p:sp>
    </p:spTree>
    <p:extLst>
      <p:ext uri="{BB962C8B-B14F-4D97-AF65-F5344CB8AC3E}">
        <p14:creationId xmlns:p14="http://schemas.microsoft.com/office/powerpoint/2010/main" val="3306378723"/>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C4B8083-A534-4818-B916-1E2CD983C100}"/>
              </a:ext>
            </a:extLst>
          </p:cNvPr>
          <p:cNvSpPr txBox="1">
            <a:spLocks/>
          </p:cNvSpPr>
          <p:nvPr/>
        </p:nvSpPr>
        <p:spPr>
          <a:xfrm>
            <a:off x="19050" y="0"/>
            <a:ext cx="12172950" cy="749300"/>
          </a:xfrm>
          <a:prstGeom prst="rect">
            <a:avLst/>
          </a:prstGeom>
          <a:solidFill>
            <a:schemeClr val="accent6">
              <a:lumMod val="20000"/>
              <a:lumOff val="80000"/>
            </a:schemeClr>
          </a:solidFill>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Semiconductors</a:t>
            </a:r>
          </a:p>
        </p:txBody>
      </p:sp>
      <p:pic>
        <p:nvPicPr>
          <p:cNvPr id="6" name="Picture 5">
            <a:extLst>
              <a:ext uri="{FF2B5EF4-FFF2-40B4-BE49-F238E27FC236}">
                <a16:creationId xmlns:a16="http://schemas.microsoft.com/office/drawing/2014/main" id="{C0E71D32-8D25-497A-ADF6-FDC2AA3EF7E4}"/>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10884216" y="0"/>
            <a:ext cx="1181291" cy="940498"/>
          </a:xfrm>
          <a:prstGeom prst="rect">
            <a:avLst/>
          </a:prstGeom>
        </p:spPr>
      </p:pic>
      <p:sp>
        <p:nvSpPr>
          <p:cNvPr id="7" name="TextBox 6">
            <a:extLst>
              <a:ext uri="{FF2B5EF4-FFF2-40B4-BE49-F238E27FC236}">
                <a16:creationId xmlns:a16="http://schemas.microsoft.com/office/drawing/2014/main" id="{2093AC0B-671C-41E0-8E9C-83CC1450CD48}"/>
              </a:ext>
            </a:extLst>
          </p:cNvPr>
          <p:cNvSpPr txBox="1"/>
          <p:nvPr/>
        </p:nvSpPr>
        <p:spPr>
          <a:xfrm>
            <a:off x="237744" y="940498"/>
            <a:ext cx="6205728" cy="461665"/>
          </a:xfrm>
          <a:prstGeom prst="rect">
            <a:avLst/>
          </a:prstGeom>
          <a:noFill/>
        </p:spPr>
        <p:txBody>
          <a:bodyPr wrap="square">
            <a:spAutoFit/>
          </a:bodyPr>
          <a:lstStyle/>
          <a:p>
            <a:r>
              <a:rPr lang="en-US" sz="2400" b="1" i="0" u="none" strike="noStrike" baseline="0" dirty="0">
                <a:latin typeface="Frutiger-Black"/>
              </a:rPr>
              <a:t>Photodiodes</a:t>
            </a:r>
            <a:endParaRPr lang="en-US" sz="2400" dirty="0"/>
          </a:p>
        </p:txBody>
      </p:sp>
      <p:sp>
        <p:nvSpPr>
          <p:cNvPr id="11" name="TextBox 10">
            <a:extLst>
              <a:ext uri="{FF2B5EF4-FFF2-40B4-BE49-F238E27FC236}">
                <a16:creationId xmlns:a16="http://schemas.microsoft.com/office/drawing/2014/main" id="{43C81615-27C3-4CA9-A4C4-5557BE4F3591}"/>
              </a:ext>
            </a:extLst>
          </p:cNvPr>
          <p:cNvSpPr txBox="1"/>
          <p:nvPr/>
        </p:nvSpPr>
        <p:spPr>
          <a:xfrm>
            <a:off x="0" y="1221681"/>
            <a:ext cx="11758422" cy="2241960"/>
          </a:xfrm>
          <a:prstGeom prst="rect">
            <a:avLst/>
          </a:prstGeom>
          <a:noFill/>
        </p:spPr>
        <p:txBody>
          <a:bodyPr wrap="square">
            <a:spAutoFit/>
          </a:bodyPr>
          <a:lstStyle/>
          <a:p>
            <a:pPr marL="285750" indent="-285750">
              <a:lnSpc>
                <a:spcPct val="150000"/>
              </a:lnSpc>
              <a:buFont typeface="Wingdings" panose="05000000000000000000" pitchFamily="2" charset="2"/>
              <a:buChar char="§"/>
            </a:pPr>
            <a:r>
              <a:rPr lang="en-US" sz="2400" b="0" i="0" dirty="0">
                <a:solidFill>
                  <a:srgbClr val="34444C"/>
                </a:solidFill>
                <a:effectLst/>
                <a:latin typeface="Times New Roman" panose="02020603050405020304" pitchFamily="18" charset="0"/>
                <a:cs typeface="Times New Roman" panose="02020603050405020304" pitchFamily="18" charset="0"/>
              </a:rPr>
              <a:t> </a:t>
            </a:r>
            <a:r>
              <a:rPr lang="en-US" sz="2400" dirty="0">
                <a:solidFill>
                  <a:srgbClr val="34444C"/>
                </a:solidFill>
                <a:latin typeface="Times New Roman" panose="02020603050405020304" pitchFamily="18" charset="0"/>
                <a:cs typeface="Times New Roman" panose="02020603050405020304" pitchFamily="18" charset="0"/>
              </a:rPr>
              <a:t>I</a:t>
            </a:r>
            <a:r>
              <a:rPr lang="en-US" sz="2400" b="0" i="0" dirty="0">
                <a:solidFill>
                  <a:srgbClr val="34444C"/>
                </a:solidFill>
                <a:effectLst/>
                <a:latin typeface="Times New Roman" panose="02020603050405020304" pitchFamily="18" charset="0"/>
                <a:cs typeface="Times New Roman" panose="02020603050405020304" pitchFamily="18" charset="0"/>
              </a:rPr>
              <a:t>t is PN junction which  converts light energy into electrical energy </a:t>
            </a:r>
          </a:p>
          <a:p>
            <a:pPr marL="285750" indent="-285750">
              <a:lnSpc>
                <a:spcPct val="150000"/>
              </a:lnSpc>
              <a:buFont typeface="Wingdings" panose="05000000000000000000" pitchFamily="2" charset="2"/>
              <a:buChar char="§"/>
            </a:pPr>
            <a:r>
              <a:rPr lang="en-US" sz="2400" b="0" i="0" dirty="0">
                <a:solidFill>
                  <a:srgbClr val="34444C"/>
                </a:solidFill>
                <a:effectLst/>
                <a:latin typeface="Times New Roman" panose="02020603050405020304" pitchFamily="18" charset="0"/>
                <a:cs typeface="Times New Roman" panose="02020603050405020304" pitchFamily="18" charset="0"/>
              </a:rPr>
              <a:t>Between the p (positive) and n (negative) layers, an intrinsic layer is present. </a:t>
            </a:r>
          </a:p>
          <a:p>
            <a:pPr marL="285750" indent="-285750">
              <a:lnSpc>
                <a:spcPct val="150000"/>
              </a:lnSpc>
              <a:buFont typeface="Wingdings" panose="05000000000000000000" pitchFamily="2" charset="2"/>
              <a:buChar char="§"/>
            </a:pPr>
            <a:r>
              <a:rPr lang="en-US" sz="2400" b="0" i="0" dirty="0">
                <a:solidFill>
                  <a:srgbClr val="34444C"/>
                </a:solidFill>
                <a:effectLst/>
                <a:latin typeface="Open Sans" panose="020B0606030504020204" pitchFamily="34" charset="0"/>
              </a:rPr>
              <a:t>Photodiode operates in reverse bias condition </a:t>
            </a:r>
            <a:r>
              <a:rPr lang="en-US" sz="2400" dirty="0">
                <a:solidFill>
                  <a:srgbClr val="34444C"/>
                </a:solidFill>
                <a:latin typeface="Open Sans" panose="020B0606030504020204" pitchFamily="34" charset="0"/>
              </a:rPr>
              <a:t>--</a:t>
            </a:r>
            <a:r>
              <a:rPr lang="en-US" sz="2400" b="0" i="0" dirty="0">
                <a:solidFill>
                  <a:srgbClr val="34444C"/>
                </a:solidFill>
                <a:effectLst/>
                <a:latin typeface="Open Sans" panose="020B0606030504020204" pitchFamily="34" charset="0"/>
              </a:rPr>
              <a:t> p – side -v and  n – side to +</a:t>
            </a:r>
            <a:r>
              <a:rPr lang="en-US" sz="2400" b="0" i="0" dirty="0" err="1">
                <a:solidFill>
                  <a:srgbClr val="34444C"/>
                </a:solidFill>
                <a:effectLst/>
                <a:latin typeface="Open Sans" panose="020B0606030504020204" pitchFamily="34" charset="0"/>
              </a:rPr>
              <a:t>ve</a:t>
            </a:r>
            <a:endParaRPr lang="en-US" sz="2400" b="0" i="0" dirty="0">
              <a:solidFill>
                <a:srgbClr val="34444C"/>
              </a:solidFill>
              <a:effectLst/>
              <a:latin typeface="Open Sans" panose="020B0606030504020204" pitchFamily="34" charset="0"/>
            </a:endParaRPr>
          </a:p>
          <a:p>
            <a:pPr marL="285750" indent="-285750">
              <a:lnSpc>
                <a:spcPct val="150000"/>
              </a:lnSpc>
              <a:buFont typeface="Wingdings" panose="05000000000000000000" pitchFamily="2" charset="2"/>
              <a:buChar char="§"/>
            </a:pPr>
            <a:r>
              <a:rPr lang="en-US" sz="2400" b="0" i="0" dirty="0">
                <a:solidFill>
                  <a:srgbClr val="34444C"/>
                </a:solidFill>
                <a:effectLst/>
                <a:latin typeface="Open Sans" panose="020B0606030504020204" pitchFamily="34" charset="0"/>
              </a:rPr>
              <a:t>Internally, a photodiode has optical filters, built in lens and a surface area</a:t>
            </a:r>
            <a:endParaRPr lang="en-US" sz="2400" b="0" i="0" dirty="0">
              <a:solidFill>
                <a:srgbClr val="34444C"/>
              </a:solidFill>
              <a:effectLst/>
              <a:latin typeface="Times New Roman" panose="02020603050405020304" pitchFamily="18" charset="0"/>
              <a:cs typeface="Times New Roman" panose="02020603050405020304" pitchFamily="18" charset="0"/>
            </a:endParaRPr>
          </a:p>
        </p:txBody>
      </p:sp>
      <p:pic>
        <p:nvPicPr>
          <p:cNvPr id="2050" name="Picture 2">
            <a:extLst>
              <a:ext uri="{FF2B5EF4-FFF2-40B4-BE49-F238E27FC236}">
                <a16:creationId xmlns:a16="http://schemas.microsoft.com/office/drawing/2014/main" id="{A8F2482E-E6E9-43CA-97E7-3B07E51BA3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744" y="3429000"/>
            <a:ext cx="6601208" cy="3300605"/>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D2CD2113-00C4-4F00-8702-2D8449CEC3E0}"/>
              </a:ext>
            </a:extLst>
          </p:cNvPr>
          <p:cNvSpPr txBox="1"/>
          <p:nvPr/>
        </p:nvSpPr>
        <p:spPr>
          <a:xfrm>
            <a:off x="7076696" y="3694383"/>
            <a:ext cx="5193792" cy="2248693"/>
          </a:xfrm>
          <a:prstGeom prst="rect">
            <a:avLst/>
          </a:prstGeom>
          <a:noFill/>
        </p:spPr>
        <p:txBody>
          <a:bodyPr wrap="square">
            <a:spAutoFit/>
          </a:bodyPr>
          <a:lstStyle/>
          <a:p>
            <a:pPr>
              <a:lnSpc>
                <a:spcPct val="150000"/>
              </a:lnSpc>
            </a:pPr>
            <a:r>
              <a:rPr lang="en-US" sz="2400" b="0" i="0" dirty="0">
                <a:solidFill>
                  <a:srgbClr val="333333"/>
                </a:solidFill>
                <a:effectLst/>
                <a:latin typeface="Arial" panose="020B0604020202020204" pitchFamily="34" charset="0"/>
              </a:rPr>
              <a:t>A thin top P-type layer allows most photons to pass into the depletion region where electron-hole pairs are formed</a:t>
            </a:r>
            <a:endParaRPr lang="en-US" sz="2400" dirty="0"/>
          </a:p>
        </p:txBody>
      </p:sp>
      <p:sp>
        <p:nvSpPr>
          <p:cNvPr id="12" name="TextBox 11">
            <a:extLst>
              <a:ext uri="{FF2B5EF4-FFF2-40B4-BE49-F238E27FC236}">
                <a16:creationId xmlns:a16="http://schemas.microsoft.com/office/drawing/2014/main" id="{7168F59C-1945-4417-8A56-D1632D1C3BA0}"/>
              </a:ext>
            </a:extLst>
          </p:cNvPr>
          <p:cNvSpPr txBox="1"/>
          <p:nvPr/>
        </p:nvSpPr>
        <p:spPr>
          <a:xfrm>
            <a:off x="5681472" y="6224058"/>
            <a:ext cx="6272784" cy="646331"/>
          </a:xfrm>
          <a:prstGeom prst="rect">
            <a:avLst/>
          </a:prstGeom>
          <a:noFill/>
        </p:spPr>
        <p:txBody>
          <a:bodyPr wrap="square">
            <a:spAutoFit/>
          </a:bodyPr>
          <a:lstStyle/>
          <a:p>
            <a:r>
              <a:rPr lang="en-US" dirty="0">
                <a:hlinkClick r:id="rId4"/>
              </a:rPr>
              <a:t>https://instrumentationtools.com/topic/special-purpose-diodes/</a:t>
            </a:r>
            <a:endParaRPr lang="en-US" dirty="0"/>
          </a:p>
          <a:p>
            <a:endParaRPr lang="en-US" dirty="0"/>
          </a:p>
        </p:txBody>
      </p:sp>
    </p:spTree>
    <p:extLst>
      <p:ext uri="{BB962C8B-B14F-4D97-AF65-F5344CB8AC3E}">
        <p14:creationId xmlns:p14="http://schemas.microsoft.com/office/powerpoint/2010/main" val="2444201733"/>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C4B8083-A534-4818-B916-1E2CD983C100}"/>
              </a:ext>
            </a:extLst>
          </p:cNvPr>
          <p:cNvSpPr txBox="1">
            <a:spLocks/>
          </p:cNvSpPr>
          <p:nvPr/>
        </p:nvSpPr>
        <p:spPr>
          <a:xfrm>
            <a:off x="19050" y="0"/>
            <a:ext cx="12172950" cy="749300"/>
          </a:xfrm>
          <a:prstGeom prst="rect">
            <a:avLst/>
          </a:prstGeom>
          <a:solidFill>
            <a:schemeClr val="accent6">
              <a:lumMod val="20000"/>
              <a:lumOff val="80000"/>
            </a:schemeClr>
          </a:solidFill>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Semiconductors</a:t>
            </a:r>
          </a:p>
        </p:txBody>
      </p:sp>
      <p:pic>
        <p:nvPicPr>
          <p:cNvPr id="6" name="Picture 5">
            <a:extLst>
              <a:ext uri="{FF2B5EF4-FFF2-40B4-BE49-F238E27FC236}">
                <a16:creationId xmlns:a16="http://schemas.microsoft.com/office/drawing/2014/main" id="{C0E71D32-8D25-497A-ADF6-FDC2AA3EF7E4}"/>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10884216" y="0"/>
            <a:ext cx="1181291" cy="940498"/>
          </a:xfrm>
          <a:prstGeom prst="rect">
            <a:avLst/>
          </a:prstGeom>
        </p:spPr>
      </p:pic>
      <p:pic>
        <p:nvPicPr>
          <p:cNvPr id="3" name="Picture 2">
            <a:extLst>
              <a:ext uri="{FF2B5EF4-FFF2-40B4-BE49-F238E27FC236}">
                <a16:creationId xmlns:a16="http://schemas.microsoft.com/office/drawing/2014/main" id="{1FE7AD7A-F61C-46A6-BB2E-AD84CBB2918E}"/>
              </a:ext>
            </a:extLst>
          </p:cNvPr>
          <p:cNvPicPr>
            <a:picLocks noChangeAspect="1"/>
          </p:cNvPicPr>
          <p:nvPr/>
        </p:nvPicPr>
        <p:blipFill rotWithShape="1">
          <a:blip r:embed="rId3">
            <a:lum bright="-20000" contrast="40000"/>
          </a:blip>
          <a:srcRect l="2900" t="9416"/>
          <a:stretch/>
        </p:blipFill>
        <p:spPr>
          <a:xfrm>
            <a:off x="516490" y="940498"/>
            <a:ext cx="7741509" cy="3490028"/>
          </a:xfrm>
          <a:prstGeom prst="rect">
            <a:avLst/>
          </a:prstGeom>
        </p:spPr>
      </p:pic>
      <p:sp>
        <p:nvSpPr>
          <p:cNvPr id="7" name="TextBox 6">
            <a:extLst>
              <a:ext uri="{FF2B5EF4-FFF2-40B4-BE49-F238E27FC236}">
                <a16:creationId xmlns:a16="http://schemas.microsoft.com/office/drawing/2014/main" id="{A42DFFFB-7A35-49E6-82A9-C4438BD76A1D}"/>
              </a:ext>
            </a:extLst>
          </p:cNvPr>
          <p:cNvSpPr txBox="1"/>
          <p:nvPr/>
        </p:nvSpPr>
        <p:spPr>
          <a:xfrm>
            <a:off x="225552" y="4273957"/>
            <a:ext cx="11661648" cy="2249142"/>
          </a:xfrm>
          <a:prstGeom prst="rect">
            <a:avLst/>
          </a:prstGeom>
          <a:noFill/>
        </p:spPr>
        <p:txBody>
          <a:bodyPr wrap="square">
            <a:spAutoFit/>
          </a:bodyPr>
          <a:lstStyle/>
          <a:p>
            <a:pPr marL="285750" indent="-285750" algn="l">
              <a:lnSpc>
                <a:spcPct val="150000"/>
              </a:lnSpc>
              <a:buFont typeface="Wingdings" panose="05000000000000000000" pitchFamily="2" charset="2"/>
              <a:buChar char="§"/>
            </a:pPr>
            <a:r>
              <a:rPr lang="en-US" sz="2400" b="0" i="0" u="none" strike="noStrike" baseline="0" dirty="0">
                <a:latin typeface="Times-Roman"/>
              </a:rPr>
              <a:t>Simple circuit diagram (left) and current-voltage (</a:t>
            </a:r>
            <a:r>
              <a:rPr lang="en-US" sz="2400" b="0" i="0" u="none" strike="noStrike" baseline="0" dirty="0">
                <a:latin typeface="CMMI10"/>
              </a:rPr>
              <a:t>I </a:t>
            </a:r>
            <a:r>
              <a:rPr lang="en-US" sz="2400" b="0" i="0" u="none" strike="noStrike" baseline="0" dirty="0">
                <a:latin typeface="CMSY10"/>
              </a:rPr>
              <a:t>− </a:t>
            </a:r>
            <a:r>
              <a:rPr lang="en-US" sz="2400" b="0" i="0" u="none" strike="noStrike" baseline="0" dirty="0">
                <a:latin typeface="CMMI10"/>
              </a:rPr>
              <a:t>V </a:t>
            </a:r>
            <a:r>
              <a:rPr lang="en-US" sz="2400" b="0" i="0" u="none" strike="noStrike" baseline="0" dirty="0">
                <a:latin typeface="Times-Roman"/>
              </a:rPr>
              <a:t>) plot showing regimes of operation for a </a:t>
            </a:r>
            <a:r>
              <a:rPr lang="en-US" sz="2400" b="0" i="0" u="none" strike="noStrike" baseline="0" dirty="0">
                <a:latin typeface="CMMI10"/>
              </a:rPr>
              <a:t>p </a:t>
            </a:r>
            <a:r>
              <a:rPr lang="en-US" sz="2400" b="0" i="0" u="none" strike="noStrike" baseline="0" dirty="0">
                <a:latin typeface="CMSY10"/>
              </a:rPr>
              <a:t>− </a:t>
            </a:r>
            <a:r>
              <a:rPr lang="en-US" sz="2400" b="0" i="0" u="none" strike="noStrike" baseline="0" dirty="0">
                <a:latin typeface="CMMI10"/>
              </a:rPr>
              <a:t>n </a:t>
            </a:r>
            <a:r>
              <a:rPr lang="en-US" sz="2400" b="0" i="0" u="none" strike="noStrike" baseline="0" dirty="0">
                <a:latin typeface="Times-Roman"/>
              </a:rPr>
              <a:t>diode under illumination. </a:t>
            </a:r>
          </a:p>
          <a:p>
            <a:pPr marL="285750" indent="-285750" algn="l">
              <a:lnSpc>
                <a:spcPct val="150000"/>
              </a:lnSpc>
              <a:buFont typeface="Wingdings" panose="05000000000000000000" pitchFamily="2" charset="2"/>
              <a:buChar char="§"/>
            </a:pPr>
            <a:r>
              <a:rPr lang="en-US" sz="2400" b="0" i="0" u="none" strike="noStrike" baseline="0" dirty="0">
                <a:latin typeface="Times-Roman"/>
              </a:rPr>
              <a:t>When operated in quadrant III, the device acts as a photodetector, whereas in quadrant IV it behaves as a solar cell</a:t>
            </a:r>
            <a:endParaRPr lang="en-US" sz="2400" dirty="0"/>
          </a:p>
        </p:txBody>
      </p:sp>
    </p:spTree>
    <p:extLst>
      <p:ext uri="{BB962C8B-B14F-4D97-AF65-F5344CB8AC3E}">
        <p14:creationId xmlns:p14="http://schemas.microsoft.com/office/powerpoint/2010/main" val="3218879532"/>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C4B8083-A534-4818-B916-1E2CD983C100}"/>
              </a:ext>
            </a:extLst>
          </p:cNvPr>
          <p:cNvSpPr txBox="1">
            <a:spLocks/>
          </p:cNvSpPr>
          <p:nvPr/>
        </p:nvSpPr>
        <p:spPr>
          <a:xfrm>
            <a:off x="19050" y="0"/>
            <a:ext cx="12172950" cy="749300"/>
          </a:xfrm>
          <a:prstGeom prst="rect">
            <a:avLst/>
          </a:prstGeom>
          <a:solidFill>
            <a:schemeClr val="accent6">
              <a:lumMod val="20000"/>
              <a:lumOff val="80000"/>
            </a:schemeClr>
          </a:solidFill>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Semiconductors</a:t>
            </a:r>
          </a:p>
        </p:txBody>
      </p:sp>
      <p:pic>
        <p:nvPicPr>
          <p:cNvPr id="6" name="Picture 5">
            <a:extLst>
              <a:ext uri="{FF2B5EF4-FFF2-40B4-BE49-F238E27FC236}">
                <a16:creationId xmlns:a16="http://schemas.microsoft.com/office/drawing/2014/main" id="{C0E71D32-8D25-497A-ADF6-FDC2AA3EF7E4}"/>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10884216" y="0"/>
            <a:ext cx="1181291" cy="940498"/>
          </a:xfrm>
          <a:prstGeom prst="rect">
            <a:avLst/>
          </a:prstGeom>
        </p:spPr>
      </p:pic>
      <p:pic>
        <p:nvPicPr>
          <p:cNvPr id="3" name="Picture 2">
            <a:extLst>
              <a:ext uri="{FF2B5EF4-FFF2-40B4-BE49-F238E27FC236}">
                <a16:creationId xmlns:a16="http://schemas.microsoft.com/office/drawing/2014/main" id="{2CC3274C-8A2F-46C0-9572-9A1F9EAE0511}"/>
              </a:ext>
            </a:extLst>
          </p:cNvPr>
          <p:cNvPicPr>
            <a:picLocks noChangeAspect="1"/>
          </p:cNvPicPr>
          <p:nvPr/>
        </p:nvPicPr>
        <p:blipFill>
          <a:blip r:embed="rId3"/>
          <a:stretch>
            <a:fillRect/>
          </a:stretch>
        </p:blipFill>
        <p:spPr>
          <a:xfrm>
            <a:off x="475629" y="1451990"/>
            <a:ext cx="6607923" cy="5235321"/>
          </a:xfrm>
          <a:prstGeom prst="rect">
            <a:avLst/>
          </a:prstGeom>
        </p:spPr>
      </p:pic>
      <p:sp>
        <p:nvSpPr>
          <p:cNvPr id="7" name="TextBox 6">
            <a:extLst>
              <a:ext uri="{FF2B5EF4-FFF2-40B4-BE49-F238E27FC236}">
                <a16:creationId xmlns:a16="http://schemas.microsoft.com/office/drawing/2014/main" id="{4C9C5075-4A25-49A1-AB16-7A26A714894B}"/>
              </a:ext>
            </a:extLst>
          </p:cNvPr>
          <p:cNvSpPr txBox="1"/>
          <p:nvPr/>
        </p:nvSpPr>
        <p:spPr>
          <a:xfrm>
            <a:off x="7309103" y="2505670"/>
            <a:ext cx="4756403" cy="2251065"/>
          </a:xfrm>
          <a:prstGeom prst="rect">
            <a:avLst/>
          </a:prstGeom>
          <a:noFill/>
        </p:spPr>
        <p:txBody>
          <a:bodyPr wrap="square">
            <a:spAutoFit/>
          </a:bodyPr>
          <a:lstStyle/>
          <a:p>
            <a:pPr>
              <a:lnSpc>
                <a:spcPct val="150000"/>
              </a:lnSpc>
            </a:pPr>
            <a:r>
              <a:rPr lang="en-US" sz="2400" dirty="0"/>
              <a:t>Transistor inventors John Bardeen, William Shockley, and Walter Brattain (left to right) at Bell Telephone Laboratories</a:t>
            </a:r>
          </a:p>
        </p:txBody>
      </p:sp>
      <p:sp>
        <p:nvSpPr>
          <p:cNvPr id="9" name="TextBox 8">
            <a:extLst>
              <a:ext uri="{FF2B5EF4-FFF2-40B4-BE49-F238E27FC236}">
                <a16:creationId xmlns:a16="http://schemas.microsoft.com/office/drawing/2014/main" id="{27864C1C-38F1-4E39-AA66-4B597F45A49E}"/>
              </a:ext>
            </a:extLst>
          </p:cNvPr>
          <p:cNvSpPr txBox="1"/>
          <p:nvPr/>
        </p:nvSpPr>
        <p:spPr>
          <a:xfrm>
            <a:off x="19050" y="869812"/>
            <a:ext cx="6205728" cy="461665"/>
          </a:xfrm>
          <a:prstGeom prst="rect">
            <a:avLst/>
          </a:prstGeom>
          <a:noFill/>
        </p:spPr>
        <p:txBody>
          <a:bodyPr wrap="square">
            <a:spAutoFit/>
          </a:bodyPr>
          <a:lstStyle/>
          <a:p>
            <a:r>
              <a:rPr lang="en-US" sz="2400" b="1" dirty="0">
                <a:latin typeface="Times New Roman" panose="02020603050405020304" pitchFamily="18" charset="0"/>
                <a:cs typeface="Times New Roman" panose="02020603050405020304" pitchFamily="18" charset="0"/>
              </a:rPr>
              <a:t>Transistor</a:t>
            </a:r>
          </a:p>
        </p:txBody>
      </p:sp>
    </p:spTree>
    <p:extLst>
      <p:ext uri="{BB962C8B-B14F-4D97-AF65-F5344CB8AC3E}">
        <p14:creationId xmlns:p14="http://schemas.microsoft.com/office/powerpoint/2010/main" val="1426209609"/>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C4B8083-A534-4818-B916-1E2CD983C100}"/>
              </a:ext>
            </a:extLst>
          </p:cNvPr>
          <p:cNvSpPr txBox="1">
            <a:spLocks/>
          </p:cNvSpPr>
          <p:nvPr/>
        </p:nvSpPr>
        <p:spPr>
          <a:xfrm>
            <a:off x="19050" y="0"/>
            <a:ext cx="12172950" cy="749300"/>
          </a:xfrm>
          <a:prstGeom prst="rect">
            <a:avLst/>
          </a:prstGeom>
          <a:solidFill>
            <a:schemeClr val="accent6">
              <a:lumMod val="20000"/>
              <a:lumOff val="80000"/>
            </a:schemeClr>
          </a:solidFill>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Semiconductors</a:t>
            </a:r>
          </a:p>
        </p:txBody>
      </p:sp>
      <p:pic>
        <p:nvPicPr>
          <p:cNvPr id="6" name="Picture 5">
            <a:extLst>
              <a:ext uri="{FF2B5EF4-FFF2-40B4-BE49-F238E27FC236}">
                <a16:creationId xmlns:a16="http://schemas.microsoft.com/office/drawing/2014/main" id="{C0E71D32-8D25-497A-ADF6-FDC2AA3EF7E4}"/>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10884216" y="0"/>
            <a:ext cx="1181291" cy="940498"/>
          </a:xfrm>
          <a:prstGeom prst="rect">
            <a:avLst/>
          </a:prstGeom>
        </p:spPr>
      </p:pic>
      <p:pic>
        <p:nvPicPr>
          <p:cNvPr id="1026" name="Picture 2" descr="Transistor">
            <a:extLst>
              <a:ext uri="{FF2B5EF4-FFF2-40B4-BE49-F238E27FC236}">
                <a16:creationId xmlns:a16="http://schemas.microsoft.com/office/drawing/2014/main" id="{4806B5F0-0A9A-4C4A-8AFE-152A06FEFCD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4501" t="16725" r="10576"/>
          <a:stretch/>
        </p:blipFill>
        <p:spPr bwMode="auto">
          <a:xfrm>
            <a:off x="5943600" y="1451989"/>
            <a:ext cx="5352289" cy="2387537"/>
          </a:xfrm>
          <a:prstGeom prst="rect">
            <a:avLst/>
          </a:prstGeom>
          <a:noFill/>
          <a:extLst>
            <a:ext uri="{909E8E84-426E-40DD-AFC4-6F175D3DCCD1}">
              <a14:hiddenFill xmlns:a14="http://schemas.microsoft.com/office/drawing/2010/main">
                <a:solidFill>
                  <a:srgbClr val="FFFFFF"/>
                </a:solidFill>
              </a14:hiddenFill>
            </a:ext>
          </a:extLst>
        </p:spPr>
      </p:pic>
      <p:sp>
        <p:nvSpPr>
          <p:cNvPr id="2" name="AutoShape 4" descr="Types of Transistors">
            <a:extLst>
              <a:ext uri="{FF2B5EF4-FFF2-40B4-BE49-F238E27FC236}">
                <a16:creationId xmlns:a16="http://schemas.microsoft.com/office/drawing/2014/main" id="{B22B2F89-75B3-4A1F-AD16-75A4130DB128}"/>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6" descr="Types of Transistors">
            <a:extLst>
              <a:ext uri="{FF2B5EF4-FFF2-40B4-BE49-F238E27FC236}">
                <a16:creationId xmlns:a16="http://schemas.microsoft.com/office/drawing/2014/main" id="{6CC143E5-93A8-48CE-A777-46E66A6DBC58}"/>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8">
            <a:extLst>
              <a:ext uri="{FF2B5EF4-FFF2-40B4-BE49-F238E27FC236}">
                <a16:creationId xmlns:a16="http://schemas.microsoft.com/office/drawing/2014/main" id="{EA9F4F53-FD36-440E-879A-B407BB8E2F12}"/>
              </a:ext>
            </a:extLst>
          </p:cNvPr>
          <p:cNvSpPr>
            <a:spLocks noChangeAspect="1" noChangeArrowheads="1"/>
          </p:cNvSpPr>
          <p:nvPr/>
        </p:nvSpPr>
        <p:spPr bwMode="auto">
          <a:xfrm>
            <a:off x="6248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10">
            <a:extLst>
              <a:ext uri="{FF2B5EF4-FFF2-40B4-BE49-F238E27FC236}">
                <a16:creationId xmlns:a16="http://schemas.microsoft.com/office/drawing/2014/main" id="{E4F5064D-4D63-42AA-859A-801DD42D6D57}"/>
              </a:ext>
            </a:extLst>
          </p:cNvPr>
          <p:cNvSpPr>
            <a:spLocks noChangeAspect="1" noChangeArrowheads="1"/>
          </p:cNvSpPr>
          <p:nvPr/>
        </p:nvSpPr>
        <p:spPr bwMode="auto">
          <a:xfrm>
            <a:off x="6400800" y="3733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1" name="Picture 10">
            <a:extLst>
              <a:ext uri="{FF2B5EF4-FFF2-40B4-BE49-F238E27FC236}">
                <a16:creationId xmlns:a16="http://schemas.microsoft.com/office/drawing/2014/main" id="{BCF37523-9523-401F-B2F5-AE5911EDE8F4}"/>
              </a:ext>
            </a:extLst>
          </p:cNvPr>
          <p:cNvPicPr>
            <a:picLocks noChangeAspect="1"/>
          </p:cNvPicPr>
          <p:nvPr/>
        </p:nvPicPr>
        <p:blipFill rotWithShape="1">
          <a:blip r:embed="rId4"/>
          <a:srcRect l="22666" t="33689" r="22890" b="29155"/>
          <a:stretch/>
        </p:blipFill>
        <p:spPr>
          <a:xfrm>
            <a:off x="39625" y="1802889"/>
            <a:ext cx="5974080" cy="2548128"/>
          </a:xfrm>
          <a:prstGeom prst="rect">
            <a:avLst/>
          </a:prstGeom>
        </p:spPr>
      </p:pic>
      <p:sp>
        <p:nvSpPr>
          <p:cNvPr id="10" name="TextBox 9">
            <a:extLst>
              <a:ext uri="{FF2B5EF4-FFF2-40B4-BE49-F238E27FC236}">
                <a16:creationId xmlns:a16="http://schemas.microsoft.com/office/drawing/2014/main" id="{4B666B73-03D0-4AC8-8433-C0724B1D7CA3}"/>
              </a:ext>
            </a:extLst>
          </p:cNvPr>
          <p:cNvSpPr txBox="1"/>
          <p:nvPr/>
        </p:nvSpPr>
        <p:spPr>
          <a:xfrm>
            <a:off x="19050" y="869812"/>
            <a:ext cx="6205728" cy="461665"/>
          </a:xfrm>
          <a:prstGeom prst="rect">
            <a:avLst/>
          </a:prstGeom>
          <a:noFill/>
        </p:spPr>
        <p:txBody>
          <a:bodyPr wrap="square">
            <a:spAutoFit/>
          </a:bodyPr>
          <a:lstStyle/>
          <a:p>
            <a:r>
              <a:rPr lang="en-US" sz="2400" b="1" dirty="0">
                <a:latin typeface="Times New Roman" panose="02020603050405020304" pitchFamily="18" charset="0"/>
                <a:cs typeface="Times New Roman" panose="02020603050405020304" pitchFamily="18" charset="0"/>
              </a:rPr>
              <a:t>Transistor basics </a:t>
            </a:r>
          </a:p>
        </p:txBody>
      </p:sp>
    </p:spTree>
    <p:extLst>
      <p:ext uri="{BB962C8B-B14F-4D97-AF65-F5344CB8AC3E}">
        <p14:creationId xmlns:p14="http://schemas.microsoft.com/office/powerpoint/2010/main" val="1114334390"/>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0F370CA-0B33-4427-81CE-1B3E6FD66121}"/>
              </a:ext>
            </a:extLst>
          </p:cNvPr>
          <p:cNvSpPr txBox="1">
            <a:spLocks/>
          </p:cNvSpPr>
          <p:nvPr/>
        </p:nvSpPr>
        <p:spPr>
          <a:xfrm>
            <a:off x="19050" y="0"/>
            <a:ext cx="12172950" cy="749300"/>
          </a:xfrm>
          <a:prstGeom prst="rect">
            <a:avLst/>
          </a:prstGeom>
          <a:solidFill>
            <a:schemeClr val="accent6">
              <a:lumMod val="20000"/>
              <a:lumOff val="80000"/>
            </a:schemeClr>
          </a:solidFill>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Semiconductors</a:t>
            </a:r>
          </a:p>
        </p:txBody>
      </p:sp>
      <p:pic>
        <p:nvPicPr>
          <p:cNvPr id="8" name="Picture 7">
            <a:extLst>
              <a:ext uri="{FF2B5EF4-FFF2-40B4-BE49-F238E27FC236}">
                <a16:creationId xmlns:a16="http://schemas.microsoft.com/office/drawing/2014/main" id="{BC66F0B5-8740-495A-AB33-F1C91E27FEF6}"/>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10884216" y="0"/>
            <a:ext cx="1181291" cy="940498"/>
          </a:xfrm>
          <a:prstGeom prst="rect">
            <a:avLst/>
          </a:prstGeom>
        </p:spPr>
      </p:pic>
      <p:sp>
        <p:nvSpPr>
          <p:cNvPr id="9" name="TextBox 8">
            <a:extLst>
              <a:ext uri="{FF2B5EF4-FFF2-40B4-BE49-F238E27FC236}">
                <a16:creationId xmlns:a16="http://schemas.microsoft.com/office/drawing/2014/main" id="{7D6BECC9-0E7A-4CE7-8724-E77F6DF2C2BA}"/>
              </a:ext>
            </a:extLst>
          </p:cNvPr>
          <p:cNvSpPr txBox="1"/>
          <p:nvPr/>
        </p:nvSpPr>
        <p:spPr>
          <a:xfrm>
            <a:off x="19050" y="869812"/>
            <a:ext cx="10478262" cy="461665"/>
          </a:xfrm>
          <a:prstGeom prst="rect">
            <a:avLst/>
          </a:prstGeom>
          <a:noFill/>
        </p:spPr>
        <p:txBody>
          <a:bodyPr wrap="square">
            <a:spAutoFit/>
          </a:bodyPr>
          <a:lstStyle/>
          <a:p>
            <a:r>
              <a:rPr lang="en-US" sz="2400" b="1" dirty="0">
                <a:latin typeface="Times New Roman" panose="02020603050405020304" pitchFamily="18" charset="0"/>
                <a:cs typeface="Times New Roman" panose="02020603050405020304" pitchFamily="18" charset="0"/>
              </a:rPr>
              <a:t>Transistor basics ---bipolar junction transistor—current controlled</a:t>
            </a:r>
          </a:p>
        </p:txBody>
      </p:sp>
      <p:pic>
        <p:nvPicPr>
          <p:cNvPr id="3074" name="Picture 2">
            <a:extLst>
              <a:ext uri="{FF2B5EF4-FFF2-40B4-BE49-F238E27FC236}">
                <a16:creationId xmlns:a16="http://schemas.microsoft.com/office/drawing/2014/main" id="{BDCB83D8-9C13-4712-B306-30872A91FDD7}"/>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396238" y="3788112"/>
            <a:ext cx="8698994" cy="3026525"/>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F02A169A-548F-4D11-B1C6-E292F5D29511}"/>
              </a:ext>
            </a:extLst>
          </p:cNvPr>
          <p:cNvSpPr txBox="1"/>
          <p:nvPr/>
        </p:nvSpPr>
        <p:spPr>
          <a:xfrm>
            <a:off x="19050" y="1331477"/>
            <a:ext cx="11876531" cy="2248693"/>
          </a:xfrm>
          <a:prstGeom prst="rect">
            <a:avLst/>
          </a:prstGeom>
          <a:noFill/>
        </p:spPr>
        <p:txBody>
          <a:bodyPr wrap="square">
            <a:spAutoFit/>
          </a:bodyPr>
          <a:lstStyle/>
          <a:p>
            <a:pPr marL="285750" indent="-285750">
              <a:lnSpc>
                <a:spcPct val="150000"/>
              </a:lnSpc>
              <a:buFont typeface="Wingdings" panose="05000000000000000000" pitchFamily="2" charset="2"/>
              <a:buChar char="§"/>
            </a:pPr>
            <a:r>
              <a:rPr lang="en-US" sz="2400" b="0" i="0" dirty="0">
                <a:solidFill>
                  <a:srgbClr val="333333"/>
                </a:solidFill>
                <a:effectLst/>
                <a:latin typeface="Arial" panose="020B0604020202020204" pitchFamily="34" charset="0"/>
              </a:rPr>
              <a:t>A bipolar transistor consists of a three-layer “sandwich” of doped (extrinsic) semiconductor materials, either P-N-P  or N-P-N </a:t>
            </a:r>
          </a:p>
          <a:p>
            <a:pPr marL="285750" indent="-285750">
              <a:lnSpc>
                <a:spcPct val="150000"/>
              </a:lnSpc>
              <a:buFont typeface="Wingdings" panose="05000000000000000000" pitchFamily="2" charset="2"/>
              <a:buChar char="§"/>
            </a:pPr>
            <a:r>
              <a:rPr lang="en-US" sz="2400" b="0" i="0" dirty="0">
                <a:solidFill>
                  <a:srgbClr val="333333"/>
                </a:solidFill>
                <a:effectLst/>
                <a:latin typeface="Arial" panose="020B0604020202020204" pitchFamily="34" charset="0"/>
              </a:rPr>
              <a:t>Each layer forming the transistor has a specific name, and each layer is provided with a wire contact for connection to a circuit</a:t>
            </a:r>
            <a:endParaRPr lang="en-US" sz="2400" dirty="0"/>
          </a:p>
        </p:txBody>
      </p:sp>
    </p:spTree>
    <p:extLst>
      <p:ext uri="{BB962C8B-B14F-4D97-AF65-F5344CB8AC3E}">
        <p14:creationId xmlns:p14="http://schemas.microsoft.com/office/powerpoint/2010/main" val="3694123733"/>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8F9C550-FC0F-474C-BC2D-E99D6471A27E}"/>
              </a:ext>
            </a:extLst>
          </p:cNvPr>
          <p:cNvSpPr txBox="1"/>
          <p:nvPr/>
        </p:nvSpPr>
        <p:spPr>
          <a:xfrm>
            <a:off x="85344" y="936766"/>
            <a:ext cx="11789664" cy="5379165"/>
          </a:xfrm>
          <a:prstGeom prst="rect">
            <a:avLst/>
          </a:prstGeom>
          <a:noFill/>
        </p:spPr>
        <p:txBody>
          <a:bodyPr wrap="square">
            <a:spAutoFit/>
          </a:bodyPr>
          <a:lstStyle/>
          <a:p>
            <a:pPr algn="l"/>
            <a:r>
              <a:rPr lang="en-US" sz="2400" b="1" i="0" dirty="0">
                <a:solidFill>
                  <a:srgbClr val="333333"/>
                </a:solidFill>
                <a:effectLst/>
                <a:latin typeface="-apple-system"/>
              </a:rPr>
              <a:t>Working Principle</a:t>
            </a:r>
          </a:p>
          <a:p>
            <a:pPr marL="342900" indent="-342900" algn="just">
              <a:lnSpc>
                <a:spcPct val="150000"/>
              </a:lnSpc>
              <a:buFont typeface="Wingdings" panose="05000000000000000000" pitchFamily="2" charset="2"/>
              <a:buChar char="§"/>
            </a:pPr>
            <a:r>
              <a:rPr lang="en-US" sz="2400" b="0" i="0" dirty="0">
                <a:solidFill>
                  <a:srgbClr val="333333"/>
                </a:solidFill>
                <a:effectLst/>
                <a:latin typeface="Arial" panose="020B0604020202020204" pitchFamily="34" charset="0"/>
              </a:rPr>
              <a:t>Bipolar transistors work as current-controlled current </a:t>
            </a:r>
            <a:r>
              <a:rPr lang="en-US" sz="2400" b="0" i="1" dirty="0">
                <a:solidFill>
                  <a:srgbClr val="333333"/>
                </a:solidFill>
                <a:effectLst/>
                <a:latin typeface="Arial" panose="020B0604020202020204" pitchFamily="34" charset="0"/>
              </a:rPr>
              <a:t>regulators</a:t>
            </a:r>
            <a:r>
              <a:rPr lang="en-US" sz="2400" b="0" i="0" dirty="0">
                <a:solidFill>
                  <a:srgbClr val="333333"/>
                </a:solidFill>
                <a:effectLst/>
                <a:latin typeface="Arial" panose="020B0604020202020204" pitchFamily="34" charset="0"/>
              </a:rPr>
              <a:t>. </a:t>
            </a:r>
          </a:p>
          <a:p>
            <a:pPr marL="342900" indent="-342900" algn="just">
              <a:lnSpc>
                <a:spcPct val="150000"/>
              </a:lnSpc>
              <a:buFont typeface="Wingdings" panose="05000000000000000000" pitchFamily="2" charset="2"/>
              <a:buChar char="§"/>
            </a:pPr>
            <a:r>
              <a:rPr lang="en-US" sz="2400" b="0" i="0" dirty="0">
                <a:solidFill>
                  <a:srgbClr val="333333"/>
                </a:solidFill>
                <a:effectLst/>
                <a:latin typeface="Arial" panose="020B0604020202020204" pitchFamily="34" charset="0"/>
              </a:rPr>
              <a:t>In other words, transistors restrict the amount of current passed according to a smaller, controlling current.</a:t>
            </a:r>
          </a:p>
          <a:p>
            <a:pPr marL="342900" indent="-342900" algn="just">
              <a:lnSpc>
                <a:spcPct val="150000"/>
              </a:lnSpc>
              <a:buFont typeface="Wingdings" panose="05000000000000000000" pitchFamily="2" charset="2"/>
              <a:buChar char="§"/>
            </a:pPr>
            <a:r>
              <a:rPr lang="en-US" sz="2400" b="0" i="0" dirty="0">
                <a:solidFill>
                  <a:srgbClr val="333333"/>
                </a:solidFill>
                <a:effectLst/>
                <a:latin typeface="Arial" panose="020B0604020202020204" pitchFamily="34" charset="0"/>
              </a:rPr>
              <a:t>The main current that is </a:t>
            </a:r>
            <a:r>
              <a:rPr lang="en-US" sz="2400" b="0" i="1" dirty="0">
                <a:solidFill>
                  <a:srgbClr val="333333"/>
                </a:solidFill>
                <a:effectLst/>
                <a:latin typeface="Arial" panose="020B0604020202020204" pitchFamily="34" charset="0"/>
              </a:rPr>
              <a:t>controlled</a:t>
            </a:r>
            <a:r>
              <a:rPr lang="en-US" sz="2400" b="0" i="0" dirty="0">
                <a:solidFill>
                  <a:srgbClr val="333333"/>
                </a:solidFill>
                <a:effectLst/>
                <a:latin typeface="Arial" panose="020B0604020202020204" pitchFamily="34" charset="0"/>
              </a:rPr>
              <a:t> goes from </a:t>
            </a:r>
            <a:r>
              <a:rPr lang="en-US" sz="2400" b="0" i="0" dirty="0">
                <a:solidFill>
                  <a:srgbClr val="FF0000"/>
                </a:solidFill>
                <a:effectLst/>
                <a:latin typeface="Arial" panose="020B0604020202020204" pitchFamily="34" charset="0"/>
              </a:rPr>
              <a:t>collector</a:t>
            </a:r>
            <a:r>
              <a:rPr lang="en-US" sz="2400" b="0" i="0" dirty="0">
                <a:solidFill>
                  <a:srgbClr val="333333"/>
                </a:solidFill>
                <a:effectLst/>
                <a:latin typeface="Arial" panose="020B0604020202020204" pitchFamily="34" charset="0"/>
              </a:rPr>
              <a:t> to </a:t>
            </a:r>
            <a:r>
              <a:rPr lang="en-US" sz="2400" b="0" i="0" dirty="0">
                <a:solidFill>
                  <a:srgbClr val="FF0000"/>
                </a:solidFill>
                <a:effectLst/>
                <a:latin typeface="Arial" panose="020B0604020202020204" pitchFamily="34" charset="0"/>
              </a:rPr>
              <a:t>emitter</a:t>
            </a:r>
            <a:r>
              <a:rPr lang="en-US" sz="2400" b="0" i="0" dirty="0">
                <a:solidFill>
                  <a:srgbClr val="333333"/>
                </a:solidFill>
                <a:effectLst/>
                <a:latin typeface="Arial" panose="020B0604020202020204" pitchFamily="34" charset="0"/>
              </a:rPr>
              <a:t>, or from </a:t>
            </a:r>
            <a:r>
              <a:rPr lang="en-US" sz="2400" b="0" i="0" dirty="0">
                <a:solidFill>
                  <a:srgbClr val="FF0000"/>
                </a:solidFill>
                <a:effectLst/>
                <a:latin typeface="Arial" panose="020B0604020202020204" pitchFamily="34" charset="0"/>
              </a:rPr>
              <a:t>emitter</a:t>
            </a:r>
            <a:r>
              <a:rPr lang="en-US" sz="2400" b="0" i="0" dirty="0">
                <a:solidFill>
                  <a:srgbClr val="333333"/>
                </a:solidFill>
                <a:effectLst/>
                <a:latin typeface="Arial" panose="020B0604020202020204" pitchFamily="34" charset="0"/>
              </a:rPr>
              <a:t> to </a:t>
            </a:r>
            <a:r>
              <a:rPr lang="en-US" sz="2400" b="0" i="0" dirty="0">
                <a:solidFill>
                  <a:srgbClr val="FF0000"/>
                </a:solidFill>
                <a:effectLst/>
                <a:latin typeface="Arial" panose="020B0604020202020204" pitchFamily="34" charset="0"/>
              </a:rPr>
              <a:t>collector</a:t>
            </a:r>
            <a:r>
              <a:rPr lang="en-US" sz="2400" b="0" i="0" dirty="0">
                <a:solidFill>
                  <a:srgbClr val="333333"/>
                </a:solidFill>
                <a:effectLst/>
                <a:latin typeface="Arial" panose="020B0604020202020204" pitchFamily="34" charset="0"/>
              </a:rPr>
              <a:t>, (PNP or NPN)</a:t>
            </a:r>
          </a:p>
          <a:p>
            <a:pPr marL="342900" indent="-342900" algn="just">
              <a:lnSpc>
                <a:spcPct val="150000"/>
              </a:lnSpc>
              <a:buFont typeface="Wingdings" panose="05000000000000000000" pitchFamily="2" charset="2"/>
              <a:buChar char="§"/>
            </a:pPr>
            <a:r>
              <a:rPr lang="en-US" sz="2400" b="0" i="0" dirty="0">
                <a:solidFill>
                  <a:srgbClr val="333333"/>
                </a:solidFill>
                <a:effectLst/>
                <a:latin typeface="Arial" panose="020B0604020202020204" pitchFamily="34" charset="0"/>
              </a:rPr>
              <a:t>The small current that </a:t>
            </a:r>
            <a:r>
              <a:rPr lang="en-US" sz="2400" b="0" i="1" dirty="0">
                <a:solidFill>
                  <a:srgbClr val="333333"/>
                </a:solidFill>
                <a:effectLst/>
                <a:latin typeface="Arial" panose="020B0604020202020204" pitchFamily="34" charset="0"/>
              </a:rPr>
              <a:t>controls</a:t>
            </a:r>
            <a:r>
              <a:rPr lang="en-US" sz="2400" b="0" i="0" dirty="0">
                <a:solidFill>
                  <a:srgbClr val="333333"/>
                </a:solidFill>
                <a:effectLst/>
                <a:latin typeface="Arial" panose="020B0604020202020204" pitchFamily="34" charset="0"/>
              </a:rPr>
              <a:t> the main current goes from </a:t>
            </a:r>
            <a:r>
              <a:rPr lang="en-US" sz="2400" b="0" i="0" dirty="0">
                <a:solidFill>
                  <a:srgbClr val="FF0000"/>
                </a:solidFill>
                <a:effectLst/>
                <a:latin typeface="Arial" panose="020B0604020202020204" pitchFamily="34" charset="0"/>
              </a:rPr>
              <a:t>base</a:t>
            </a:r>
            <a:r>
              <a:rPr lang="en-US" sz="2400" b="0" i="0" dirty="0">
                <a:solidFill>
                  <a:srgbClr val="333333"/>
                </a:solidFill>
                <a:effectLst/>
                <a:latin typeface="Arial" panose="020B0604020202020204" pitchFamily="34" charset="0"/>
              </a:rPr>
              <a:t> to </a:t>
            </a:r>
            <a:r>
              <a:rPr lang="en-US" sz="2400" b="0" i="0" dirty="0">
                <a:solidFill>
                  <a:srgbClr val="FF0000"/>
                </a:solidFill>
                <a:effectLst/>
                <a:latin typeface="Arial" panose="020B0604020202020204" pitchFamily="34" charset="0"/>
              </a:rPr>
              <a:t>emitter</a:t>
            </a:r>
            <a:r>
              <a:rPr lang="en-US" sz="2400" b="0" i="0" dirty="0">
                <a:solidFill>
                  <a:srgbClr val="333333"/>
                </a:solidFill>
                <a:effectLst/>
                <a:latin typeface="Arial" panose="020B0604020202020204" pitchFamily="34" charset="0"/>
              </a:rPr>
              <a:t>, or from </a:t>
            </a:r>
            <a:r>
              <a:rPr lang="en-US" sz="2400" b="0" i="0" dirty="0">
                <a:solidFill>
                  <a:srgbClr val="FF0000"/>
                </a:solidFill>
                <a:effectLst/>
                <a:latin typeface="Arial" panose="020B0604020202020204" pitchFamily="34" charset="0"/>
              </a:rPr>
              <a:t>emitter</a:t>
            </a:r>
            <a:r>
              <a:rPr lang="en-US" sz="2400" b="0" i="0" dirty="0">
                <a:solidFill>
                  <a:srgbClr val="333333"/>
                </a:solidFill>
                <a:effectLst/>
                <a:latin typeface="Arial" panose="020B0604020202020204" pitchFamily="34" charset="0"/>
              </a:rPr>
              <a:t> to </a:t>
            </a:r>
            <a:r>
              <a:rPr lang="en-US" sz="2400" b="0" i="0" dirty="0">
                <a:solidFill>
                  <a:srgbClr val="FF0000"/>
                </a:solidFill>
                <a:effectLst/>
                <a:latin typeface="Arial" panose="020B0604020202020204" pitchFamily="34" charset="0"/>
              </a:rPr>
              <a:t>base</a:t>
            </a:r>
            <a:r>
              <a:rPr lang="en-US" sz="2400" b="0" i="0" dirty="0">
                <a:solidFill>
                  <a:srgbClr val="333333"/>
                </a:solidFill>
                <a:effectLst/>
                <a:latin typeface="Arial" panose="020B0604020202020204" pitchFamily="34" charset="0"/>
              </a:rPr>
              <a:t>, (PNP or NPN).</a:t>
            </a:r>
          </a:p>
          <a:p>
            <a:pPr marL="342900" indent="-342900" algn="just">
              <a:lnSpc>
                <a:spcPct val="150000"/>
              </a:lnSpc>
              <a:buFont typeface="Wingdings" panose="05000000000000000000" pitchFamily="2" charset="2"/>
              <a:buChar char="§"/>
            </a:pPr>
            <a:r>
              <a:rPr lang="en-US" sz="2400" b="0" i="0" dirty="0">
                <a:solidFill>
                  <a:srgbClr val="333333"/>
                </a:solidFill>
                <a:effectLst/>
                <a:latin typeface="Arial" panose="020B0604020202020204" pitchFamily="34" charset="0"/>
              </a:rPr>
              <a:t>No current through the base shuts it off </a:t>
            </a:r>
          </a:p>
          <a:p>
            <a:pPr marL="342900" indent="-342900" algn="just">
              <a:lnSpc>
                <a:spcPct val="150000"/>
              </a:lnSpc>
              <a:buFont typeface="Wingdings" panose="05000000000000000000" pitchFamily="2" charset="2"/>
              <a:buChar char="§"/>
            </a:pPr>
            <a:r>
              <a:rPr lang="en-US" sz="2400" b="0" i="0" dirty="0">
                <a:solidFill>
                  <a:srgbClr val="333333"/>
                </a:solidFill>
                <a:effectLst/>
                <a:latin typeface="Arial" panose="020B0604020202020204" pitchFamily="34" charset="0"/>
              </a:rPr>
              <a:t>A base current, turns it on</a:t>
            </a:r>
          </a:p>
        </p:txBody>
      </p:sp>
      <p:sp>
        <p:nvSpPr>
          <p:cNvPr id="5" name="Title 1">
            <a:extLst>
              <a:ext uri="{FF2B5EF4-FFF2-40B4-BE49-F238E27FC236}">
                <a16:creationId xmlns:a16="http://schemas.microsoft.com/office/drawing/2014/main" id="{6D700AF4-6BD4-470B-BC28-82F051A1D4F5}"/>
              </a:ext>
            </a:extLst>
          </p:cNvPr>
          <p:cNvSpPr txBox="1">
            <a:spLocks/>
          </p:cNvSpPr>
          <p:nvPr/>
        </p:nvSpPr>
        <p:spPr>
          <a:xfrm>
            <a:off x="19050" y="0"/>
            <a:ext cx="12172950" cy="749300"/>
          </a:xfrm>
          <a:prstGeom prst="rect">
            <a:avLst/>
          </a:prstGeom>
          <a:solidFill>
            <a:schemeClr val="accent6">
              <a:lumMod val="20000"/>
              <a:lumOff val="80000"/>
            </a:schemeClr>
          </a:solidFill>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Semiconductors</a:t>
            </a:r>
          </a:p>
        </p:txBody>
      </p:sp>
      <p:pic>
        <p:nvPicPr>
          <p:cNvPr id="6" name="Picture 5">
            <a:extLst>
              <a:ext uri="{FF2B5EF4-FFF2-40B4-BE49-F238E27FC236}">
                <a16:creationId xmlns:a16="http://schemas.microsoft.com/office/drawing/2014/main" id="{75170611-DCF3-47DB-B70D-8F3869AC65B4}"/>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10884216" y="0"/>
            <a:ext cx="1181291" cy="940498"/>
          </a:xfrm>
          <a:prstGeom prst="rect">
            <a:avLst/>
          </a:prstGeom>
        </p:spPr>
      </p:pic>
      <p:pic>
        <p:nvPicPr>
          <p:cNvPr id="4098" name="Picture 2" descr="BJT transistor">
            <a:extLst>
              <a:ext uri="{FF2B5EF4-FFF2-40B4-BE49-F238E27FC236}">
                <a16:creationId xmlns:a16="http://schemas.microsoft.com/office/drawing/2014/main" id="{B21F4365-8CA7-4B52-B13B-1C6EFFF6963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877" r="58615" b="17176"/>
          <a:stretch/>
        </p:blipFill>
        <p:spPr bwMode="auto">
          <a:xfrm>
            <a:off x="7059168" y="4672394"/>
            <a:ext cx="1719072" cy="20248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0177449"/>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0F370CA-0B33-4427-81CE-1B3E6FD66121}"/>
              </a:ext>
            </a:extLst>
          </p:cNvPr>
          <p:cNvSpPr txBox="1">
            <a:spLocks/>
          </p:cNvSpPr>
          <p:nvPr/>
        </p:nvSpPr>
        <p:spPr>
          <a:xfrm>
            <a:off x="19050" y="0"/>
            <a:ext cx="12172950" cy="749300"/>
          </a:xfrm>
          <a:prstGeom prst="rect">
            <a:avLst/>
          </a:prstGeom>
          <a:solidFill>
            <a:schemeClr val="accent6">
              <a:lumMod val="20000"/>
              <a:lumOff val="80000"/>
            </a:schemeClr>
          </a:solidFill>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Semiconductors</a:t>
            </a:r>
          </a:p>
        </p:txBody>
      </p:sp>
      <p:pic>
        <p:nvPicPr>
          <p:cNvPr id="8" name="Picture 7">
            <a:extLst>
              <a:ext uri="{FF2B5EF4-FFF2-40B4-BE49-F238E27FC236}">
                <a16:creationId xmlns:a16="http://schemas.microsoft.com/office/drawing/2014/main" id="{BC66F0B5-8740-495A-AB33-F1C91E27FEF6}"/>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10884216" y="0"/>
            <a:ext cx="1181291" cy="940498"/>
          </a:xfrm>
          <a:prstGeom prst="rect">
            <a:avLst/>
          </a:prstGeom>
        </p:spPr>
      </p:pic>
      <p:sp>
        <p:nvSpPr>
          <p:cNvPr id="9" name="TextBox 8">
            <a:extLst>
              <a:ext uri="{FF2B5EF4-FFF2-40B4-BE49-F238E27FC236}">
                <a16:creationId xmlns:a16="http://schemas.microsoft.com/office/drawing/2014/main" id="{7D6BECC9-0E7A-4CE7-8724-E77F6DF2C2BA}"/>
              </a:ext>
            </a:extLst>
          </p:cNvPr>
          <p:cNvSpPr txBox="1"/>
          <p:nvPr/>
        </p:nvSpPr>
        <p:spPr>
          <a:xfrm>
            <a:off x="19050" y="869812"/>
            <a:ext cx="6205728" cy="461665"/>
          </a:xfrm>
          <a:prstGeom prst="rect">
            <a:avLst/>
          </a:prstGeom>
          <a:noFill/>
        </p:spPr>
        <p:txBody>
          <a:bodyPr wrap="square">
            <a:spAutoFit/>
          </a:bodyPr>
          <a:lstStyle/>
          <a:p>
            <a:r>
              <a:rPr lang="en-US" sz="2400" b="1" dirty="0">
                <a:latin typeface="Times New Roman" panose="02020603050405020304" pitchFamily="18" charset="0"/>
                <a:cs typeface="Times New Roman" panose="02020603050405020304" pitchFamily="18" charset="0"/>
              </a:rPr>
              <a:t>Filed effect transistors-</a:t>
            </a:r>
            <a:r>
              <a:rPr lang="en-US" sz="2400" b="0" i="0" dirty="0">
                <a:effectLst/>
                <a:latin typeface="Roboto" panose="02000000000000000000" pitchFamily="2" charset="0"/>
              </a:rPr>
              <a:t> voltage-controlled</a:t>
            </a:r>
            <a:endParaRPr lang="en-US" sz="2400" b="1" dirty="0">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F830EDE9-DD69-4645-A3CC-2F1242CC684A}"/>
              </a:ext>
            </a:extLst>
          </p:cNvPr>
          <p:cNvSpPr txBox="1"/>
          <p:nvPr/>
        </p:nvSpPr>
        <p:spPr>
          <a:xfrm>
            <a:off x="19049" y="1341738"/>
            <a:ext cx="12046457" cy="2793842"/>
          </a:xfrm>
          <a:prstGeom prst="rect">
            <a:avLst/>
          </a:prstGeom>
          <a:noFill/>
        </p:spPr>
        <p:txBody>
          <a:bodyPr wrap="square">
            <a:spAutoFit/>
          </a:bodyPr>
          <a:lstStyle/>
          <a:p>
            <a:pPr marL="285750" indent="-285750">
              <a:lnSpc>
                <a:spcPct val="150000"/>
              </a:lnSpc>
              <a:buFont typeface="Wingdings" panose="05000000000000000000" pitchFamily="2" charset="2"/>
              <a:buChar char="§"/>
            </a:pPr>
            <a:r>
              <a:rPr lang="en-US" sz="2400" b="0" i="0" dirty="0">
                <a:solidFill>
                  <a:srgbClr val="333333"/>
                </a:solidFill>
                <a:effectLst/>
                <a:latin typeface="Arial" panose="020B0604020202020204" pitchFamily="34" charset="0"/>
              </a:rPr>
              <a:t>All field-effect transistors are </a:t>
            </a:r>
            <a:r>
              <a:rPr lang="en-US" sz="2400" b="0" i="1" dirty="0">
                <a:solidFill>
                  <a:srgbClr val="333333"/>
                </a:solidFill>
                <a:effectLst/>
                <a:latin typeface="Arial" panose="020B0604020202020204" pitchFamily="34" charset="0"/>
              </a:rPr>
              <a:t>unipolar</a:t>
            </a:r>
            <a:r>
              <a:rPr lang="en-US" sz="2400" b="0" i="0" dirty="0">
                <a:solidFill>
                  <a:srgbClr val="333333"/>
                </a:solidFill>
                <a:effectLst/>
                <a:latin typeface="Arial" panose="020B0604020202020204" pitchFamily="34" charset="0"/>
              </a:rPr>
              <a:t> rather than </a:t>
            </a:r>
            <a:r>
              <a:rPr lang="en-US" sz="2400" b="0" i="1" dirty="0">
                <a:solidFill>
                  <a:srgbClr val="333333"/>
                </a:solidFill>
                <a:effectLst/>
                <a:latin typeface="Arial" panose="020B0604020202020204" pitchFamily="34" charset="0"/>
              </a:rPr>
              <a:t>bipolar</a:t>
            </a:r>
            <a:r>
              <a:rPr lang="en-US" sz="2400" b="0" i="0" dirty="0">
                <a:solidFill>
                  <a:srgbClr val="333333"/>
                </a:solidFill>
                <a:effectLst/>
                <a:latin typeface="Arial" panose="020B0604020202020204" pitchFamily="34" charset="0"/>
              </a:rPr>
              <a:t> devices. </a:t>
            </a:r>
          </a:p>
          <a:p>
            <a:pPr marL="285750" indent="-285750">
              <a:lnSpc>
                <a:spcPct val="150000"/>
              </a:lnSpc>
              <a:buFont typeface="Wingdings" panose="05000000000000000000" pitchFamily="2" charset="2"/>
              <a:buChar char="§"/>
            </a:pPr>
            <a:r>
              <a:rPr lang="en-US" sz="2400" b="0" i="0" dirty="0">
                <a:solidFill>
                  <a:srgbClr val="333333"/>
                </a:solidFill>
                <a:effectLst/>
                <a:latin typeface="Arial" panose="020B0604020202020204" pitchFamily="34" charset="0"/>
              </a:rPr>
              <a:t>the main current through them is comprised either of electrons through an N-type semiconductor or holes through a P-type semiconductor. </a:t>
            </a:r>
          </a:p>
          <a:p>
            <a:pPr marL="285750" indent="-285750">
              <a:lnSpc>
                <a:spcPct val="150000"/>
              </a:lnSpc>
              <a:buFont typeface="Wingdings" panose="05000000000000000000" pitchFamily="2" charset="2"/>
              <a:buChar char="§"/>
            </a:pPr>
            <a:r>
              <a:rPr lang="en-US" sz="2400" b="0" i="0" dirty="0">
                <a:solidFill>
                  <a:srgbClr val="333333"/>
                </a:solidFill>
                <a:effectLst/>
                <a:latin typeface="Arial" panose="020B0604020202020204" pitchFamily="34" charset="0"/>
              </a:rPr>
              <a:t>In  JFET, the controlled current passes from source to drain, or from drain to source. </a:t>
            </a:r>
          </a:p>
          <a:p>
            <a:pPr marL="285750" indent="-285750">
              <a:lnSpc>
                <a:spcPct val="150000"/>
              </a:lnSpc>
              <a:buFont typeface="Wingdings" panose="05000000000000000000" pitchFamily="2" charset="2"/>
              <a:buChar char="§"/>
            </a:pPr>
            <a:endParaRPr lang="en-US" sz="2400" b="0" i="0" dirty="0">
              <a:solidFill>
                <a:srgbClr val="333333"/>
              </a:solidFill>
              <a:effectLst/>
              <a:latin typeface="Arial" panose="020B0604020202020204" pitchFamily="34" charset="0"/>
            </a:endParaRPr>
          </a:p>
        </p:txBody>
      </p:sp>
      <p:sp>
        <p:nvSpPr>
          <p:cNvPr id="12" name="TextBox 11">
            <a:extLst>
              <a:ext uri="{FF2B5EF4-FFF2-40B4-BE49-F238E27FC236}">
                <a16:creationId xmlns:a16="http://schemas.microsoft.com/office/drawing/2014/main" id="{B3826C5C-69E6-4633-BD7F-9ACE1EA98CEC}"/>
              </a:ext>
            </a:extLst>
          </p:cNvPr>
          <p:cNvSpPr txBox="1"/>
          <p:nvPr/>
        </p:nvSpPr>
        <p:spPr>
          <a:xfrm>
            <a:off x="4545427" y="3559142"/>
            <a:ext cx="7520079" cy="3913059"/>
          </a:xfrm>
          <a:prstGeom prst="rect">
            <a:avLst/>
          </a:prstGeom>
          <a:noFill/>
        </p:spPr>
        <p:txBody>
          <a:bodyPr wrap="square">
            <a:spAutoFit/>
          </a:bodyPr>
          <a:lstStyle/>
          <a:p>
            <a:pPr marL="342900" indent="-342900">
              <a:lnSpc>
                <a:spcPct val="150000"/>
              </a:lnSpc>
              <a:buFont typeface="Wingdings" panose="05000000000000000000" pitchFamily="2" charset="2"/>
              <a:buChar char="§"/>
            </a:pPr>
            <a:r>
              <a:rPr lang="en-US" sz="2400" b="0" i="0" dirty="0">
                <a:solidFill>
                  <a:srgbClr val="333333"/>
                </a:solidFill>
                <a:effectLst/>
                <a:latin typeface="Arial" panose="020B0604020202020204" pitchFamily="34" charset="0"/>
              </a:rPr>
              <a:t>The controlling voltage is applied between the gate and source</a:t>
            </a:r>
          </a:p>
          <a:p>
            <a:pPr marL="342900" indent="-342900">
              <a:lnSpc>
                <a:spcPct val="150000"/>
              </a:lnSpc>
              <a:buFont typeface="Wingdings" panose="05000000000000000000" pitchFamily="2" charset="2"/>
              <a:buChar char="§"/>
            </a:pPr>
            <a:r>
              <a:rPr lang="en-US" sz="2400" b="0" i="0" dirty="0">
                <a:solidFill>
                  <a:srgbClr val="333333"/>
                </a:solidFill>
                <a:effectLst/>
                <a:latin typeface="Arial" panose="020B0604020202020204" pitchFamily="34" charset="0"/>
              </a:rPr>
              <a:t>the current does not have to cross through a PN junction on its way between source and drain: </a:t>
            </a:r>
          </a:p>
          <a:p>
            <a:pPr marL="342900" indent="-342900">
              <a:lnSpc>
                <a:spcPct val="150000"/>
              </a:lnSpc>
              <a:buFont typeface="Wingdings" panose="05000000000000000000" pitchFamily="2" charset="2"/>
              <a:buChar char="§"/>
            </a:pPr>
            <a:r>
              <a:rPr lang="en-US" sz="2400" b="0" i="0" dirty="0">
                <a:solidFill>
                  <a:srgbClr val="333333"/>
                </a:solidFill>
                <a:effectLst/>
                <a:latin typeface="Arial" panose="020B0604020202020204" pitchFamily="34" charset="0"/>
              </a:rPr>
              <a:t>the path (called a </a:t>
            </a:r>
            <a:r>
              <a:rPr lang="en-US" sz="2400" b="0" i="1" dirty="0">
                <a:solidFill>
                  <a:srgbClr val="333333"/>
                </a:solidFill>
                <a:effectLst/>
                <a:latin typeface="Arial" panose="020B0604020202020204" pitchFamily="34" charset="0"/>
              </a:rPr>
              <a:t>channel</a:t>
            </a:r>
            <a:r>
              <a:rPr lang="en-US" sz="2400" b="0" i="0" dirty="0">
                <a:solidFill>
                  <a:srgbClr val="333333"/>
                </a:solidFill>
                <a:effectLst/>
                <a:latin typeface="Arial" panose="020B0604020202020204" pitchFamily="34" charset="0"/>
              </a:rPr>
              <a:t>) is an uninterrupted block of semiconductor material.</a:t>
            </a:r>
            <a:endParaRPr lang="en-US" sz="2400" dirty="0"/>
          </a:p>
          <a:p>
            <a:pPr>
              <a:lnSpc>
                <a:spcPct val="150000"/>
              </a:lnSpc>
            </a:pPr>
            <a:endParaRPr lang="en-US" sz="2400" dirty="0"/>
          </a:p>
        </p:txBody>
      </p:sp>
      <p:pic>
        <p:nvPicPr>
          <p:cNvPr id="13" name="Picture 4" descr="N-channel JFET">
            <a:extLst>
              <a:ext uri="{FF2B5EF4-FFF2-40B4-BE49-F238E27FC236}">
                <a16:creationId xmlns:a16="http://schemas.microsoft.com/office/drawing/2014/main" id="{EF03A37E-3EFF-491A-B1EE-8ECF52EB116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9513" r="62867"/>
          <a:stretch/>
        </p:blipFill>
        <p:spPr bwMode="auto">
          <a:xfrm>
            <a:off x="268080" y="3779374"/>
            <a:ext cx="2202942" cy="2517604"/>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descr="N-channel JFET">
            <a:extLst>
              <a:ext uri="{FF2B5EF4-FFF2-40B4-BE49-F238E27FC236}">
                <a16:creationId xmlns:a16="http://schemas.microsoft.com/office/drawing/2014/main" id="{388D3C45-F648-4D24-9467-4F5FEE0E2A5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1118" t="13980"/>
          <a:stretch/>
        </p:blipFill>
        <p:spPr bwMode="auto">
          <a:xfrm>
            <a:off x="2238755" y="3429000"/>
            <a:ext cx="2306672" cy="30723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21271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8DF07E-11EA-6C5C-34B6-F1813E6E1C97}"/>
              </a:ext>
            </a:extLst>
          </p:cNvPr>
          <p:cNvPicPr>
            <a:picLocks noChangeAspect="1"/>
          </p:cNvPicPr>
          <p:nvPr/>
        </p:nvPicPr>
        <p:blipFill rotWithShape="1">
          <a:blip r:embed="rId2"/>
          <a:srcRect l="55555" t="53689" r="27889" b="37956"/>
          <a:stretch/>
        </p:blipFill>
        <p:spPr>
          <a:xfrm>
            <a:off x="670559" y="926592"/>
            <a:ext cx="3478611" cy="1097280"/>
          </a:xfrm>
          <a:prstGeom prst="rect">
            <a:avLst/>
          </a:prstGeom>
        </p:spPr>
      </p:pic>
      <p:pic>
        <p:nvPicPr>
          <p:cNvPr id="5" name="Picture 4">
            <a:extLst>
              <a:ext uri="{FF2B5EF4-FFF2-40B4-BE49-F238E27FC236}">
                <a16:creationId xmlns:a16="http://schemas.microsoft.com/office/drawing/2014/main" id="{C4016C89-0F58-AD1D-CCF4-8038D5830905}"/>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contrast="-20000"/>
                    </a14:imgEffect>
                  </a14:imgLayer>
                </a14:imgProps>
              </a:ext>
            </a:extLst>
          </a:blip>
          <a:srcRect l="12333" t="29511" r="16111" b="18756"/>
          <a:stretch/>
        </p:blipFill>
        <p:spPr>
          <a:xfrm>
            <a:off x="670559" y="2201164"/>
            <a:ext cx="9119783" cy="4120896"/>
          </a:xfrm>
          <a:prstGeom prst="rect">
            <a:avLst/>
          </a:prstGeom>
        </p:spPr>
      </p:pic>
      <p:grpSp>
        <p:nvGrpSpPr>
          <p:cNvPr id="6" name="Group 5">
            <a:extLst>
              <a:ext uri="{FF2B5EF4-FFF2-40B4-BE49-F238E27FC236}">
                <a16:creationId xmlns:a16="http://schemas.microsoft.com/office/drawing/2014/main" id="{A0007703-6A94-FCE8-13AE-ABE5B54DEA1A}"/>
              </a:ext>
            </a:extLst>
          </p:cNvPr>
          <p:cNvGrpSpPr/>
          <p:nvPr/>
        </p:nvGrpSpPr>
        <p:grpSpPr>
          <a:xfrm>
            <a:off x="19050" y="0"/>
            <a:ext cx="12172950" cy="940498"/>
            <a:chOff x="19050" y="0"/>
            <a:chExt cx="12172950" cy="940498"/>
          </a:xfrm>
        </p:grpSpPr>
        <p:sp>
          <p:nvSpPr>
            <p:cNvPr id="7" name="Title 1">
              <a:extLst>
                <a:ext uri="{FF2B5EF4-FFF2-40B4-BE49-F238E27FC236}">
                  <a16:creationId xmlns:a16="http://schemas.microsoft.com/office/drawing/2014/main" id="{D292866F-46B3-96A0-B0C0-7BAE4463FD7F}"/>
                </a:ext>
              </a:extLst>
            </p:cNvPr>
            <p:cNvSpPr txBox="1">
              <a:spLocks/>
            </p:cNvSpPr>
            <p:nvPr/>
          </p:nvSpPr>
          <p:spPr>
            <a:xfrm>
              <a:off x="19050" y="0"/>
              <a:ext cx="12172950" cy="749300"/>
            </a:xfrm>
            <a:prstGeom prst="rect">
              <a:avLst/>
            </a:prstGeom>
            <a:solidFill>
              <a:schemeClr val="accent6">
                <a:lumMod val="20000"/>
                <a:lumOff val="80000"/>
              </a:schemeClr>
            </a:solidFill>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Semiconductors</a:t>
              </a:r>
              <a:endParaRPr lang="en-US" dirty="0"/>
            </a:p>
          </p:txBody>
        </p:sp>
        <p:pic>
          <p:nvPicPr>
            <p:cNvPr id="8" name="Picture 7">
              <a:extLst>
                <a:ext uri="{FF2B5EF4-FFF2-40B4-BE49-F238E27FC236}">
                  <a16:creationId xmlns:a16="http://schemas.microsoft.com/office/drawing/2014/main" id="{ED319D60-2AC4-DB3C-5E68-A3377F84CFEB}"/>
                </a:ext>
              </a:extLst>
            </p:cNvPr>
            <p:cNvPicPr/>
            <p:nvPr/>
          </p:nvPicPr>
          <p:blipFill>
            <a:blip r:embed="rId5" cstate="print">
              <a:extLst>
                <a:ext uri="{28A0092B-C50C-407E-A947-70E740481C1C}">
                  <a14:useLocalDpi xmlns:a14="http://schemas.microsoft.com/office/drawing/2010/main" val="0"/>
                </a:ext>
              </a:extLst>
            </a:blip>
            <a:stretch>
              <a:fillRect/>
            </a:stretch>
          </p:blipFill>
          <p:spPr>
            <a:xfrm>
              <a:off x="10884216" y="0"/>
              <a:ext cx="1181291" cy="940498"/>
            </a:xfrm>
            <a:prstGeom prst="rect">
              <a:avLst/>
            </a:prstGeom>
          </p:spPr>
        </p:pic>
      </p:grpSp>
      <p:pic>
        <p:nvPicPr>
          <p:cNvPr id="10" name="Picture 9">
            <a:extLst>
              <a:ext uri="{FF2B5EF4-FFF2-40B4-BE49-F238E27FC236}">
                <a16:creationId xmlns:a16="http://schemas.microsoft.com/office/drawing/2014/main" id="{B1A68F92-C770-725D-086A-4E67647D29E9}"/>
              </a:ext>
            </a:extLst>
          </p:cNvPr>
          <p:cNvPicPr>
            <a:picLocks noChangeAspect="1"/>
          </p:cNvPicPr>
          <p:nvPr/>
        </p:nvPicPr>
        <p:blipFill rotWithShape="1">
          <a:blip r:embed="rId6"/>
          <a:srcRect l="32333" t="59932" r="36111" b="26745"/>
          <a:stretch/>
        </p:blipFill>
        <p:spPr>
          <a:xfrm>
            <a:off x="4597380" y="837374"/>
            <a:ext cx="5020916" cy="1363790"/>
          </a:xfrm>
          <a:prstGeom prst="rect">
            <a:avLst/>
          </a:prstGeom>
        </p:spPr>
      </p:pic>
    </p:spTree>
    <p:extLst>
      <p:ext uri="{BB962C8B-B14F-4D97-AF65-F5344CB8AC3E}">
        <p14:creationId xmlns:p14="http://schemas.microsoft.com/office/powerpoint/2010/main" val="710978179"/>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F845CDA-3ABE-4025-AEE9-7A0813449192}"/>
              </a:ext>
            </a:extLst>
          </p:cNvPr>
          <p:cNvPicPr>
            <a:picLocks noChangeAspect="1"/>
          </p:cNvPicPr>
          <p:nvPr/>
        </p:nvPicPr>
        <p:blipFill rotWithShape="1">
          <a:blip r:embed="rId2">
            <a:lum bright="-20000" contrast="40000"/>
          </a:blip>
          <a:srcRect l="3290" t="5463" r="6447"/>
          <a:stretch/>
        </p:blipFill>
        <p:spPr>
          <a:xfrm>
            <a:off x="2743930" y="934848"/>
            <a:ext cx="7814689" cy="4386244"/>
          </a:xfrm>
          <a:prstGeom prst="rect">
            <a:avLst/>
          </a:prstGeom>
        </p:spPr>
      </p:pic>
      <p:sp>
        <p:nvSpPr>
          <p:cNvPr id="5" name="Title 1">
            <a:extLst>
              <a:ext uri="{FF2B5EF4-FFF2-40B4-BE49-F238E27FC236}">
                <a16:creationId xmlns:a16="http://schemas.microsoft.com/office/drawing/2014/main" id="{44D1E332-D1EE-4E4C-9DB2-CDCBF8F65CB6}"/>
              </a:ext>
            </a:extLst>
          </p:cNvPr>
          <p:cNvSpPr txBox="1">
            <a:spLocks/>
          </p:cNvSpPr>
          <p:nvPr/>
        </p:nvSpPr>
        <p:spPr>
          <a:xfrm>
            <a:off x="19050" y="0"/>
            <a:ext cx="12172950" cy="749300"/>
          </a:xfrm>
          <a:prstGeom prst="rect">
            <a:avLst/>
          </a:prstGeom>
          <a:solidFill>
            <a:schemeClr val="accent6">
              <a:lumMod val="20000"/>
              <a:lumOff val="80000"/>
            </a:schemeClr>
          </a:solidFill>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Semiconductors</a:t>
            </a:r>
          </a:p>
        </p:txBody>
      </p:sp>
      <p:pic>
        <p:nvPicPr>
          <p:cNvPr id="6" name="Picture 5">
            <a:extLst>
              <a:ext uri="{FF2B5EF4-FFF2-40B4-BE49-F238E27FC236}">
                <a16:creationId xmlns:a16="http://schemas.microsoft.com/office/drawing/2014/main" id="{83537A39-BD85-4FF3-B90A-298FBB12AC3C}"/>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10884216" y="0"/>
            <a:ext cx="1181291" cy="940498"/>
          </a:xfrm>
          <a:prstGeom prst="rect">
            <a:avLst/>
          </a:prstGeom>
        </p:spPr>
      </p:pic>
      <p:sp>
        <p:nvSpPr>
          <p:cNvPr id="7" name="TextBox 6">
            <a:extLst>
              <a:ext uri="{FF2B5EF4-FFF2-40B4-BE49-F238E27FC236}">
                <a16:creationId xmlns:a16="http://schemas.microsoft.com/office/drawing/2014/main" id="{DD2886B6-0544-4690-B190-7730FBFF93F9}"/>
              </a:ext>
            </a:extLst>
          </p:cNvPr>
          <p:cNvSpPr txBox="1"/>
          <p:nvPr/>
        </p:nvSpPr>
        <p:spPr>
          <a:xfrm>
            <a:off x="19050" y="869812"/>
            <a:ext cx="6205728" cy="461665"/>
          </a:xfrm>
          <a:prstGeom prst="rect">
            <a:avLst/>
          </a:prstGeom>
          <a:noFill/>
        </p:spPr>
        <p:txBody>
          <a:bodyPr wrap="square">
            <a:spAutoFit/>
          </a:bodyPr>
          <a:lstStyle/>
          <a:p>
            <a:r>
              <a:rPr lang="en-US" sz="2400" b="1" dirty="0">
                <a:latin typeface="Times New Roman" panose="02020603050405020304" pitchFamily="18" charset="0"/>
                <a:cs typeface="Times New Roman" panose="02020603050405020304" pitchFamily="18" charset="0"/>
              </a:rPr>
              <a:t>Transistor basics </a:t>
            </a:r>
          </a:p>
        </p:txBody>
      </p:sp>
      <p:sp>
        <p:nvSpPr>
          <p:cNvPr id="9" name="TextBox 8">
            <a:extLst>
              <a:ext uri="{FF2B5EF4-FFF2-40B4-BE49-F238E27FC236}">
                <a16:creationId xmlns:a16="http://schemas.microsoft.com/office/drawing/2014/main" id="{D32C57A3-EC70-4DC0-BB21-5757E8C1DAA0}"/>
              </a:ext>
            </a:extLst>
          </p:cNvPr>
          <p:cNvSpPr txBox="1"/>
          <p:nvPr/>
        </p:nvSpPr>
        <p:spPr>
          <a:xfrm>
            <a:off x="432816" y="5526523"/>
            <a:ext cx="10881360" cy="830997"/>
          </a:xfrm>
          <a:prstGeom prst="rect">
            <a:avLst/>
          </a:prstGeom>
          <a:noFill/>
        </p:spPr>
        <p:txBody>
          <a:bodyPr wrap="square">
            <a:spAutoFit/>
          </a:bodyPr>
          <a:lstStyle/>
          <a:p>
            <a:r>
              <a:rPr lang="en-US" sz="2400" dirty="0"/>
              <a:t>(a) Polysilicon-gate/oxide/semiconductor capacitor and (b) its energy band diagram with no applied voltage</a:t>
            </a:r>
            <a:r>
              <a:rPr lang="en-US" dirty="0"/>
              <a:t>.</a:t>
            </a:r>
          </a:p>
        </p:txBody>
      </p:sp>
    </p:spTree>
    <p:extLst>
      <p:ext uri="{BB962C8B-B14F-4D97-AF65-F5344CB8AC3E}">
        <p14:creationId xmlns:p14="http://schemas.microsoft.com/office/powerpoint/2010/main" val="3941558143"/>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B9573D5-A551-466B-838C-EFF3746E7947}"/>
              </a:ext>
            </a:extLst>
          </p:cNvPr>
          <p:cNvSpPr txBox="1">
            <a:spLocks/>
          </p:cNvSpPr>
          <p:nvPr/>
        </p:nvSpPr>
        <p:spPr>
          <a:xfrm>
            <a:off x="19050" y="0"/>
            <a:ext cx="12172950" cy="749300"/>
          </a:xfrm>
          <a:prstGeom prst="rect">
            <a:avLst/>
          </a:prstGeom>
          <a:solidFill>
            <a:schemeClr val="accent6">
              <a:lumMod val="20000"/>
              <a:lumOff val="80000"/>
            </a:schemeClr>
          </a:solidFill>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Semiconductors</a:t>
            </a:r>
          </a:p>
        </p:txBody>
      </p:sp>
      <p:pic>
        <p:nvPicPr>
          <p:cNvPr id="4" name="Picture 3">
            <a:extLst>
              <a:ext uri="{FF2B5EF4-FFF2-40B4-BE49-F238E27FC236}">
                <a16:creationId xmlns:a16="http://schemas.microsoft.com/office/drawing/2014/main" id="{AC0C691F-9014-4CC9-855A-E4FA32CDB624}"/>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10884216" y="0"/>
            <a:ext cx="1181291" cy="940498"/>
          </a:xfrm>
          <a:prstGeom prst="rect">
            <a:avLst/>
          </a:prstGeom>
        </p:spPr>
      </p:pic>
      <p:sp>
        <p:nvSpPr>
          <p:cNvPr id="5" name="TextBox 4">
            <a:extLst>
              <a:ext uri="{FF2B5EF4-FFF2-40B4-BE49-F238E27FC236}">
                <a16:creationId xmlns:a16="http://schemas.microsoft.com/office/drawing/2014/main" id="{8D444886-F71F-47BC-B614-A016A08CA423}"/>
              </a:ext>
            </a:extLst>
          </p:cNvPr>
          <p:cNvSpPr txBox="1"/>
          <p:nvPr/>
        </p:nvSpPr>
        <p:spPr>
          <a:xfrm>
            <a:off x="19050" y="869812"/>
            <a:ext cx="6205728" cy="461665"/>
          </a:xfrm>
          <a:prstGeom prst="rect">
            <a:avLst/>
          </a:prstGeom>
          <a:noFill/>
        </p:spPr>
        <p:txBody>
          <a:bodyPr wrap="square">
            <a:spAutoFit/>
          </a:bodyPr>
          <a:lstStyle/>
          <a:p>
            <a:r>
              <a:rPr lang="en-US" sz="2400" b="1" dirty="0">
                <a:latin typeface="Times New Roman" panose="02020603050405020304" pitchFamily="18" charset="0"/>
                <a:cs typeface="Times New Roman" panose="02020603050405020304" pitchFamily="18" charset="0"/>
              </a:rPr>
              <a:t>Transistor basics </a:t>
            </a:r>
          </a:p>
        </p:txBody>
      </p:sp>
      <p:sp>
        <p:nvSpPr>
          <p:cNvPr id="10" name="TextBox 9">
            <a:extLst>
              <a:ext uri="{FF2B5EF4-FFF2-40B4-BE49-F238E27FC236}">
                <a16:creationId xmlns:a16="http://schemas.microsoft.com/office/drawing/2014/main" id="{BDA1EF7D-941E-4EF5-BDC3-25957E2F5BFE}"/>
              </a:ext>
            </a:extLst>
          </p:cNvPr>
          <p:cNvSpPr txBox="1"/>
          <p:nvPr/>
        </p:nvSpPr>
        <p:spPr>
          <a:xfrm>
            <a:off x="115824" y="1540502"/>
            <a:ext cx="4395216" cy="2805063"/>
          </a:xfrm>
          <a:prstGeom prst="rect">
            <a:avLst/>
          </a:prstGeom>
          <a:noFill/>
        </p:spPr>
        <p:txBody>
          <a:bodyPr wrap="square">
            <a:spAutoFit/>
          </a:bodyPr>
          <a:lstStyle/>
          <a:p>
            <a:pPr>
              <a:lnSpc>
                <a:spcPct val="150000"/>
              </a:lnSpc>
            </a:pPr>
            <a:r>
              <a:rPr lang="en-US" sz="2400" b="1" dirty="0"/>
              <a:t>SURFACE ACCUMULATION</a:t>
            </a:r>
          </a:p>
          <a:p>
            <a:pPr marL="342900" indent="-342900">
              <a:lnSpc>
                <a:spcPct val="150000"/>
              </a:lnSpc>
              <a:buFont typeface="Wingdings" panose="05000000000000000000" pitchFamily="2" charset="2"/>
              <a:buChar char="§"/>
            </a:pPr>
            <a:r>
              <a:rPr lang="en-US" sz="2400" dirty="0"/>
              <a:t>if a more negative Vg than </a:t>
            </a:r>
            <a:r>
              <a:rPr lang="en-US" sz="2400" dirty="0" err="1"/>
              <a:t>Vfb</a:t>
            </a:r>
            <a:r>
              <a:rPr lang="en-US" sz="2400" dirty="0"/>
              <a:t> is applied, the band diagram on the gate side would be pushed upward</a:t>
            </a:r>
          </a:p>
        </p:txBody>
      </p:sp>
      <p:pic>
        <p:nvPicPr>
          <p:cNvPr id="16" name="Picture 15">
            <a:extLst>
              <a:ext uri="{FF2B5EF4-FFF2-40B4-BE49-F238E27FC236}">
                <a16:creationId xmlns:a16="http://schemas.microsoft.com/office/drawing/2014/main" id="{1BEECDF7-A5E5-46A6-AC89-6EC86401226E}"/>
              </a:ext>
            </a:extLst>
          </p:cNvPr>
          <p:cNvPicPr>
            <a:picLocks noChangeAspect="1"/>
          </p:cNvPicPr>
          <p:nvPr/>
        </p:nvPicPr>
        <p:blipFill rotWithShape="1">
          <a:blip r:embed="rId3">
            <a:lum bright="-20000" contrast="40000"/>
          </a:blip>
          <a:srcRect l="6220" t="1068" r="3340"/>
          <a:stretch/>
        </p:blipFill>
        <p:spPr>
          <a:xfrm>
            <a:off x="4511040" y="865475"/>
            <a:ext cx="7112509" cy="4673834"/>
          </a:xfrm>
          <a:prstGeom prst="rect">
            <a:avLst/>
          </a:prstGeom>
        </p:spPr>
      </p:pic>
      <p:sp>
        <p:nvSpPr>
          <p:cNvPr id="18" name="TextBox 17">
            <a:extLst>
              <a:ext uri="{FF2B5EF4-FFF2-40B4-BE49-F238E27FC236}">
                <a16:creationId xmlns:a16="http://schemas.microsoft.com/office/drawing/2014/main" id="{7C93C272-B976-434A-81A5-17F4A839B1B6}"/>
              </a:ext>
            </a:extLst>
          </p:cNvPr>
          <p:cNvSpPr txBox="1"/>
          <p:nvPr/>
        </p:nvSpPr>
        <p:spPr>
          <a:xfrm>
            <a:off x="239933" y="4461740"/>
            <a:ext cx="6307171" cy="2251065"/>
          </a:xfrm>
          <a:prstGeom prst="rect">
            <a:avLst/>
          </a:prstGeom>
          <a:noFill/>
        </p:spPr>
        <p:txBody>
          <a:bodyPr wrap="square">
            <a:spAutoFit/>
          </a:bodyPr>
          <a:lstStyle/>
          <a:p>
            <a:pPr marL="342900" indent="-342900">
              <a:lnSpc>
                <a:spcPct val="150000"/>
              </a:lnSpc>
              <a:buFont typeface="Wingdings" panose="05000000000000000000" pitchFamily="2" charset="2"/>
              <a:buChar char="§"/>
            </a:pPr>
            <a:r>
              <a:rPr lang="en-US" sz="2400" dirty="0"/>
              <a:t>This MOS capacitor is biased (a) Types of charge present. ⊕ represents holes and – represents negative charge.</a:t>
            </a:r>
          </a:p>
          <a:p>
            <a:pPr marL="342900" indent="-342900">
              <a:lnSpc>
                <a:spcPct val="150000"/>
              </a:lnSpc>
              <a:buFont typeface="Wingdings" panose="05000000000000000000" pitchFamily="2" charset="2"/>
              <a:buChar char="§"/>
            </a:pPr>
            <a:r>
              <a:rPr lang="en-US" sz="2400" dirty="0"/>
              <a:t> (b) Energy band diagram.</a:t>
            </a:r>
          </a:p>
        </p:txBody>
      </p:sp>
    </p:spTree>
    <p:extLst>
      <p:ext uri="{BB962C8B-B14F-4D97-AF65-F5344CB8AC3E}">
        <p14:creationId xmlns:p14="http://schemas.microsoft.com/office/powerpoint/2010/main" val="1322852269"/>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45E1362-6130-42F0-A8FD-B5F1C49448E0}"/>
              </a:ext>
            </a:extLst>
          </p:cNvPr>
          <p:cNvPicPr>
            <a:picLocks noChangeAspect="1"/>
          </p:cNvPicPr>
          <p:nvPr/>
        </p:nvPicPr>
        <p:blipFill rotWithShape="1">
          <a:blip r:embed="rId2"/>
          <a:srcRect l="9021" t="20044" r="9341" b="16440"/>
          <a:stretch/>
        </p:blipFill>
        <p:spPr>
          <a:xfrm>
            <a:off x="329184" y="2128739"/>
            <a:ext cx="3608832" cy="701947"/>
          </a:xfrm>
          <a:prstGeom prst="rect">
            <a:avLst/>
          </a:prstGeom>
        </p:spPr>
      </p:pic>
      <p:sp>
        <p:nvSpPr>
          <p:cNvPr id="5" name="Title 1">
            <a:extLst>
              <a:ext uri="{FF2B5EF4-FFF2-40B4-BE49-F238E27FC236}">
                <a16:creationId xmlns:a16="http://schemas.microsoft.com/office/drawing/2014/main" id="{B7B44D4D-00B9-4226-A963-73E055F04919}"/>
              </a:ext>
            </a:extLst>
          </p:cNvPr>
          <p:cNvSpPr txBox="1">
            <a:spLocks/>
          </p:cNvSpPr>
          <p:nvPr/>
        </p:nvSpPr>
        <p:spPr>
          <a:xfrm>
            <a:off x="19050" y="0"/>
            <a:ext cx="12172950" cy="749300"/>
          </a:xfrm>
          <a:prstGeom prst="rect">
            <a:avLst/>
          </a:prstGeom>
          <a:solidFill>
            <a:schemeClr val="accent6">
              <a:lumMod val="20000"/>
              <a:lumOff val="80000"/>
            </a:schemeClr>
          </a:solidFill>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Semiconductors</a:t>
            </a:r>
          </a:p>
        </p:txBody>
      </p:sp>
      <p:pic>
        <p:nvPicPr>
          <p:cNvPr id="6" name="Picture 5">
            <a:extLst>
              <a:ext uri="{FF2B5EF4-FFF2-40B4-BE49-F238E27FC236}">
                <a16:creationId xmlns:a16="http://schemas.microsoft.com/office/drawing/2014/main" id="{BD9D82CA-638E-4E0C-A7A1-483FC2F4AF77}"/>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10884216" y="0"/>
            <a:ext cx="1181291" cy="940498"/>
          </a:xfrm>
          <a:prstGeom prst="rect">
            <a:avLst/>
          </a:prstGeom>
        </p:spPr>
      </p:pic>
      <p:sp>
        <p:nvSpPr>
          <p:cNvPr id="7" name="TextBox 6">
            <a:extLst>
              <a:ext uri="{FF2B5EF4-FFF2-40B4-BE49-F238E27FC236}">
                <a16:creationId xmlns:a16="http://schemas.microsoft.com/office/drawing/2014/main" id="{0C946CF6-50FE-4624-AED4-F2D76437B859}"/>
              </a:ext>
            </a:extLst>
          </p:cNvPr>
          <p:cNvSpPr txBox="1"/>
          <p:nvPr/>
        </p:nvSpPr>
        <p:spPr>
          <a:xfrm>
            <a:off x="19050" y="869812"/>
            <a:ext cx="6205728" cy="461665"/>
          </a:xfrm>
          <a:prstGeom prst="rect">
            <a:avLst/>
          </a:prstGeom>
          <a:noFill/>
        </p:spPr>
        <p:txBody>
          <a:bodyPr wrap="square">
            <a:spAutoFit/>
          </a:bodyPr>
          <a:lstStyle/>
          <a:p>
            <a:r>
              <a:rPr lang="en-US" sz="2400" b="1" dirty="0">
                <a:latin typeface="Times New Roman" panose="02020603050405020304" pitchFamily="18" charset="0"/>
                <a:cs typeface="Times New Roman" panose="02020603050405020304" pitchFamily="18" charset="0"/>
              </a:rPr>
              <a:t>Transistor basics </a:t>
            </a:r>
          </a:p>
        </p:txBody>
      </p:sp>
      <p:sp>
        <p:nvSpPr>
          <p:cNvPr id="9" name="TextBox 8">
            <a:extLst>
              <a:ext uri="{FF2B5EF4-FFF2-40B4-BE49-F238E27FC236}">
                <a16:creationId xmlns:a16="http://schemas.microsoft.com/office/drawing/2014/main" id="{850E9B02-7732-44F9-B2D2-19091A185A3C}"/>
              </a:ext>
            </a:extLst>
          </p:cNvPr>
          <p:cNvSpPr txBox="1"/>
          <p:nvPr/>
        </p:nvSpPr>
        <p:spPr>
          <a:xfrm>
            <a:off x="158496" y="3059668"/>
            <a:ext cx="6205728" cy="461665"/>
          </a:xfrm>
          <a:prstGeom prst="rect">
            <a:avLst/>
          </a:prstGeom>
          <a:noFill/>
        </p:spPr>
        <p:txBody>
          <a:bodyPr wrap="square">
            <a:spAutoFit/>
          </a:bodyPr>
          <a:lstStyle/>
          <a:p>
            <a:r>
              <a:rPr lang="en-US" sz="2400" dirty="0" err="1"/>
              <a:t>V</a:t>
            </a:r>
            <a:r>
              <a:rPr lang="en-US" sz="2400" baseline="-25000" dirty="0" err="1"/>
              <a:t>fb</a:t>
            </a:r>
            <a:r>
              <a:rPr lang="en-US" sz="2400" dirty="0"/>
              <a:t>, the flat-band voltage</a:t>
            </a:r>
          </a:p>
        </p:txBody>
      </p:sp>
      <p:pic>
        <p:nvPicPr>
          <p:cNvPr id="11" name="Picture 10">
            <a:extLst>
              <a:ext uri="{FF2B5EF4-FFF2-40B4-BE49-F238E27FC236}">
                <a16:creationId xmlns:a16="http://schemas.microsoft.com/office/drawing/2014/main" id="{D99531A4-5EF2-43E0-B7DC-880902DD3AD8}"/>
              </a:ext>
            </a:extLst>
          </p:cNvPr>
          <p:cNvPicPr>
            <a:picLocks noChangeAspect="1"/>
          </p:cNvPicPr>
          <p:nvPr/>
        </p:nvPicPr>
        <p:blipFill>
          <a:blip r:embed="rId4">
            <a:lum bright="-20000" contrast="40000"/>
          </a:blip>
          <a:stretch>
            <a:fillRect/>
          </a:stretch>
        </p:blipFill>
        <p:spPr>
          <a:xfrm>
            <a:off x="3578351" y="2886682"/>
            <a:ext cx="2498045" cy="666146"/>
          </a:xfrm>
          <a:prstGeom prst="rect">
            <a:avLst/>
          </a:prstGeom>
        </p:spPr>
      </p:pic>
      <p:sp>
        <p:nvSpPr>
          <p:cNvPr id="13" name="TextBox 12">
            <a:extLst>
              <a:ext uri="{FF2B5EF4-FFF2-40B4-BE49-F238E27FC236}">
                <a16:creationId xmlns:a16="http://schemas.microsoft.com/office/drawing/2014/main" id="{B4F68CDF-FC00-4606-8D68-A4038B1247BA}"/>
              </a:ext>
            </a:extLst>
          </p:cNvPr>
          <p:cNvSpPr txBox="1"/>
          <p:nvPr/>
        </p:nvSpPr>
        <p:spPr>
          <a:xfrm>
            <a:off x="152400" y="3645620"/>
            <a:ext cx="11913107" cy="461665"/>
          </a:xfrm>
          <a:prstGeom prst="rect">
            <a:avLst/>
          </a:prstGeom>
          <a:noFill/>
        </p:spPr>
        <p:txBody>
          <a:bodyPr wrap="square">
            <a:spAutoFit/>
          </a:bodyPr>
          <a:lstStyle/>
          <a:p>
            <a:r>
              <a:rPr lang="en-US" sz="2400" dirty="0" err="1"/>
              <a:t>ψ</a:t>
            </a:r>
            <a:r>
              <a:rPr lang="en-US" sz="2400" baseline="-25000" dirty="0" err="1"/>
              <a:t>g</a:t>
            </a:r>
            <a:r>
              <a:rPr lang="en-US" sz="2400" dirty="0"/>
              <a:t> and </a:t>
            </a:r>
            <a:r>
              <a:rPr lang="en-US" sz="2400" dirty="0" err="1"/>
              <a:t>ψ</a:t>
            </a:r>
            <a:r>
              <a:rPr lang="en-US" sz="2400" baseline="-25000" dirty="0" err="1"/>
              <a:t>s</a:t>
            </a:r>
            <a:r>
              <a:rPr lang="en-US" sz="2400" dirty="0"/>
              <a:t> are the gate work function and the semiconductor work function, </a:t>
            </a:r>
          </a:p>
        </p:txBody>
      </p:sp>
      <p:sp>
        <p:nvSpPr>
          <p:cNvPr id="14" name="TextBox 13">
            <a:extLst>
              <a:ext uri="{FF2B5EF4-FFF2-40B4-BE49-F238E27FC236}">
                <a16:creationId xmlns:a16="http://schemas.microsoft.com/office/drawing/2014/main" id="{DA4DE206-A4A8-4037-B567-25C81F7CCE01}"/>
              </a:ext>
            </a:extLst>
          </p:cNvPr>
          <p:cNvSpPr txBox="1"/>
          <p:nvPr/>
        </p:nvSpPr>
        <p:spPr>
          <a:xfrm>
            <a:off x="152400" y="1438092"/>
            <a:ext cx="3321615" cy="461665"/>
          </a:xfrm>
          <a:prstGeom prst="rect">
            <a:avLst/>
          </a:prstGeom>
          <a:noFill/>
        </p:spPr>
        <p:txBody>
          <a:bodyPr wrap="none" rtlCol="0">
            <a:spAutoFit/>
          </a:bodyPr>
          <a:lstStyle/>
          <a:p>
            <a:r>
              <a:rPr lang="en-US" sz="2400" dirty="0"/>
              <a:t>The voltage relation ship </a:t>
            </a:r>
          </a:p>
        </p:txBody>
      </p:sp>
      <p:pic>
        <p:nvPicPr>
          <p:cNvPr id="16" name="Picture 15">
            <a:extLst>
              <a:ext uri="{FF2B5EF4-FFF2-40B4-BE49-F238E27FC236}">
                <a16:creationId xmlns:a16="http://schemas.microsoft.com/office/drawing/2014/main" id="{B4DF2C55-DE9F-43D6-BE0C-738EEE103108}"/>
              </a:ext>
            </a:extLst>
          </p:cNvPr>
          <p:cNvPicPr>
            <a:picLocks noChangeAspect="1"/>
          </p:cNvPicPr>
          <p:nvPr/>
        </p:nvPicPr>
        <p:blipFill rotWithShape="1">
          <a:blip r:embed="rId5">
            <a:lum bright="-20000" contrast="40000"/>
          </a:blip>
          <a:srcRect l="5566" t="61704" r="6418" b="5547"/>
          <a:stretch/>
        </p:blipFill>
        <p:spPr>
          <a:xfrm>
            <a:off x="152400" y="4107285"/>
            <a:ext cx="3524486" cy="899587"/>
          </a:xfrm>
          <a:prstGeom prst="rect">
            <a:avLst/>
          </a:prstGeom>
        </p:spPr>
      </p:pic>
      <p:sp>
        <p:nvSpPr>
          <p:cNvPr id="18" name="TextBox 17">
            <a:extLst>
              <a:ext uri="{FF2B5EF4-FFF2-40B4-BE49-F238E27FC236}">
                <a16:creationId xmlns:a16="http://schemas.microsoft.com/office/drawing/2014/main" id="{A0882CFE-60BF-4F50-BA40-0F9F0E0AB1F5}"/>
              </a:ext>
            </a:extLst>
          </p:cNvPr>
          <p:cNvSpPr txBox="1"/>
          <p:nvPr/>
        </p:nvSpPr>
        <p:spPr>
          <a:xfrm>
            <a:off x="152400" y="5037916"/>
            <a:ext cx="6205728" cy="830997"/>
          </a:xfrm>
          <a:prstGeom prst="rect">
            <a:avLst/>
          </a:prstGeom>
          <a:noFill/>
        </p:spPr>
        <p:txBody>
          <a:bodyPr wrap="square">
            <a:spAutoFit/>
          </a:bodyPr>
          <a:lstStyle/>
          <a:p>
            <a:r>
              <a:rPr lang="en-US" sz="2400" dirty="0"/>
              <a:t>where C</a:t>
            </a:r>
            <a:r>
              <a:rPr lang="en-US" sz="2400" baseline="-25000" dirty="0"/>
              <a:t>ox</a:t>
            </a:r>
            <a:r>
              <a:rPr lang="en-US" sz="2400" dirty="0"/>
              <a:t> is the oxide capacitance per unit area  </a:t>
            </a:r>
            <a:r>
              <a:rPr lang="en-US" sz="2400" dirty="0" err="1"/>
              <a:t>Qacc</a:t>
            </a:r>
            <a:r>
              <a:rPr lang="en-US" sz="2400" dirty="0"/>
              <a:t> is the accumulation charge</a:t>
            </a:r>
          </a:p>
        </p:txBody>
      </p:sp>
    </p:spTree>
    <p:extLst>
      <p:ext uri="{BB962C8B-B14F-4D97-AF65-F5344CB8AC3E}">
        <p14:creationId xmlns:p14="http://schemas.microsoft.com/office/powerpoint/2010/main" val="3599954285"/>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269F6B8-738F-4B9C-A1FE-69A7FBC96D07}"/>
              </a:ext>
            </a:extLst>
          </p:cNvPr>
          <p:cNvSpPr txBox="1"/>
          <p:nvPr/>
        </p:nvSpPr>
        <p:spPr>
          <a:xfrm>
            <a:off x="19050" y="1331477"/>
            <a:ext cx="4284726" cy="4282391"/>
          </a:xfrm>
          <a:prstGeom prst="rect">
            <a:avLst/>
          </a:prstGeom>
          <a:noFill/>
        </p:spPr>
        <p:txBody>
          <a:bodyPr wrap="square">
            <a:spAutoFit/>
          </a:bodyPr>
          <a:lstStyle/>
          <a:p>
            <a:r>
              <a:rPr lang="en-US" sz="2400" b="1" dirty="0"/>
              <a:t>SURFACE DEPLETION</a:t>
            </a:r>
          </a:p>
          <a:p>
            <a:pPr marL="342900" indent="-342900">
              <a:lnSpc>
                <a:spcPct val="150000"/>
              </a:lnSpc>
              <a:buFont typeface="Wingdings" panose="05000000000000000000" pitchFamily="2" charset="2"/>
              <a:buChar char="§"/>
            </a:pPr>
            <a:r>
              <a:rPr lang="en-US" sz="2400" dirty="0"/>
              <a:t>If a more positive V</a:t>
            </a:r>
            <a:r>
              <a:rPr lang="en-US" sz="2400" baseline="-25000" dirty="0"/>
              <a:t>g</a:t>
            </a:r>
            <a:r>
              <a:rPr lang="en-US" sz="2400" dirty="0"/>
              <a:t> than </a:t>
            </a:r>
            <a:r>
              <a:rPr lang="en-US" sz="2400" dirty="0" err="1"/>
              <a:t>V</a:t>
            </a:r>
            <a:r>
              <a:rPr lang="en-US" sz="2400" baseline="-25000" dirty="0" err="1"/>
              <a:t>fb</a:t>
            </a:r>
            <a:r>
              <a:rPr lang="en-US" sz="2400" dirty="0"/>
              <a:t> is applied, the band diagram on the gate side will be pulled downward </a:t>
            </a:r>
          </a:p>
          <a:p>
            <a:pPr marL="342900" indent="-342900">
              <a:lnSpc>
                <a:spcPct val="150000"/>
              </a:lnSpc>
              <a:buFont typeface="Wingdings" panose="05000000000000000000" pitchFamily="2" charset="2"/>
              <a:buChar char="§"/>
            </a:pPr>
            <a:r>
              <a:rPr lang="en-US" sz="2400" dirty="0"/>
              <a:t>there is  a depletion region at the surface because E</a:t>
            </a:r>
            <a:r>
              <a:rPr lang="en-US" sz="2400" baseline="-25000" dirty="0"/>
              <a:t>F</a:t>
            </a:r>
            <a:r>
              <a:rPr lang="en-US" sz="2400" dirty="0"/>
              <a:t> is far from both </a:t>
            </a:r>
            <a:r>
              <a:rPr lang="en-US" sz="2400" dirty="0" err="1"/>
              <a:t>E</a:t>
            </a:r>
            <a:r>
              <a:rPr lang="en-US" sz="2400" baseline="-25000" dirty="0" err="1"/>
              <a:t>c</a:t>
            </a:r>
            <a:r>
              <a:rPr lang="en-US" sz="2400" dirty="0"/>
              <a:t> and </a:t>
            </a:r>
            <a:r>
              <a:rPr lang="en-US" sz="2400" dirty="0" err="1"/>
              <a:t>E</a:t>
            </a:r>
            <a:r>
              <a:rPr lang="en-US" sz="2400" baseline="-25000" dirty="0" err="1"/>
              <a:t>v</a:t>
            </a:r>
            <a:endParaRPr lang="en-US" sz="2400" baseline="-25000" dirty="0"/>
          </a:p>
        </p:txBody>
      </p:sp>
      <p:sp>
        <p:nvSpPr>
          <p:cNvPr id="5" name="Title 1">
            <a:extLst>
              <a:ext uri="{FF2B5EF4-FFF2-40B4-BE49-F238E27FC236}">
                <a16:creationId xmlns:a16="http://schemas.microsoft.com/office/drawing/2014/main" id="{E7B3ADA5-F29B-44E8-BF2B-E56AEA53CDBA}"/>
              </a:ext>
            </a:extLst>
          </p:cNvPr>
          <p:cNvSpPr txBox="1">
            <a:spLocks/>
          </p:cNvSpPr>
          <p:nvPr/>
        </p:nvSpPr>
        <p:spPr>
          <a:xfrm>
            <a:off x="19050" y="0"/>
            <a:ext cx="12172950" cy="749300"/>
          </a:xfrm>
          <a:prstGeom prst="rect">
            <a:avLst/>
          </a:prstGeom>
          <a:solidFill>
            <a:schemeClr val="accent6">
              <a:lumMod val="20000"/>
              <a:lumOff val="80000"/>
            </a:schemeClr>
          </a:solidFill>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Semiconductors</a:t>
            </a:r>
          </a:p>
        </p:txBody>
      </p:sp>
      <p:pic>
        <p:nvPicPr>
          <p:cNvPr id="6" name="Picture 5">
            <a:extLst>
              <a:ext uri="{FF2B5EF4-FFF2-40B4-BE49-F238E27FC236}">
                <a16:creationId xmlns:a16="http://schemas.microsoft.com/office/drawing/2014/main" id="{7DD84B17-4027-4040-8CE2-0A99C305059B}"/>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10884216" y="0"/>
            <a:ext cx="1181291" cy="940498"/>
          </a:xfrm>
          <a:prstGeom prst="rect">
            <a:avLst/>
          </a:prstGeom>
        </p:spPr>
      </p:pic>
      <p:sp>
        <p:nvSpPr>
          <p:cNvPr id="7" name="TextBox 6">
            <a:extLst>
              <a:ext uri="{FF2B5EF4-FFF2-40B4-BE49-F238E27FC236}">
                <a16:creationId xmlns:a16="http://schemas.microsoft.com/office/drawing/2014/main" id="{DB7B9F03-31A7-49AE-BF3D-0A020E13F57D}"/>
              </a:ext>
            </a:extLst>
          </p:cNvPr>
          <p:cNvSpPr txBox="1"/>
          <p:nvPr/>
        </p:nvSpPr>
        <p:spPr>
          <a:xfrm>
            <a:off x="19050" y="869812"/>
            <a:ext cx="6205728" cy="461665"/>
          </a:xfrm>
          <a:prstGeom prst="rect">
            <a:avLst/>
          </a:prstGeom>
          <a:noFill/>
        </p:spPr>
        <p:txBody>
          <a:bodyPr wrap="square">
            <a:spAutoFit/>
          </a:bodyPr>
          <a:lstStyle/>
          <a:p>
            <a:r>
              <a:rPr lang="en-US" sz="2400" b="1" dirty="0">
                <a:latin typeface="Times New Roman" panose="02020603050405020304" pitchFamily="18" charset="0"/>
                <a:cs typeface="Times New Roman" panose="02020603050405020304" pitchFamily="18" charset="0"/>
              </a:rPr>
              <a:t>Transistor basics </a:t>
            </a:r>
          </a:p>
        </p:txBody>
      </p:sp>
      <p:pic>
        <p:nvPicPr>
          <p:cNvPr id="9" name="Picture 8">
            <a:extLst>
              <a:ext uri="{FF2B5EF4-FFF2-40B4-BE49-F238E27FC236}">
                <a16:creationId xmlns:a16="http://schemas.microsoft.com/office/drawing/2014/main" id="{ED067F11-84FF-4161-AD96-DC8353B1AB0C}"/>
              </a:ext>
            </a:extLst>
          </p:cNvPr>
          <p:cNvPicPr>
            <a:picLocks noChangeAspect="1"/>
          </p:cNvPicPr>
          <p:nvPr/>
        </p:nvPicPr>
        <p:blipFill rotWithShape="1">
          <a:blip r:embed="rId3">
            <a:lum bright="-20000" contrast="40000"/>
          </a:blip>
          <a:srcRect l="2595" t="1521" r="3970"/>
          <a:stretch/>
        </p:blipFill>
        <p:spPr>
          <a:xfrm>
            <a:off x="4192822" y="1451989"/>
            <a:ext cx="7921453" cy="4852416"/>
          </a:xfrm>
          <a:prstGeom prst="rect">
            <a:avLst/>
          </a:prstGeom>
        </p:spPr>
      </p:pic>
    </p:spTree>
    <p:extLst>
      <p:ext uri="{BB962C8B-B14F-4D97-AF65-F5344CB8AC3E}">
        <p14:creationId xmlns:p14="http://schemas.microsoft.com/office/powerpoint/2010/main" val="4063043760"/>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7C1A419-8798-40B3-9F29-B135A2BA5BEC}"/>
              </a:ext>
            </a:extLst>
          </p:cNvPr>
          <p:cNvPicPr>
            <a:picLocks noChangeAspect="1"/>
          </p:cNvPicPr>
          <p:nvPr/>
        </p:nvPicPr>
        <p:blipFill>
          <a:blip r:embed="rId2">
            <a:lum bright="-20000" contrast="40000"/>
          </a:blip>
          <a:stretch>
            <a:fillRect/>
          </a:stretch>
        </p:blipFill>
        <p:spPr>
          <a:xfrm>
            <a:off x="197401" y="1451989"/>
            <a:ext cx="7991134" cy="1265263"/>
          </a:xfrm>
          <a:prstGeom prst="rect">
            <a:avLst/>
          </a:prstGeom>
        </p:spPr>
      </p:pic>
      <p:sp>
        <p:nvSpPr>
          <p:cNvPr id="5" name="Title 1">
            <a:extLst>
              <a:ext uri="{FF2B5EF4-FFF2-40B4-BE49-F238E27FC236}">
                <a16:creationId xmlns:a16="http://schemas.microsoft.com/office/drawing/2014/main" id="{80E05C6A-A38E-4D1B-8F78-655A63BCF660}"/>
              </a:ext>
            </a:extLst>
          </p:cNvPr>
          <p:cNvSpPr txBox="1">
            <a:spLocks/>
          </p:cNvSpPr>
          <p:nvPr/>
        </p:nvSpPr>
        <p:spPr>
          <a:xfrm>
            <a:off x="19050" y="0"/>
            <a:ext cx="12172950" cy="749300"/>
          </a:xfrm>
          <a:prstGeom prst="rect">
            <a:avLst/>
          </a:prstGeom>
          <a:solidFill>
            <a:schemeClr val="accent6">
              <a:lumMod val="20000"/>
              <a:lumOff val="80000"/>
            </a:schemeClr>
          </a:solidFill>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Semiconductors</a:t>
            </a:r>
          </a:p>
        </p:txBody>
      </p:sp>
      <p:pic>
        <p:nvPicPr>
          <p:cNvPr id="6" name="Picture 5">
            <a:extLst>
              <a:ext uri="{FF2B5EF4-FFF2-40B4-BE49-F238E27FC236}">
                <a16:creationId xmlns:a16="http://schemas.microsoft.com/office/drawing/2014/main" id="{360CC90F-E73D-4292-BEDB-660256395652}"/>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10884216" y="0"/>
            <a:ext cx="1181291" cy="940498"/>
          </a:xfrm>
          <a:prstGeom prst="rect">
            <a:avLst/>
          </a:prstGeom>
        </p:spPr>
      </p:pic>
      <p:sp>
        <p:nvSpPr>
          <p:cNvPr id="7" name="TextBox 6">
            <a:extLst>
              <a:ext uri="{FF2B5EF4-FFF2-40B4-BE49-F238E27FC236}">
                <a16:creationId xmlns:a16="http://schemas.microsoft.com/office/drawing/2014/main" id="{0AF23A85-7925-4B89-813D-ED3A2F692371}"/>
              </a:ext>
            </a:extLst>
          </p:cNvPr>
          <p:cNvSpPr txBox="1"/>
          <p:nvPr/>
        </p:nvSpPr>
        <p:spPr>
          <a:xfrm>
            <a:off x="19050" y="869812"/>
            <a:ext cx="6205728" cy="461665"/>
          </a:xfrm>
          <a:prstGeom prst="rect">
            <a:avLst/>
          </a:prstGeom>
          <a:noFill/>
        </p:spPr>
        <p:txBody>
          <a:bodyPr wrap="square">
            <a:spAutoFit/>
          </a:bodyPr>
          <a:lstStyle/>
          <a:p>
            <a:r>
              <a:rPr lang="en-US" sz="2400" b="1" dirty="0">
                <a:latin typeface="Times New Roman" panose="02020603050405020304" pitchFamily="18" charset="0"/>
                <a:cs typeface="Times New Roman" panose="02020603050405020304" pitchFamily="18" charset="0"/>
              </a:rPr>
              <a:t>Transistor basics </a:t>
            </a:r>
          </a:p>
        </p:txBody>
      </p:sp>
    </p:spTree>
    <p:extLst>
      <p:ext uri="{BB962C8B-B14F-4D97-AF65-F5344CB8AC3E}">
        <p14:creationId xmlns:p14="http://schemas.microsoft.com/office/powerpoint/2010/main" val="583967516"/>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0E05C6A-A38E-4D1B-8F78-655A63BCF660}"/>
              </a:ext>
            </a:extLst>
          </p:cNvPr>
          <p:cNvSpPr txBox="1">
            <a:spLocks/>
          </p:cNvSpPr>
          <p:nvPr/>
        </p:nvSpPr>
        <p:spPr>
          <a:xfrm>
            <a:off x="19050" y="0"/>
            <a:ext cx="12172950" cy="749300"/>
          </a:xfrm>
          <a:prstGeom prst="rect">
            <a:avLst/>
          </a:prstGeom>
          <a:solidFill>
            <a:schemeClr val="accent6">
              <a:lumMod val="20000"/>
              <a:lumOff val="80000"/>
            </a:schemeClr>
          </a:solidFill>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Semiconductors</a:t>
            </a:r>
          </a:p>
        </p:txBody>
      </p:sp>
      <p:pic>
        <p:nvPicPr>
          <p:cNvPr id="6" name="Picture 5">
            <a:extLst>
              <a:ext uri="{FF2B5EF4-FFF2-40B4-BE49-F238E27FC236}">
                <a16:creationId xmlns:a16="http://schemas.microsoft.com/office/drawing/2014/main" id="{360CC90F-E73D-4292-BEDB-660256395652}"/>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10884216" y="0"/>
            <a:ext cx="1181291" cy="940498"/>
          </a:xfrm>
          <a:prstGeom prst="rect">
            <a:avLst/>
          </a:prstGeom>
        </p:spPr>
      </p:pic>
      <p:sp>
        <p:nvSpPr>
          <p:cNvPr id="7" name="TextBox 6">
            <a:extLst>
              <a:ext uri="{FF2B5EF4-FFF2-40B4-BE49-F238E27FC236}">
                <a16:creationId xmlns:a16="http://schemas.microsoft.com/office/drawing/2014/main" id="{0AF23A85-7925-4B89-813D-ED3A2F692371}"/>
              </a:ext>
            </a:extLst>
          </p:cNvPr>
          <p:cNvSpPr txBox="1"/>
          <p:nvPr/>
        </p:nvSpPr>
        <p:spPr>
          <a:xfrm>
            <a:off x="19050" y="839964"/>
            <a:ext cx="6205728" cy="461665"/>
          </a:xfrm>
          <a:prstGeom prst="rect">
            <a:avLst/>
          </a:prstGeom>
          <a:noFill/>
        </p:spPr>
        <p:txBody>
          <a:bodyPr wrap="square">
            <a:spAutoFit/>
          </a:bodyPr>
          <a:lstStyle/>
          <a:p>
            <a:r>
              <a:rPr lang="en-US" sz="2400" b="1" dirty="0">
                <a:latin typeface="Times New Roman" panose="02020603050405020304" pitchFamily="18" charset="0"/>
                <a:cs typeface="Times New Roman" panose="02020603050405020304" pitchFamily="18" charset="0"/>
              </a:rPr>
              <a:t>Transistor basics </a:t>
            </a:r>
          </a:p>
        </p:txBody>
      </p:sp>
      <p:sp>
        <p:nvSpPr>
          <p:cNvPr id="8" name="TextBox 7">
            <a:extLst>
              <a:ext uri="{FF2B5EF4-FFF2-40B4-BE49-F238E27FC236}">
                <a16:creationId xmlns:a16="http://schemas.microsoft.com/office/drawing/2014/main" id="{65284874-652E-4F4C-B8F1-F7B205955796}"/>
              </a:ext>
            </a:extLst>
          </p:cNvPr>
          <p:cNvSpPr txBox="1"/>
          <p:nvPr/>
        </p:nvSpPr>
        <p:spPr>
          <a:xfrm>
            <a:off x="19050" y="1344810"/>
            <a:ext cx="6205728" cy="369332"/>
          </a:xfrm>
          <a:prstGeom prst="rect">
            <a:avLst/>
          </a:prstGeom>
          <a:noFill/>
        </p:spPr>
        <p:txBody>
          <a:bodyPr wrap="square">
            <a:spAutoFit/>
          </a:bodyPr>
          <a:lstStyle/>
          <a:p>
            <a:r>
              <a:rPr lang="en-US" dirty="0"/>
              <a:t>STRONG INVERSION BEYOND THRESHOLD</a:t>
            </a:r>
          </a:p>
        </p:txBody>
      </p:sp>
      <p:pic>
        <p:nvPicPr>
          <p:cNvPr id="9" name="Picture 8">
            <a:extLst>
              <a:ext uri="{FF2B5EF4-FFF2-40B4-BE49-F238E27FC236}">
                <a16:creationId xmlns:a16="http://schemas.microsoft.com/office/drawing/2014/main" id="{BA5BAD37-CB2F-48D1-8A2F-007C73908A79}"/>
              </a:ext>
            </a:extLst>
          </p:cNvPr>
          <p:cNvPicPr>
            <a:picLocks noChangeAspect="1"/>
          </p:cNvPicPr>
          <p:nvPr/>
        </p:nvPicPr>
        <p:blipFill rotWithShape="1">
          <a:blip r:embed="rId3">
            <a:lum bright="-20000" contrast="40000"/>
          </a:blip>
          <a:srcRect l="2473" t="3817" r="3381"/>
          <a:stretch/>
        </p:blipFill>
        <p:spPr>
          <a:xfrm>
            <a:off x="32004" y="1741574"/>
            <a:ext cx="7583424" cy="4703817"/>
          </a:xfrm>
          <a:prstGeom prst="rect">
            <a:avLst/>
          </a:prstGeom>
        </p:spPr>
      </p:pic>
      <p:sp>
        <p:nvSpPr>
          <p:cNvPr id="11" name="TextBox 10">
            <a:extLst>
              <a:ext uri="{FF2B5EF4-FFF2-40B4-BE49-F238E27FC236}">
                <a16:creationId xmlns:a16="http://schemas.microsoft.com/office/drawing/2014/main" id="{0146245E-9389-4BE3-9F10-E1EB13997720}"/>
              </a:ext>
            </a:extLst>
          </p:cNvPr>
          <p:cNvSpPr txBox="1"/>
          <p:nvPr/>
        </p:nvSpPr>
        <p:spPr>
          <a:xfrm>
            <a:off x="7572755" y="1932772"/>
            <a:ext cx="4492752" cy="3693319"/>
          </a:xfrm>
          <a:prstGeom prst="rect">
            <a:avLst/>
          </a:prstGeom>
          <a:noFill/>
        </p:spPr>
        <p:txBody>
          <a:bodyPr wrap="square">
            <a:spAutoFit/>
          </a:bodyPr>
          <a:lstStyle/>
          <a:p>
            <a:r>
              <a:rPr lang="en-US" dirty="0"/>
              <a:t>shows the energy diagram at strong inversion, Vg &gt; Vt. As shown in Fig. 5–9a, there is now an inversion layer, which is filled with inversion electrons. The inversion charge density is represented with </a:t>
            </a:r>
            <a:r>
              <a:rPr lang="en-US" dirty="0" err="1"/>
              <a:t>Qinv</a:t>
            </a:r>
            <a:r>
              <a:rPr lang="en-US" dirty="0"/>
              <a:t> (C/cm2). </a:t>
            </a:r>
            <a:r>
              <a:rPr lang="en-US" dirty="0" err="1"/>
              <a:t>φs</a:t>
            </a:r>
            <a:r>
              <a:rPr lang="en-US" dirty="0"/>
              <a:t> does not increase much further beyond 2φB since even a 0.1 V further increase in </a:t>
            </a:r>
            <a:r>
              <a:rPr lang="en-US" dirty="0" err="1"/>
              <a:t>φs</a:t>
            </a:r>
            <a:r>
              <a:rPr lang="en-US" dirty="0"/>
              <a:t> would induce a much larger surface electron density and therefore a larger Vox that would soak up the Vg in Eq. (5.2.2). If </a:t>
            </a:r>
            <a:r>
              <a:rPr lang="en-US" dirty="0" err="1"/>
              <a:t>φs</a:t>
            </a:r>
            <a:r>
              <a:rPr lang="en-US" dirty="0"/>
              <a:t> does not increase, neither will the depletion region width. Approximately speaking, </a:t>
            </a:r>
            <a:r>
              <a:rPr lang="en-US" dirty="0" err="1"/>
              <a:t>Wdep</a:t>
            </a:r>
            <a:r>
              <a:rPr lang="en-US" dirty="0"/>
              <a:t> has reached its maximum value</a:t>
            </a:r>
          </a:p>
        </p:txBody>
      </p:sp>
    </p:spTree>
    <p:extLst>
      <p:ext uri="{BB962C8B-B14F-4D97-AF65-F5344CB8AC3E}">
        <p14:creationId xmlns:p14="http://schemas.microsoft.com/office/powerpoint/2010/main" val="174360475"/>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C4B8083-A534-4818-B916-1E2CD983C100}"/>
              </a:ext>
            </a:extLst>
          </p:cNvPr>
          <p:cNvSpPr txBox="1">
            <a:spLocks/>
          </p:cNvSpPr>
          <p:nvPr/>
        </p:nvSpPr>
        <p:spPr>
          <a:xfrm>
            <a:off x="19050" y="0"/>
            <a:ext cx="12172950" cy="749300"/>
          </a:xfrm>
          <a:prstGeom prst="rect">
            <a:avLst/>
          </a:prstGeom>
          <a:solidFill>
            <a:schemeClr val="accent6">
              <a:lumMod val="20000"/>
              <a:lumOff val="80000"/>
            </a:schemeClr>
          </a:solidFill>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Semiconductors</a:t>
            </a:r>
          </a:p>
        </p:txBody>
      </p:sp>
      <p:pic>
        <p:nvPicPr>
          <p:cNvPr id="6" name="Picture 5">
            <a:extLst>
              <a:ext uri="{FF2B5EF4-FFF2-40B4-BE49-F238E27FC236}">
                <a16:creationId xmlns:a16="http://schemas.microsoft.com/office/drawing/2014/main" id="{C0E71D32-8D25-497A-ADF6-FDC2AA3EF7E4}"/>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10884216" y="0"/>
            <a:ext cx="1181291" cy="940498"/>
          </a:xfrm>
          <a:prstGeom prst="rect">
            <a:avLst/>
          </a:prstGeom>
        </p:spPr>
      </p:pic>
      <p:sp>
        <p:nvSpPr>
          <p:cNvPr id="7" name="TextBox 6">
            <a:extLst>
              <a:ext uri="{FF2B5EF4-FFF2-40B4-BE49-F238E27FC236}">
                <a16:creationId xmlns:a16="http://schemas.microsoft.com/office/drawing/2014/main" id="{CE1E7087-3FC7-4964-8184-25C4CF8ABFFE}"/>
              </a:ext>
            </a:extLst>
          </p:cNvPr>
          <p:cNvSpPr txBox="1"/>
          <p:nvPr/>
        </p:nvSpPr>
        <p:spPr>
          <a:xfrm>
            <a:off x="128778" y="1012954"/>
            <a:ext cx="11699747" cy="4832092"/>
          </a:xfrm>
          <a:prstGeom prst="rect">
            <a:avLst/>
          </a:prstGeom>
          <a:noFill/>
        </p:spPr>
        <p:txBody>
          <a:bodyPr wrap="square">
            <a:spAutoFit/>
          </a:bodyPr>
          <a:lstStyle/>
          <a:p>
            <a:pPr algn="l"/>
            <a:r>
              <a:rPr lang="en-US" sz="2400" b="1" i="0" dirty="0">
                <a:effectLst/>
                <a:latin typeface="Roboto" panose="02000000000000000000" pitchFamily="2" charset="0"/>
              </a:rPr>
              <a:t>Field Effect Transistor</a:t>
            </a:r>
          </a:p>
          <a:p>
            <a:pPr marL="342900" indent="-342900" algn="l">
              <a:lnSpc>
                <a:spcPct val="150000"/>
              </a:lnSpc>
              <a:buFont typeface="Wingdings" panose="05000000000000000000" pitchFamily="2" charset="2"/>
              <a:buChar char="§"/>
            </a:pPr>
            <a:r>
              <a:rPr lang="en-US" sz="2400" b="0" i="0" dirty="0">
                <a:effectLst/>
                <a:latin typeface="Roboto" panose="02000000000000000000" pitchFamily="2" charset="0"/>
              </a:rPr>
              <a:t>A field-effect transistor shortly termed as FET is a device, unlike BJT which is a current controlled device. </a:t>
            </a:r>
          </a:p>
          <a:p>
            <a:pPr marL="342900" indent="-342900" algn="l">
              <a:lnSpc>
                <a:spcPct val="150000"/>
              </a:lnSpc>
              <a:buFont typeface="Wingdings" panose="05000000000000000000" pitchFamily="2" charset="2"/>
              <a:buChar char="§"/>
            </a:pPr>
            <a:r>
              <a:rPr lang="en-US" sz="2400" b="0" i="0" dirty="0">
                <a:effectLst/>
                <a:latin typeface="Roboto" panose="02000000000000000000" pitchFamily="2" charset="0"/>
              </a:rPr>
              <a:t>The FET is a </a:t>
            </a:r>
            <a:r>
              <a:rPr lang="en-US" sz="2400" b="1" i="0" dirty="0">
                <a:effectLst/>
                <a:latin typeface="Roboto" panose="02000000000000000000" pitchFamily="2" charset="0"/>
              </a:rPr>
              <a:t>unipolar device</a:t>
            </a:r>
            <a:r>
              <a:rPr lang="en-US" sz="2400" b="0" i="0" dirty="0">
                <a:effectLst/>
                <a:latin typeface="Roboto" panose="02000000000000000000" pitchFamily="2" charset="0"/>
              </a:rPr>
              <a:t>, which means that it is made using either p-type or n-type material as the main substrate. </a:t>
            </a:r>
          </a:p>
          <a:p>
            <a:pPr marL="342900" indent="-342900" algn="l">
              <a:lnSpc>
                <a:spcPct val="150000"/>
              </a:lnSpc>
              <a:buFont typeface="Wingdings" panose="05000000000000000000" pitchFamily="2" charset="2"/>
              <a:buChar char="§"/>
            </a:pPr>
            <a:r>
              <a:rPr lang="en-US" sz="2400" b="0" i="0" dirty="0">
                <a:effectLst/>
                <a:latin typeface="Roboto" panose="02000000000000000000" pitchFamily="2" charset="0"/>
              </a:rPr>
              <a:t>One of the many of its advantages is that it has a very high input impedance, which is in the order of Mega Ohms.</a:t>
            </a:r>
          </a:p>
          <a:p>
            <a:pPr marL="342900" indent="-342900" algn="l">
              <a:lnSpc>
                <a:spcPct val="150000"/>
              </a:lnSpc>
              <a:buFont typeface="Wingdings" panose="05000000000000000000" pitchFamily="2" charset="2"/>
              <a:buChar char="§"/>
            </a:pPr>
            <a:r>
              <a:rPr lang="en-US" sz="2400" b="0" i="0" dirty="0">
                <a:effectLst/>
                <a:latin typeface="Roboto" panose="02000000000000000000" pitchFamily="2" charset="0"/>
              </a:rPr>
              <a:t> It has many other advantages such as low heat dissipation and low power consumption</a:t>
            </a:r>
          </a:p>
        </p:txBody>
      </p:sp>
    </p:spTree>
    <p:extLst>
      <p:ext uri="{BB962C8B-B14F-4D97-AF65-F5344CB8AC3E}">
        <p14:creationId xmlns:p14="http://schemas.microsoft.com/office/powerpoint/2010/main" val="27936990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026376F-6787-49B5-AC8D-783C964482AF}"/>
              </a:ext>
            </a:extLst>
          </p:cNvPr>
          <p:cNvSpPr txBox="1">
            <a:spLocks/>
          </p:cNvSpPr>
          <p:nvPr/>
        </p:nvSpPr>
        <p:spPr>
          <a:xfrm>
            <a:off x="19050" y="0"/>
            <a:ext cx="12172950" cy="749300"/>
          </a:xfrm>
          <a:prstGeom prst="rect">
            <a:avLst/>
          </a:prstGeom>
          <a:solidFill>
            <a:schemeClr val="accent6">
              <a:lumMod val="20000"/>
              <a:lumOff val="80000"/>
            </a:schemeClr>
          </a:solidFill>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Semiconductors</a:t>
            </a:r>
          </a:p>
        </p:txBody>
      </p:sp>
      <p:pic>
        <p:nvPicPr>
          <p:cNvPr id="5" name="Picture 4">
            <a:extLst>
              <a:ext uri="{FF2B5EF4-FFF2-40B4-BE49-F238E27FC236}">
                <a16:creationId xmlns:a16="http://schemas.microsoft.com/office/drawing/2014/main" id="{564A1D3C-F1DE-4CB2-9202-74FDB82A93D4}"/>
              </a:ext>
            </a:extLst>
          </p:cNvPr>
          <p:cNvPicPr>
            <a:picLocks noChangeAspect="1"/>
          </p:cNvPicPr>
          <p:nvPr/>
        </p:nvPicPr>
        <p:blipFill>
          <a:blip r:embed="rId2">
            <a:lum bright="-20000" contrast="40000"/>
          </a:blip>
          <a:stretch>
            <a:fillRect/>
          </a:stretch>
        </p:blipFill>
        <p:spPr>
          <a:xfrm>
            <a:off x="478972" y="2943546"/>
            <a:ext cx="6657654" cy="3914454"/>
          </a:xfrm>
          <a:prstGeom prst="rect">
            <a:avLst/>
          </a:prstGeom>
        </p:spPr>
      </p:pic>
      <p:sp>
        <p:nvSpPr>
          <p:cNvPr id="7" name="TextBox 6">
            <a:extLst>
              <a:ext uri="{FF2B5EF4-FFF2-40B4-BE49-F238E27FC236}">
                <a16:creationId xmlns:a16="http://schemas.microsoft.com/office/drawing/2014/main" id="{E615A33E-F6F2-411C-A261-9A7CE56B838D}"/>
              </a:ext>
            </a:extLst>
          </p:cNvPr>
          <p:cNvSpPr txBox="1"/>
          <p:nvPr/>
        </p:nvSpPr>
        <p:spPr>
          <a:xfrm>
            <a:off x="381000" y="1575868"/>
            <a:ext cx="11429999" cy="1200329"/>
          </a:xfrm>
          <a:prstGeom prst="rect">
            <a:avLst/>
          </a:prstGeom>
          <a:noFill/>
        </p:spPr>
        <p:txBody>
          <a:bodyPr wrap="square">
            <a:spAutoFit/>
          </a:bodyPr>
          <a:lstStyle/>
          <a:p>
            <a:r>
              <a:rPr lang="en-US" sz="2400" dirty="0"/>
              <a:t>The probability that an electron occupies an electronic state with energy E is given by the Fermi–Dirac distribution function, which is also called the Fermi distribution function</a:t>
            </a:r>
          </a:p>
          <a:p>
            <a:endParaRPr lang="en-US" sz="2400" dirty="0"/>
          </a:p>
        </p:txBody>
      </p:sp>
      <p:pic>
        <p:nvPicPr>
          <p:cNvPr id="9" name="Picture 8">
            <a:extLst>
              <a:ext uri="{FF2B5EF4-FFF2-40B4-BE49-F238E27FC236}">
                <a16:creationId xmlns:a16="http://schemas.microsoft.com/office/drawing/2014/main" id="{094DD344-2235-4E5B-9777-D761A1006A76}"/>
              </a:ext>
            </a:extLst>
          </p:cNvPr>
          <p:cNvPicPr>
            <a:picLocks noChangeAspect="1"/>
          </p:cNvPicPr>
          <p:nvPr/>
        </p:nvPicPr>
        <p:blipFill rotWithShape="1">
          <a:blip r:embed="rId3">
            <a:lum bright="-20000" contrast="40000"/>
          </a:blip>
          <a:srcRect l="14724" t="27587" r="17831" b="12594"/>
          <a:stretch/>
        </p:blipFill>
        <p:spPr>
          <a:xfrm>
            <a:off x="7627188" y="2369530"/>
            <a:ext cx="3257028" cy="948407"/>
          </a:xfrm>
          <a:prstGeom prst="rect">
            <a:avLst/>
          </a:prstGeom>
        </p:spPr>
      </p:pic>
      <p:sp>
        <p:nvSpPr>
          <p:cNvPr id="10" name="TextBox 9">
            <a:extLst>
              <a:ext uri="{FF2B5EF4-FFF2-40B4-BE49-F238E27FC236}">
                <a16:creationId xmlns:a16="http://schemas.microsoft.com/office/drawing/2014/main" id="{11EBF5F5-006C-418B-A5FA-B1F217479E15}"/>
              </a:ext>
            </a:extLst>
          </p:cNvPr>
          <p:cNvSpPr txBox="1"/>
          <p:nvPr/>
        </p:nvSpPr>
        <p:spPr>
          <a:xfrm>
            <a:off x="7168000" y="3411568"/>
            <a:ext cx="4815890" cy="3416320"/>
          </a:xfrm>
          <a:prstGeom prst="rect">
            <a:avLst/>
          </a:prstGeom>
          <a:noFill/>
        </p:spPr>
        <p:txBody>
          <a:bodyPr wrap="square" rtlCol="0">
            <a:spAutoFit/>
          </a:bodyPr>
          <a:lstStyle/>
          <a:p>
            <a:pPr marL="342900" indent="-342900">
              <a:buFont typeface="Wingdings" panose="05000000000000000000" pitchFamily="2" charset="2"/>
              <a:buChar char="§"/>
            </a:pPr>
            <a:r>
              <a:rPr lang="en-US" sz="2400" dirty="0"/>
              <a:t>k is the Boltzmann constant, </a:t>
            </a:r>
          </a:p>
          <a:p>
            <a:pPr marL="342900" indent="-342900">
              <a:buFont typeface="Wingdings" panose="05000000000000000000" pitchFamily="2" charset="2"/>
              <a:buChar char="§"/>
            </a:pPr>
            <a:r>
              <a:rPr lang="en-US" sz="2400" dirty="0"/>
              <a:t>T is the absolute temperature in degrees Kelvin, </a:t>
            </a:r>
          </a:p>
          <a:p>
            <a:pPr marL="342900" indent="-342900">
              <a:buFont typeface="Wingdings" panose="05000000000000000000" pitchFamily="2" charset="2"/>
              <a:buChar char="§"/>
            </a:pPr>
            <a:r>
              <a:rPr lang="en-US" sz="2400" dirty="0"/>
              <a:t> EF is the energy of the Fermi level.</a:t>
            </a:r>
          </a:p>
          <a:p>
            <a:pPr marL="342900" indent="-342900">
              <a:buFont typeface="Wingdings" panose="05000000000000000000" pitchFamily="2" charset="2"/>
              <a:buChar char="§"/>
            </a:pPr>
            <a:r>
              <a:rPr lang="en-US" sz="2400" dirty="0"/>
              <a:t>EF – energy of Fermi level (is the energy at which the probability of occupation by electron is exactly one-half)</a:t>
            </a:r>
          </a:p>
        </p:txBody>
      </p:sp>
      <p:pic>
        <p:nvPicPr>
          <p:cNvPr id="8" name="Picture 7">
            <a:extLst>
              <a:ext uri="{FF2B5EF4-FFF2-40B4-BE49-F238E27FC236}">
                <a16:creationId xmlns:a16="http://schemas.microsoft.com/office/drawing/2014/main" id="{7ABDDA7D-0948-45E9-9004-5E0D05181ACE}"/>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10884216" y="0"/>
            <a:ext cx="1181291" cy="940498"/>
          </a:xfrm>
          <a:prstGeom prst="rect">
            <a:avLst/>
          </a:prstGeom>
        </p:spPr>
      </p:pic>
      <p:sp>
        <p:nvSpPr>
          <p:cNvPr id="11" name="TextBox 10">
            <a:extLst>
              <a:ext uri="{FF2B5EF4-FFF2-40B4-BE49-F238E27FC236}">
                <a16:creationId xmlns:a16="http://schemas.microsoft.com/office/drawing/2014/main" id="{123B2A4B-973A-479F-906B-6826E6293F80}"/>
              </a:ext>
            </a:extLst>
          </p:cNvPr>
          <p:cNvSpPr txBox="1"/>
          <p:nvPr/>
        </p:nvSpPr>
        <p:spPr>
          <a:xfrm>
            <a:off x="289560" y="653171"/>
            <a:ext cx="6236208" cy="579967"/>
          </a:xfrm>
          <a:prstGeom prst="rect">
            <a:avLst/>
          </a:prstGeom>
          <a:noFill/>
        </p:spPr>
        <p:txBody>
          <a:bodyPr wrap="square">
            <a:spAutoFit/>
          </a:bodyPr>
          <a:lstStyle/>
          <a:p>
            <a:pPr>
              <a:lnSpc>
                <a:spcPct val="150000"/>
              </a:lnSpc>
            </a:pPr>
            <a:r>
              <a:rPr lang="en-US" sz="2400" b="1" dirty="0">
                <a:latin typeface="Times New Roman" panose="02020603050405020304" pitchFamily="18" charset="0"/>
                <a:cs typeface="Times New Roman" panose="02020603050405020304" pitchFamily="18" charset="0"/>
              </a:rPr>
              <a:t>4. Carrier concentration </a:t>
            </a:r>
          </a:p>
        </p:txBody>
      </p:sp>
    </p:spTree>
    <p:extLst>
      <p:ext uri="{BB962C8B-B14F-4D97-AF65-F5344CB8AC3E}">
        <p14:creationId xmlns:p14="http://schemas.microsoft.com/office/powerpoint/2010/main" val="5438158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28AB769-A2E3-4684-75F0-2E4BA26177EA}"/>
              </a:ext>
            </a:extLst>
          </p:cNvPr>
          <p:cNvPicPr>
            <a:picLocks noChangeAspect="1"/>
          </p:cNvPicPr>
          <p:nvPr/>
        </p:nvPicPr>
        <p:blipFill rotWithShape="1">
          <a:blip r:embed="rId2"/>
          <a:srcRect l="30778" t="31111" r="27889" b="16089"/>
          <a:stretch/>
        </p:blipFill>
        <p:spPr>
          <a:xfrm>
            <a:off x="2286306" y="829055"/>
            <a:ext cx="7406334" cy="5913121"/>
          </a:xfrm>
          <a:prstGeom prst="rect">
            <a:avLst/>
          </a:prstGeom>
        </p:spPr>
      </p:pic>
      <p:sp>
        <p:nvSpPr>
          <p:cNvPr id="4" name="Title 1">
            <a:extLst>
              <a:ext uri="{FF2B5EF4-FFF2-40B4-BE49-F238E27FC236}">
                <a16:creationId xmlns:a16="http://schemas.microsoft.com/office/drawing/2014/main" id="{566AAE2F-DABE-36FF-B03E-A036E13BB130}"/>
              </a:ext>
            </a:extLst>
          </p:cNvPr>
          <p:cNvSpPr txBox="1">
            <a:spLocks/>
          </p:cNvSpPr>
          <p:nvPr/>
        </p:nvSpPr>
        <p:spPr>
          <a:xfrm>
            <a:off x="19050" y="0"/>
            <a:ext cx="12172950" cy="749300"/>
          </a:xfrm>
          <a:prstGeom prst="rect">
            <a:avLst/>
          </a:prstGeom>
          <a:solidFill>
            <a:schemeClr val="accent6">
              <a:lumMod val="20000"/>
              <a:lumOff val="80000"/>
            </a:schemeClr>
          </a:solidFill>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Semiconductors</a:t>
            </a:r>
          </a:p>
        </p:txBody>
      </p:sp>
      <p:pic>
        <p:nvPicPr>
          <p:cNvPr id="5" name="Picture 4">
            <a:extLst>
              <a:ext uri="{FF2B5EF4-FFF2-40B4-BE49-F238E27FC236}">
                <a16:creationId xmlns:a16="http://schemas.microsoft.com/office/drawing/2014/main" id="{6924AA18-6B3F-9290-EE3B-820C2E365197}"/>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10884216" y="0"/>
            <a:ext cx="1181291" cy="940498"/>
          </a:xfrm>
          <a:prstGeom prst="rect">
            <a:avLst/>
          </a:prstGeom>
        </p:spPr>
      </p:pic>
    </p:spTree>
    <p:extLst>
      <p:ext uri="{BB962C8B-B14F-4D97-AF65-F5344CB8AC3E}">
        <p14:creationId xmlns:p14="http://schemas.microsoft.com/office/powerpoint/2010/main" val="33016587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3EBF79B-E1F9-4C0A-9A5B-42C55AE74044}"/>
              </a:ext>
            </a:extLst>
          </p:cNvPr>
          <p:cNvSpPr txBox="1">
            <a:spLocks/>
          </p:cNvSpPr>
          <p:nvPr/>
        </p:nvSpPr>
        <p:spPr>
          <a:xfrm>
            <a:off x="19050" y="0"/>
            <a:ext cx="12172950" cy="749300"/>
          </a:xfrm>
          <a:prstGeom prst="rect">
            <a:avLst/>
          </a:prstGeom>
          <a:solidFill>
            <a:schemeClr val="accent6">
              <a:lumMod val="20000"/>
              <a:lumOff val="80000"/>
            </a:schemeClr>
          </a:solidFill>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Semiconductors</a:t>
            </a:r>
          </a:p>
        </p:txBody>
      </p:sp>
      <p:pic>
        <p:nvPicPr>
          <p:cNvPr id="6" name="Picture 5">
            <a:extLst>
              <a:ext uri="{FF2B5EF4-FFF2-40B4-BE49-F238E27FC236}">
                <a16:creationId xmlns:a16="http://schemas.microsoft.com/office/drawing/2014/main" id="{16DD5BEF-1919-4880-90ED-ABB4491EDFF5}"/>
              </a:ext>
            </a:extLst>
          </p:cNvPr>
          <p:cNvPicPr>
            <a:picLocks noChangeAspect="1"/>
          </p:cNvPicPr>
          <p:nvPr/>
        </p:nvPicPr>
        <p:blipFill rotWithShape="1">
          <a:blip r:embed="rId2">
            <a:lum bright="-20000" contrast="40000"/>
          </a:blip>
          <a:srcRect t="28487"/>
          <a:stretch/>
        </p:blipFill>
        <p:spPr>
          <a:xfrm>
            <a:off x="1455856" y="5179030"/>
            <a:ext cx="3692215" cy="1057241"/>
          </a:xfrm>
          <a:prstGeom prst="rect">
            <a:avLst/>
          </a:prstGeom>
        </p:spPr>
      </p:pic>
      <p:sp>
        <p:nvSpPr>
          <p:cNvPr id="8" name="TextBox 7">
            <a:extLst>
              <a:ext uri="{FF2B5EF4-FFF2-40B4-BE49-F238E27FC236}">
                <a16:creationId xmlns:a16="http://schemas.microsoft.com/office/drawing/2014/main" id="{6D523EF7-DE13-47A9-BDDD-9536EEC041A9}"/>
              </a:ext>
            </a:extLst>
          </p:cNvPr>
          <p:cNvSpPr txBox="1"/>
          <p:nvPr/>
        </p:nvSpPr>
        <p:spPr>
          <a:xfrm>
            <a:off x="513804" y="4689359"/>
            <a:ext cx="7315201" cy="461665"/>
          </a:xfrm>
          <a:prstGeom prst="rect">
            <a:avLst/>
          </a:prstGeom>
          <a:noFill/>
        </p:spPr>
        <p:txBody>
          <a:bodyPr wrap="square">
            <a:spAutoFit/>
          </a:bodyPr>
          <a:lstStyle/>
          <a:p>
            <a:pPr marL="342900" indent="-342900">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Electron density, n – number electrons per unit volume</a:t>
            </a:r>
            <a:r>
              <a:rPr lang="en-US" dirty="0">
                <a:latin typeface="Times New Roman" panose="02020603050405020304" pitchFamily="18" charset="0"/>
                <a:cs typeface="Times New Roman" panose="02020603050405020304" pitchFamily="18" charset="0"/>
              </a:rPr>
              <a:t>. </a:t>
            </a:r>
          </a:p>
        </p:txBody>
      </p:sp>
      <p:pic>
        <p:nvPicPr>
          <p:cNvPr id="10" name="Picture 9">
            <a:extLst>
              <a:ext uri="{FF2B5EF4-FFF2-40B4-BE49-F238E27FC236}">
                <a16:creationId xmlns:a16="http://schemas.microsoft.com/office/drawing/2014/main" id="{AC77F96A-B44D-4C6F-93CA-88C471EC15EF}"/>
              </a:ext>
            </a:extLst>
          </p:cNvPr>
          <p:cNvPicPr>
            <a:picLocks noChangeAspect="1"/>
          </p:cNvPicPr>
          <p:nvPr/>
        </p:nvPicPr>
        <p:blipFill rotWithShape="1">
          <a:blip r:embed="rId3">
            <a:lum bright="-20000" contrast="40000"/>
          </a:blip>
          <a:srcRect t="6537" b="60968"/>
          <a:stretch/>
        </p:blipFill>
        <p:spPr>
          <a:xfrm>
            <a:off x="997187" y="3502302"/>
            <a:ext cx="5445791" cy="566057"/>
          </a:xfrm>
          <a:prstGeom prst="rect">
            <a:avLst/>
          </a:prstGeom>
        </p:spPr>
      </p:pic>
      <p:sp>
        <p:nvSpPr>
          <p:cNvPr id="12" name="TextBox 11">
            <a:extLst>
              <a:ext uri="{FF2B5EF4-FFF2-40B4-BE49-F238E27FC236}">
                <a16:creationId xmlns:a16="http://schemas.microsoft.com/office/drawing/2014/main" id="{28630CDC-CDC6-4C3A-971A-A2B5F42C3E6C}"/>
              </a:ext>
            </a:extLst>
          </p:cNvPr>
          <p:cNvSpPr txBox="1"/>
          <p:nvPr/>
        </p:nvSpPr>
        <p:spPr>
          <a:xfrm>
            <a:off x="416268" y="2927159"/>
            <a:ext cx="6607630" cy="461665"/>
          </a:xfrm>
          <a:prstGeom prst="rect">
            <a:avLst/>
          </a:prstGeom>
          <a:noFill/>
        </p:spPr>
        <p:txBody>
          <a:bodyPr wrap="square">
            <a:spAutoFit/>
          </a:bodyPr>
          <a:lstStyle/>
          <a:p>
            <a:pPr marL="342900" indent="-342900">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For energy, 3kT above or below Fermi energy</a:t>
            </a:r>
          </a:p>
        </p:txBody>
      </p:sp>
      <p:pic>
        <p:nvPicPr>
          <p:cNvPr id="15" name="Picture 14">
            <a:extLst>
              <a:ext uri="{FF2B5EF4-FFF2-40B4-BE49-F238E27FC236}">
                <a16:creationId xmlns:a16="http://schemas.microsoft.com/office/drawing/2014/main" id="{84C271E1-BB23-4E26-9985-96639E926EEB}"/>
              </a:ext>
            </a:extLst>
          </p:cNvPr>
          <p:cNvPicPr>
            <a:picLocks noChangeAspect="1"/>
          </p:cNvPicPr>
          <p:nvPr/>
        </p:nvPicPr>
        <p:blipFill rotWithShape="1">
          <a:blip r:embed="rId3">
            <a:lum bright="-20000" contrast="40000"/>
          </a:blip>
          <a:srcRect t="59655" b="7849"/>
          <a:stretch/>
        </p:blipFill>
        <p:spPr>
          <a:xfrm>
            <a:off x="997186" y="4082163"/>
            <a:ext cx="5445791" cy="566057"/>
          </a:xfrm>
          <a:prstGeom prst="rect">
            <a:avLst/>
          </a:prstGeom>
        </p:spPr>
      </p:pic>
      <p:pic>
        <p:nvPicPr>
          <p:cNvPr id="9" name="Picture 8">
            <a:extLst>
              <a:ext uri="{FF2B5EF4-FFF2-40B4-BE49-F238E27FC236}">
                <a16:creationId xmlns:a16="http://schemas.microsoft.com/office/drawing/2014/main" id="{FEE9AE97-6721-413B-99D4-F74966CB8E91}"/>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10884216" y="0"/>
            <a:ext cx="1181291" cy="940498"/>
          </a:xfrm>
          <a:prstGeom prst="rect">
            <a:avLst/>
          </a:prstGeom>
        </p:spPr>
      </p:pic>
      <p:sp>
        <p:nvSpPr>
          <p:cNvPr id="11" name="TextBox 10">
            <a:extLst>
              <a:ext uri="{FF2B5EF4-FFF2-40B4-BE49-F238E27FC236}">
                <a16:creationId xmlns:a16="http://schemas.microsoft.com/office/drawing/2014/main" id="{06376C66-143F-4844-A06D-F1E21974B015}"/>
              </a:ext>
            </a:extLst>
          </p:cNvPr>
          <p:cNvSpPr txBox="1"/>
          <p:nvPr/>
        </p:nvSpPr>
        <p:spPr>
          <a:xfrm>
            <a:off x="289560" y="653171"/>
            <a:ext cx="6236208" cy="579967"/>
          </a:xfrm>
          <a:prstGeom prst="rect">
            <a:avLst/>
          </a:prstGeom>
          <a:noFill/>
        </p:spPr>
        <p:txBody>
          <a:bodyPr wrap="square">
            <a:spAutoFit/>
          </a:bodyPr>
          <a:lstStyle/>
          <a:p>
            <a:pPr>
              <a:lnSpc>
                <a:spcPct val="150000"/>
              </a:lnSpc>
            </a:pPr>
            <a:r>
              <a:rPr lang="en-US" sz="2400" b="1" dirty="0">
                <a:latin typeface="Times New Roman" panose="02020603050405020304" pitchFamily="18" charset="0"/>
                <a:cs typeface="Times New Roman" panose="02020603050405020304" pitchFamily="18" charset="0"/>
              </a:rPr>
              <a:t>4. Carrier concentration </a:t>
            </a:r>
          </a:p>
        </p:txBody>
      </p:sp>
      <p:pic>
        <p:nvPicPr>
          <p:cNvPr id="13" name="Picture 12">
            <a:extLst>
              <a:ext uri="{FF2B5EF4-FFF2-40B4-BE49-F238E27FC236}">
                <a16:creationId xmlns:a16="http://schemas.microsoft.com/office/drawing/2014/main" id="{337122BA-E4E2-46AB-B772-3A0F88C00342}"/>
              </a:ext>
            </a:extLst>
          </p:cNvPr>
          <p:cNvPicPr>
            <a:picLocks noChangeAspect="1"/>
          </p:cNvPicPr>
          <p:nvPr/>
        </p:nvPicPr>
        <p:blipFill rotWithShape="1">
          <a:blip r:embed="rId5">
            <a:lum bright="-20000" contrast="40000"/>
          </a:blip>
          <a:srcRect l="14724" t="27587" r="17831" b="12594"/>
          <a:stretch/>
        </p:blipFill>
        <p:spPr>
          <a:xfrm>
            <a:off x="659734" y="1803844"/>
            <a:ext cx="3257028" cy="948407"/>
          </a:xfrm>
          <a:prstGeom prst="rect">
            <a:avLst/>
          </a:prstGeom>
        </p:spPr>
      </p:pic>
      <p:sp>
        <p:nvSpPr>
          <p:cNvPr id="2" name="TextBox 1">
            <a:extLst>
              <a:ext uri="{FF2B5EF4-FFF2-40B4-BE49-F238E27FC236}">
                <a16:creationId xmlns:a16="http://schemas.microsoft.com/office/drawing/2014/main" id="{5794E73B-B2E5-4BBA-B54F-28A76F76FFB4}"/>
              </a:ext>
            </a:extLst>
          </p:cNvPr>
          <p:cNvSpPr txBox="1"/>
          <p:nvPr/>
        </p:nvSpPr>
        <p:spPr>
          <a:xfrm>
            <a:off x="195072" y="1241775"/>
            <a:ext cx="8474499" cy="461665"/>
          </a:xfrm>
          <a:prstGeom prst="rect">
            <a:avLst/>
          </a:prstGeom>
          <a:noFill/>
        </p:spPr>
        <p:txBody>
          <a:bodyPr wrap="none" rtlCol="0">
            <a:spAutoFit/>
          </a:bodyPr>
          <a:lstStyle/>
          <a:p>
            <a:r>
              <a:rPr lang="en-US" sz="2400" dirty="0">
                <a:latin typeface="Times New Roman" panose="02020603050405020304" pitchFamily="18" charset="0"/>
                <a:cs typeface="Times New Roman" panose="02020603050405020304" pitchFamily="18" charset="0"/>
              </a:rPr>
              <a:t>The Fermi Dirac distribution function for different thermal energy  </a:t>
            </a:r>
          </a:p>
        </p:txBody>
      </p:sp>
      <p:pic>
        <p:nvPicPr>
          <p:cNvPr id="5" name="Picture 4">
            <a:extLst>
              <a:ext uri="{FF2B5EF4-FFF2-40B4-BE49-F238E27FC236}">
                <a16:creationId xmlns:a16="http://schemas.microsoft.com/office/drawing/2014/main" id="{5D7E38C1-85C2-12C0-85DD-B6035B92E5DF}"/>
              </a:ext>
            </a:extLst>
          </p:cNvPr>
          <p:cNvPicPr>
            <a:picLocks noChangeAspect="1"/>
          </p:cNvPicPr>
          <p:nvPr/>
        </p:nvPicPr>
        <p:blipFill rotWithShape="1">
          <a:blip r:embed="rId6"/>
          <a:srcRect l="39444" t="62228" r="32334" b="29636"/>
          <a:stretch/>
        </p:blipFill>
        <p:spPr>
          <a:xfrm>
            <a:off x="5748033" y="1891297"/>
            <a:ext cx="5749546" cy="1035862"/>
          </a:xfrm>
          <a:prstGeom prst="rect">
            <a:avLst/>
          </a:prstGeom>
        </p:spPr>
      </p:pic>
      <p:sp>
        <p:nvSpPr>
          <p:cNvPr id="4" name="TextBox 3">
            <a:extLst>
              <a:ext uri="{FF2B5EF4-FFF2-40B4-BE49-F238E27FC236}">
                <a16:creationId xmlns:a16="http://schemas.microsoft.com/office/drawing/2014/main" id="{C0CB41A6-C4BA-BCA1-DBF9-54154FFF2104}"/>
              </a:ext>
            </a:extLst>
          </p:cNvPr>
          <p:cNvSpPr txBox="1"/>
          <p:nvPr/>
        </p:nvSpPr>
        <p:spPr>
          <a:xfrm>
            <a:off x="6517188" y="4191654"/>
            <a:ext cx="4788407" cy="400110"/>
          </a:xfrm>
          <a:prstGeom prst="rect">
            <a:avLst/>
          </a:prstGeom>
          <a:noFill/>
        </p:spPr>
        <p:txBody>
          <a:bodyPr wrap="square" rtlCol="0">
            <a:spAutoFit/>
          </a:bodyPr>
          <a:lstStyle/>
          <a:p>
            <a:r>
              <a:rPr lang="en-US" sz="2000" dirty="0"/>
              <a:t>Hole distribution –it is in the valence band </a:t>
            </a:r>
          </a:p>
        </p:txBody>
      </p:sp>
      <p:sp>
        <p:nvSpPr>
          <p:cNvPr id="14" name="TextBox 13">
            <a:extLst>
              <a:ext uri="{FF2B5EF4-FFF2-40B4-BE49-F238E27FC236}">
                <a16:creationId xmlns:a16="http://schemas.microsoft.com/office/drawing/2014/main" id="{4D628D75-8837-74CB-0902-570A346D2634}"/>
              </a:ext>
            </a:extLst>
          </p:cNvPr>
          <p:cNvSpPr txBox="1"/>
          <p:nvPr/>
        </p:nvSpPr>
        <p:spPr>
          <a:xfrm>
            <a:off x="6525768" y="3409363"/>
            <a:ext cx="5324856" cy="369332"/>
          </a:xfrm>
          <a:prstGeom prst="rect">
            <a:avLst/>
          </a:prstGeom>
          <a:noFill/>
        </p:spPr>
        <p:txBody>
          <a:bodyPr wrap="square" rtlCol="0">
            <a:spAutoFit/>
          </a:bodyPr>
          <a:lstStyle/>
          <a:p>
            <a:r>
              <a:rPr lang="en-US" dirty="0"/>
              <a:t>Electron  distribution –it is in the conduction band </a:t>
            </a:r>
          </a:p>
        </p:txBody>
      </p:sp>
    </p:spTree>
    <p:extLst>
      <p:ext uri="{BB962C8B-B14F-4D97-AF65-F5344CB8AC3E}">
        <p14:creationId xmlns:p14="http://schemas.microsoft.com/office/powerpoint/2010/main" val="19008692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D8E4B39-C301-73F6-2470-08048B15C383}"/>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contrast="20000"/>
                    </a14:imgEffect>
                  </a14:imgLayer>
                </a14:imgProps>
              </a:ext>
            </a:extLst>
          </a:blip>
          <a:srcRect l="8159" t="18386" r="36123" b="15592"/>
          <a:stretch/>
        </p:blipFill>
        <p:spPr>
          <a:xfrm>
            <a:off x="1463039" y="475487"/>
            <a:ext cx="8296951" cy="6144769"/>
          </a:xfrm>
          <a:prstGeom prst="rect">
            <a:avLst/>
          </a:prstGeom>
        </p:spPr>
      </p:pic>
      <p:sp>
        <p:nvSpPr>
          <p:cNvPr id="4" name="Title 1">
            <a:extLst>
              <a:ext uri="{FF2B5EF4-FFF2-40B4-BE49-F238E27FC236}">
                <a16:creationId xmlns:a16="http://schemas.microsoft.com/office/drawing/2014/main" id="{71BD3F02-EBE6-0F85-1811-57E0E822E44C}"/>
              </a:ext>
            </a:extLst>
          </p:cNvPr>
          <p:cNvSpPr txBox="1">
            <a:spLocks/>
          </p:cNvSpPr>
          <p:nvPr/>
        </p:nvSpPr>
        <p:spPr>
          <a:xfrm>
            <a:off x="0" y="0"/>
            <a:ext cx="11468099" cy="690573"/>
          </a:xfrm>
          <a:prstGeom prst="rect">
            <a:avLst/>
          </a:prstGeom>
          <a:solidFill>
            <a:schemeClr val="accent6">
              <a:lumMod val="20000"/>
              <a:lumOff val="80000"/>
            </a:schemeClr>
          </a:solidFill>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Semiconductor Physics </a:t>
            </a:r>
          </a:p>
        </p:txBody>
      </p:sp>
      <p:pic>
        <p:nvPicPr>
          <p:cNvPr id="5" name="Picture 4">
            <a:extLst>
              <a:ext uri="{FF2B5EF4-FFF2-40B4-BE49-F238E27FC236}">
                <a16:creationId xmlns:a16="http://schemas.microsoft.com/office/drawing/2014/main" id="{6140F572-43C0-CE93-8263-EDEDFF92515C}"/>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10884216" y="0"/>
            <a:ext cx="1181291" cy="940498"/>
          </a:xfrm>
          <a:prstGeom prst="rect">
            <a:avLst/>
          </a:prstGeom>
        </p:spPr>
      </p:pic>
    </p:spTree>
    <p:extLst>
      <p:ext uri="{BB962C8B-B14F-4D97-AF65-F5344CB8AC3E}">
        <p14:creationId xmlns:p14="http://schemas.microsoft.com/office/powerpoint/2010/main" val="20457195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BC7D34F7-6C44-47ED-BCD0-7C3612AB6EDF}"/>
              </a:ext>
            </a:extLst>
          </p:cNvPr>
          <p:cNvSpPr txBox="1">
            <a:spLocks/>
          </p:cNvSpPr>
          <p:nvPr/>
        </p:nvSpPr>
        <p:spPr>
          <a:xfrm>
            <a:off x="19050" y="0"/>
            <a:ext cx="12172950" cy="749300"/>
          </a:xfrm>
          <a:prstGeom prst="rect">
            <a:avLst/>
          </a:prstGeom>
          <a:solidFill>
            <a:schemeClr val="accent6">
              <a:lumMod val="20000"/>
              <a:lumOff val="80000"/>
            </a:schemeClr>
          </a:solidFill>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Semiconductors</a:t>
            </a:r>
          </a:p>
        </p:txBody>
      </p:sp>
      <p:sp>
        <p:nvSpPr>
          <p:cNvPr id="5" name="TextBox 4">
            <a:extLst>
              <a:ext uri="{FF2B5EF4-FFF2-40B4-BE49-F238E27FC236}">
                <a16:creationId xmlns:a16="http://schemas.microsoft.com/office/drawing/2014/main" id="{E2B57620-1350-4904-AA10-3D7DA15EA321}"/>
              </a:ext>
            </a:extLst>
          </p:cNvPr>
          <p:cNvSpPr txBox="1"/>
          <p:nvPr/>
        </p:nvSpPr>
        <p:spPr>
          <a:xfrm>
            <a:off x="464165" y="503994"/>
            <a:ext cx="11618976" cy="2795958"/>
          </a:xfrm>
          <a:prstGeom prst="rect">
            <a:avLst/>
          </a:prstGeom>
          <a:noFill/>
        </p:spPr>
        <p:txBody>
          <a:bodyPr wrap="square">
            <a:spAutoFit/>
          </a:bodyPr>
          <a:lstStyle/>
          <a:p>
            <a:pPr>
              <a:lnSpc>
                <a:spcPct val="150000"/>
              </a:lnSpc>
            </a:pPr>
            <a:r>
              <a:rPr lang="en-US" sz="2400" b="1" dirty="0">
                <a:latin typeface="Times New Roman" panose="02020603050405020304" pitchFamily="18" charset="0"/>
                <a:cs typeface="Times New Roman" panose="02020603050405020304" pitchFamily="18" charset="0"/>
              </a:rPr>
              <a:t>4. Carrier concentration </a:t>
            </a:r>
          </a:p>
          <a:p>
            <a:pPr>
              <a:lnSpc>
                <a:spcPct val="150000"/>
              </a:lnSpc>
            </a:pPr>
            <a:r>
              <a:rPr lang="en-US" sz="2400" b="1" dirty="0">
                <a:latin typeface="Times New Roman" panose="02020603050405020304" pitchFamily="18" charset="0"/>
                <a:cs typeface="Times New Roman" panose="02020603050405020304" pitchFamily="18" charset="0"/>
              </a:rPr>
              <a:t>Intrinsic semiconductors </a:t>
            </a:r>
          </a:p>
          <a:p>
            <a:pPr marL="342900" indent="-342900">
              <a:lnSpc>
                <a:spcPct val="150000"/>
              </a:lnSpc>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The process of covalent-bond breakage creates the free electrons and holes in pairs</a:t>
            </a:r>
          </a:p>
          <a:p>
            <a:pPr marL="342900" indent="-342900">
              <a:lnSpc>
                <a:spcPct val="150000"/>
              </a:lnSpc>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The number of current carriers per unit volume (n0) has to be always equal to the concentration of holes ( p0), </a:t>
            </a:r>
          </a:p>
        </p:txBody>
      </p:sp>
      <p:pic>
        <p:nvPicPr>
          <p:cNvPr id="7" name="Picture 6">
            <a:extLst>
              <a:ext uri="{FF2B5EF4-FFF2-40B4-BE49-F238E27FC236}">
                <a16:creationId xmlns:a16="http://schemas.microsoft.com/office/drawing/2014/main" id="{4D3548A5-1156-4AC3-8220-F1960C38994C}"/>
              </a:ext>
            </a:extLst>
          </p:cNvPr>
          <p:cNvPicPr>
            <a:picLocks noChangeAspect="1"/>
          </p:cNvPicPr>
          <p:nvPr/>
        </p:nvPicPr>
        <p:blipFill rotWithShape="1">
          <a:blip r:embed="rId2">
            <a:lum bright="-20000" contrast="40000"/>
          </a:blip>
          <a:srcRect l="8521" t="27799" r="8456" b="15106"/>
          <a:stretch/>
        </p:blipFill>
        <p:spPr>
          <a:xfrm>
            <a:off x="952717" y="3567237"/>
            <a:ext cx="2351315" cy="620486"/>
          </a:xfrm>
          <a:prstGeom prst="rect">
            <a:avLst/>
          </a:prstGeom>
        </p:spPr>
      </p:pic>
      <p:pic>
        <p:nvPicPr>
          <p:cNvPr id="9" name="Picture 8">
            <a:extLst>
              <a:ext uri="{FF2B5EF4-FFF2-40B4-BE49-F238E27FC236}">
                <a16:creationId xmlns:a16="http://schemas.microsoft.com/office/drawing/2014/main" id="{96BDAD7B-4CE6-4E80-B912-D7FB381B3DBA}"/>
              </a:ext>
            </a:extLst>
          </p:cNvPr>
          <p:cNvPicPr>
            <a:picLocks noChangeAspect="1"/>
          </p:cNvPicPr>
          <p:nvPr/>
        </p:nvPicPr>
        <p:blipFill rotWithShape="1">
          <a:blip r:embed="rId3">
            <a:lum bright="-20000" contrast="40000"/>
          </a:blip>
          <a:srcRect t="40663" r="28948"/>
          <a:stretch/>
        </p:blipFill>
        <p:spPr>
          <a:xfrm>
            <a:off x="7514020" y="3762209"/>
            <a:ext cx="3955399" cy="1861839"/>
          </a:xfrm>
          <a:prstGeom prst="rect">
            <a:avLst/>
          </a:prstGeom>
        </p:spPr>
      </p:pic>
      <p:sp>
        <p:nvSpPr>
          <p:cNvPr id="10" name="TextBox 9">
            <a:extLst>
              <a:ext uri="{FF2B5EF4-FFF2-40B4-BE49-F238E27FC236}">
                <a16:creationId xmlns:a16="http://schemas.microsoft.com/office/drawing/2014/main" id="{2F039EA8-F908-4442-9EB1-E12A0E549481}"/>
              </a:ext>
            </a:extLst>
          </p:cNvPr>
          <p:cNvSpPr txBox="1"/>
          <p:nvPr/>
        </p:nvSpPr>
        <p:spPr>
          <a:xfrm>
            <a:off x="696683" y="5569738"/>
            <a:ext cx="11153939" cy="1200329"/>
          </a:xfrm>
          <a:prstGeom prst="rect">
            <a:avLst/>
          </a:prstGeom>
          <a:noFill/>
        </p:spPr>
        <p:txBody>
          <a:bodyPr wrap="square" rtlCol="0">
            <a:spAutoFit/>
          </a:bodyPr>
          <a:lstStyle/>
          <a:p>
            <a:pPr marL="342900" indent="-342900">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The intrinsic carrier concentration </a:t>
            </a:r>
            <a:r>
              <a:rPr lang="en-US" sz="2400" dirty="0" err="1">
                <a:latin typeface="Times New Roman" panose="02020603050405020304" pitchFamily="18" charset="0"/>
                <a:cs typeface="Times New Roman" panose="02020603050405020304" pitchFamily="18" charset="0"/>
              </a:rPr>
              <a:t>ni</a:t>
            </a:r>
            <a:r>
              <a:rPr lang="en-US" sz="2400" dirty="0">
                <a:latin typeface="Times New Roman" panose="02020603050405020304" pitchFamily="18" charset="0"/>
                <a:cs typeface="Times New Roman" panose="02020603050405020304" pitchFamily="18" charset="0"/>
              </a:rPr>
              <a:t> is constant for a given semiconductor at a given temperature</a:t>
            </a:r>
          </a:p>
          <a:p>
            <a:pPr marL="342900" indent="-342900">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It is dependent on temperature, effective mass and energy band gap </a:t>
            </a:r>
          </a:p>
        </p:txBody>
      </p:sp>
      <p:pic>
        <p:nvPicPr>
          <p:cNvPr id="8" name="Picture 7">
            <a:extLst>
              <a:ext uri="{FF2B5EF4-FFF2-40B4-BE49-F238E27FC236}">
                <a16:creationId xmlns:a16="http://schemas.microsoft.com/office/drawing/2014/main" id="{D36B297E-13A0-49AD-9409-168642957BD2}"/>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10884216" y="0"/>
            <a:ext cx="1181291" cy="940498"/>
          </a:xfrm>
          <a:prstGeom prst="rect">
            <a:avLst/>
          </a:prstGeom>
        </p:spPr>
      </p:pic>
      <p:sp>
        <p:nvSpPr>
          <p:cNvPr id="4" name="TextBox 3">
            <a:extLst>
              <a:ext uri="{FF2B5EF4-FFF2-40B4-BE49-F238E27FC236}">
                <a16:creationId xmlns:a16="http://schemas.microsoft.com/office/drawing/2014/main" id="{5C2FBBDF-E479-420A-A23C-FCA0BF0B4760}"/>
              </a:ext>
            </a:extLst>
          </p:cNvPr>
          <p:cNvSpPr txBox="1"/>
          <p:nvPr/>
        </p:nvSpPr>
        <p:spPr>
          <a:xfrm>
            <a:off x="7055467" y="3230807"/>
            <a:ext cx="4672368" cy="461665"/>
          </a:xfrm>
          <a:prstGeom prst="rect">
            <a:avLst/>
          </a:prstGeom>
          <a:noFill/>
        </p:spPr>
        <p:txBody>
          <a:bodyPr wrap="square" rtlCol="0">
            <a:spAutoFit/>
          </a:bodyPr>
          <a:lstStyle/>
          <a:p>
            <a:r>
              <a:rPr lang="en-US" sz="2400" dirty="0"/>
              <a:t>Intrinsic carrier concertation at 0K</a:t>
            </a:r>
          </a:p>
        </p:txBody>
      </p:sp>
      <p:pic>
        <p:nvPicPr>
          <p:cNvPr id="12" name="Picture 11">
            <a:extLst>
              <a:ext uri="{FF2B5EF4-FFF2-40B4-BE49-F238E27FC236}">
                <a16:creationId xmlns:a16="http://schemas.microsoft.com/office/drawing/2014/main" id="{81C89C87-8A1F-4E4F-B47C-7092003AE69D}"/>
              </a:ext>
            </a:extLst>
          </p:cNvPr>
          <p:cNvPicPr/>
          <p:nvPr/>
        </p:nvPicPr>
        <p:blipFill rotWithShape="1">
          <a:blip r:embed="rId5" cstate="print">
            <a:lum contrast="20000"/>
          </a:blip>
          <a:srcRect l="4630" t="9449" r="3065" b="23759"/>
          <a:stretch/>
        </p:blipFill>
        <p:spPr bwMode="auto">
          <a:xfrm>
            <a:off x="482489" y="4270000"/>
            <a:ext cx="6900672" cy="999169"/>
          </a:xfrm>
          <a:prstGeom prst="rect">
            <a:avLst/>
          </a:prstGeom>
          <a:noFill/>
          <a:ln w="9525">
            <a:noFill/>
            <a:miter lim="800000"/>
            <a:headEnd/>
            <a:tailEnd/>
          </a:ln>
        </p:spPr>
      </p:pic>
    </p:spTree>
    <p:extLst>
      <p:ext uri="{BB962C8B-B14F-4D97-AF65-F5344CB8AC3E}">
        <p14:creationId xmlns:p14="http://schemas.microsoft.com/office/powerpoint/2010/main" val="41342344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374AFC4-CE94-4EF3-B932-C1BEC711C113}"/>
              </a:ext>
            </a:extLst>
          </p:cNvPr>
          <p:cNvPicPr>
            <a:picLocks noChangeAspect="1"/>
          </p:cNvPicPr>
          <p:nvPr/>
        </p:nvPicPr>
        <p:blipFill rotWithShape="1">
          <a:blip r:embed="rId2">
            <a:lum bright="-20000" contrast="40000"/>
          </a:blip>
          <a:srcRect l="26601" t="4489" r="15042" b="5901"/>
          <a:stretch/>
        </p:blipFill>
        <p:spPr>
          <a:xfrm>
            <a:off x="5145024" y="182880"/>
            <a:ext cx="4242816" cy="6228330"/>
          </a:xfrm>
          <a:prstGeom prst="rect">
            <a:avLst/>
          </a:prstGeom>
        </p:spPr>
      </p:pic>
      <p:sp>
        <p:nvSpPr>
          <p:cNvPr id="6" name="TextBox 5">
            <a:extLst>
              <a:ext uri="{FF2B5EF4-FFF2-40B4-BE49-F238E27FC236}">
                <a16:creationId xmlns:a16="http://schemas.microsoft.com/office/drawing/2014/main" id="{9821D9C0-167B-428D-AB4D-61AC98A2078C}"/>
              </a:ext>
            </a:extLst>
          </p:cNvPr>
          <p:cNvSpPr txBox="1"/>
          <p:nvPr/>
        </p:nvSpPr>
        <p:spPr>
          <a:xfrm>
            <a:off x="597408" y="1798243"/>
            <a:ext cx="3218688" cy="923330"/>
          </a:xfrm>
          <a:prstGeom prst="rect">
            <a:avLst/>
          </a:prstGeom>
          <a:noFill/>
        </p:spPr>
        <p:txBody>
          <a:bodyPr wrap="square">
            <a:spAutoFit/>
          </a:bodyPr>
          <a:lstStyle/>
          <a:p>
            <a:r>
              <a:rPr lang="en-US" dirty="0"/>
              <a:t>Intrinsic carrier densities in Si and GaAs as a function of the reciprocal of temperature</a:t>
            </a:r>
          </a:p>
        </p:txBody>
      </p:sp>
    </p:spTree>
    <p:extLst>
      <p:ext uri="{BB962C8B-B14F-4D97-AF65-F5344CB8AC3E}">
        <p14:creationId xmlns:p14="http://schemas.microsoft.com/office/powerpoint/2010/main" val="1255390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C4176E5-23E7-40F1-910F-B602BA639F4E}"/>
              </a:ext>
            </a:extLst>
          </p:cNvPr>
          <p:cNvPicPr>
            <a:picLocks noChangeAspect="1"/>
          </p:cNvPicPr>
          <p:nvPr/>
        </p:nvPicPr>
        <p:blipFill rotWithShape="1">
          <a:blip r:embed="rId2">
            <a:lum bright="-20000" contrast="40000"/>
          </a:blip>
          <a:srcRect t="2093" r="2015"/>
          <a:stretch/>
        </p:blipFill>
        <p:spPr>
          <a:xfrm>
            <a:off x="392989" y="1218763"/>
            <a:ext cx="9489492" cy="3767501"/>
          </a:xfrm>
          <a:prstGeom prst="rect">
            <a:avLst/>
          </a:prstGeom>
        </p:spPr>
      </p:pic>
      <p:pic>
        <p:nvPicPr>
          <p:cNvPr id="5" name="Picture 4">
            <a:extLst>
              <a:ext uri="{FF2B5EF4-FFF2-40B4-BE49-F238E27FC236}">
                <a16:creationId xmlns:a16="http://schemas.microsoft.com/office/drawing/2014/main" id="{A9B59340-3974-4330-BAB7-BE8632A7C87B}"/>
              </a:ext>
            </a:extLst>
          </p:cNvPr>
          <p:cNvPicPr>
            <a:picLocks noChangeAspect="1"/>
          </p:cNvPicPr>
          <p:nvPr/>
        </p:nvPicPr>
        <p:blipFill>
          <a:blip r:embed="rId3"/>
          <a:stretch>
            <a:fillRect/>
          </a:stretch>
        </p:blipFill>
        <p:spPr>
          <a:xfrm>
            <a:off x="-146408" y="-149973"/>
            <a:ext cx="12338407" cy="1137760"/>
          </a:xfrm>
          <a:prstGeom prst="rect">
            <a:avLst/>
          </a:prstGeom>
        </p:spPr>
      </p:pic>
      <p:sp>
        <p:nvSpPr>
          <p:cNvPr id="7" name="TextBox 6">
            <a:extLst>
              <a:ext uri="{FF2B5EF4-FFF2-40B4-BE49-F238E27FC236}">
                <a16:creationId xmlns:a16="http://schemas.microsoft.com/office/drawing/2014/main" id="{3C00EB79-A329-4B75-AFB3-93BB87709846}"/>
              </a:ext>
            </a:extLst>
          </p:cNvPr>
          <p:cNvSpPr txBox="1"/>
          <p:nvPr/>
        </p:nvSpPr>
        <p:spPr>
          <a:xfrm>
            <a:off x="1307391" y="4888729"/>
            <a:ext cx="5703010" cy="1938992"/>
          </a:xfrm>
          <a:prstGeom prst="rect">
            <a:avLst/>
          </a:prstGeom>
          <a:noFill/>
        </p:spPr>
        <p:txBody>
          <a:bodyPr wrap="square">
            <a:spAutoFit/>
          </a:bodyPr>
          <a:lstStyle/>
          <a:p>
            <a:r>
              <a:rPr lang="en-US" sz="2400" dirty="0"/>
              <a:t>Intrinsic semiconductor. </a:t>
            </a:r>
          </a:p>
          <a:p>
            <a:pPr marL="457200" indent="-457200">
              <a:buAutoNum type="alphaLcParenBoth"/>
            </a:pPr>
            <a:r>
              <a:rPr lang="en-US" sz="2400" dirty="0"/>
              <a:t>Schematic band diagram. </a:t>
            </a:r>
          </a:p>
          <a:p>
            <a:pPr marL="457200" indent="-457200">
              <a:buAutoNum type="alphaLcParenBoth"/>
            </a:pPr>
            <a:r>
              <a:rPr lang="en-US" sz="2400" dirty="0"/>
              <a:t>Density of states. ) Density of states.</a:t>
            </a:r>
          </a:p>
          <a:p>
            <a:pPr marL="457200" indent="-457200">
              <a:buAutoNum type="alphaLcParenBoth"/>
            </a:pPr>
            <a:r>
              <a:rPr lang="en-US" sz="2400" dirty="0"/>
              <a:t> Fermi distribution function. </a:t>
            </a:r>
          </a:p>
          <a:p>
            <a:pPr marL="457200" indent="-457200">
              <a:buAutoNum type="alphaLcParenBoth"/>
            </a:pPr>
            <a:r>
              <a:rPr lang="en-US" sz="2400" dirty="0"/>
              <a:t> (d) Carrier concentration.</a:t>
            </a:r>
          </a:p>
        </p:txBody>
      </p:sp>
      <p:pic>
        <p:nvPicPr>
          <p:cNvPr id="6" name="Picture 5">
            <a:extLst>
              <a:ext uri="{FF2B5EF4-FFF2-40B4-BE49-F238E27FC236}">
                <a16:creationId xmlns:a16="http://schemas.microsoft.com/office/drawing/2014/main" id="{4CC5E7D0-78E9-484F-96CE-2435519B2C6E}"/>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10884216" y="0"/>
            <a:ext cx="1181291" cy="940498"/>
          </a:xfrm>
          <a:prstGeom prst="rect">
            <a:avLst/>
          </a:prstGeom>
        </p:spPr>
      </p:pic>
      <p:sp>
        <p:nvSpPr>
          <p:cNvPr id="8" name="TextBox 7">
            <a:extLst>
              <a:ext uri="{FF2B5EF4-FFF2-40B4-BE49-F238E27FC236}">
                <a16:creationId xmlns:a16="http://schemas.microsoft.com/office/drawing/2014/main" id="{4820850E-BAE1-4E60-A30C-730A0C4C6B3F}"/>
              </a:ext>
            </a:extLst>
          </p:cNvPr>
          <p:cNvSpPr txBox="1"/>
          <p:nvPr/>
        </p:nvSpPr>
        <p:spPr>
          <a:xfrm>
            <a:off x="289560" y="653171"/>
            <a:ext cx="6236208" cy="579967"/>
          </a:xfrm>
          <a:prstGeom prst="rect">
            <a:avLst/>
          </a:prstGeom>
          <a:noFill/>
        </p:spPr>
        <p:txBody>
          <a:bodyPr wrap="square">
            <a:spAutoFit/>
          </a:bodyPr>
          <a:lstStyle/>
          <a:p>
            <a:pPr>
              <a:lnSpc>
                <a:spcPct val="150000"/>
              </a:lnSpc>
            </a:pPr>
            <a:r>
              <a:rPr lang="en-US" sz="2400" b="1" dirty="0">
                <a:latin typeface="Times New Roman" panose="02020603050405020304" pitchFamily="18" charset="0"/>
                <a:cs typeface="Times New Roman" panose="02020603050405020304" pitchFamily="18" charset="0"/>
              </a:rPr>
              <a:t>4. Carrier concentration </a:t>
            </a:r>
          </a:p>
        </p:txBody>
      </p:sp>
    </p:spTree>
    <p:extLst>
      <p:ext uri="{BB962C8B-B14F-4D97-AF65-F5344CB8AC3E}">
        <p14:creationId xmlns:p14="http://schemas.microsoft.com/office/powerpoint/2010/main" val="17401577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F34DD6F-ECF2-42FC-B25F-22236C58BAC8}"/>
              </a:ext>
            </a:extLst>
          </p:cNvPr>
          <p:cNvSpPr txBox="1"/>
          <p:nvPr/>
        </p:nvSpPr>
        <p:spPr>
          <a:xfrm>
            <a:off x="126493" y="1146657"/>
            <a:ext cx="12065507" cy="3166829"/>
          </a:xfrm>
          <a:prstGeom prst="rect">
            <a:avLst/>
          </a:prstGeom>
          <a:noFill/>
        </p:spPr>
        <p:txBody>
          <a:bodyPr wrap="square">
            <a:spAutoFit/>
          </a:bodyPr>
          <a:lstStyle/>
          <a:p>
            <a:pPr marL="0" marR="0">
              <a:lnSpc>
                <a:spcPct val="115000"/>
              </a:lnSpc>
              <a:spcBef>
                <a:spcPts val="0"/>
              </a:spcBef>
              <a:spcAft>
                <a:spcPts val="1000"/>
              </a:spcAft>
            </a:pPr>
            <a:r>
              <a:rPr lang="en-US" sz="24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Temperature dependence of the energy bandgap</a:t>
            </a:r>
            <a:endParaRPr lang="en-US" sz="2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marR="0" lvl="0" indent="-342900">
              <a:lnSpc>
                <a:spcPct val="115000"/>
              </a:lnSpc>
              <a:spcBef>
                <a:spcPts val="0"/>
              </a:spcBef>
              <a:spcAft>
                <a:spcPts val="0"/>
              </a:spcAft>
              <a:buFont typeface="Symbol" panose="05050102010706020507" pitchFamily="18" charset="2"/>
              <a:buChar char=""/>
            </a:pPr>
            <a:r>
              <a:rPr lang="en-US" sz="24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T</a:t>
            </a:r>
            <a:r>
              <a:rPr lang="en-US" sz="2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he interatomic spacing increases when the amplitude of the atomic vibrations increases due to the increased thermal energy. </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15000"/>
              </a:lnSpc>
              <a:spcBef>
                <a:spcPts val="0"/>
              </a:spcBef>
              <a:spcAft>
                <a:spcPts val="0"/>
              </a:spcAft>
              <a:buFont typeface="Symbol" panose="05050102010706020507" pitchFamily="18" charset="2"/>
              <a:buChar char=""/>
            </a:pPr>
            <a:r>
              <a:rPr lang="en-US" sz="2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An increased interatomic spacing decreases the potential seen by the electrons in the material, which in turn reduces the size of the energy bandgap. </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15000"/>
              </a:lnSpc>
              <a:spcBef>
                <a:spcPts val="0"/>
              </a:spcBef>
              <a:spcAft>
                <a:spcPts val="0"/>
              </a:spcAft>
              <a:buFont typeface="Symbol" panose="05050102010706020507" pitchFamily="18" charset="2"/>
              <a:buChar char=""/>
            </a:pPr>
            <a:r>
              <a:rPr lang="en-US" sz="2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The temperature dependence of the energy bandgap has been experimentally determined yielding the following expression for </a:t>
            </a:r>
            <a:r>
              <a:rPr lang="en-US" sz="2400" i="1"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E</a:t>
            </a:r>
            <a:r>
              <a:rPr lang="en-US" sz="2400" baseline="-250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g</a:t>
            </a:r>
            <a:r>
              <a:rPr lang="en-US" sz="2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as a function of the temperature </a:t>
            </a:r>
            <a:r>
              <a:rPr lang="en-US" sz="2400" i="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a:t>
            </a:r>
            <a:r>
              <a:rPr lang="en-US" sz="2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Title 1">
            <a:extLst>
              <a:ext uri="{FF2B5EF4-FFF2-40B4-BE49-F238E27FC236}">
                <a16:creationId xmlns:a16="http://schemas.microsoft.com/office/drawing/2014/main" id="{1CB9176C-645E-417A-8997-B2958751C25E}"/>
              </a:ext>
            </a:extLst>
          </p:cNvPr>
          <p:cNvSpPr txBox="1">
            <a:spLocks/>
          </p:cNvSpPr>
          <p:nvPr/>
        </p:nvSpPr>
        <p:spPr>
          <a:xfrm>
            <a:off x="19050" y="0"/>
            <a:ext cx="12172950" cy="749300"/>
          </a:xfrm>
          <a:prstGeom prst="rect">
            <a:avLst/>
          </a:prstGeom>
          <a:solidFill>
            <a:schemeClr val="accent6">
              <a:lumMod val="20000"/>
              <a:lumOff val="80000"/>
            </a:schemeClr>
          </a:solidFill>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Semiconductors</a:t>
            </a:r>
            <a:endParaRPr lang="en-US" dirty="0"/>
          </a:p>
        </p:txBody>
      </p:sp>
      <p:pic>
        <p:nvPicPr>
          <p:cNvPr id="6" name="Picture 5">
            <a:extLst>
              <a:ext uri="{FF2B5EF4-FFF2-40B4-BE49-F238E27FC236}">
                <a16:creationId xmlns:a16="http://schemas.microsoft.com/office/drawing/2014/main" id="{DBAB7236-33BB-4E19-9A5F-1895B65C74E1}"/>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10884216" y="0"/>
            <a:ext cx="1181291" cy="940498"/>
          </a:xfrm>
          <a:prstGeom prst="rect">
            <a:avLst/>
          </a:prstGeom>
        </p:spPr>
      </p:pic>
      <p:pic>
        <p:nvPicPr>
          <p:cNvPr id="7" name="Picture 6">
            <a:extLst>
              <a:ext uri="{FF2B5EF4-FFF2-40B4-BE49-F238E27FC236}">
                <a16:creationId xmlns:a16="http://schemas.microsoft.com/office/drawing/2014/main" id="{66CCE366-E9F7-4903-BCCE-42C29A3EA5E4}"/>
              </a:ext>
            </a:extLst>
          </p:cNvPr>
          <p:cNvPicPr/>
          <p:nvPr/>
        </p:nvPicPr>
        <p:blipFill>
          <a:blip r:embed="rId3" cstate="print">
            <a:extLst>
              <a:ext uri="{BEBA8EAE-BF5A-486C-A8C5-ECC9F3942E4B}">
                <a14:imgProps xmlns:a14="http://schemas.microsoft.com/office/drawing/2010/main">
                  <a14:imgLayer r:embed="rId4">
                    <a14:imgEffect>
                      <a14:brightnessContrast contrast="-40000"/>
                    </a14:imgEffect>
                  </a14:imgLayer>
                </a14:imgProps>
              </a:ext>
            </a:extLst>
          </a:blip>
          <a:srcRect b="12381"/>
          <a:stretch>
            <a:fillRect/>
          </a:stretch>
        </p:blipFill>
        <p:spPr bwMode="auto">
          <a:xfrm>
            <a:off x="983488" y="4563652"/>
            <a:ext cx="2881376" cy="644228"/>
          </a:xfrm>
          <a:prstGeom prst="rect">
            <a:avLst/>
          </a:prstGeom>
          <a:noFill/>
          <a:ln w="9525">
            <a:noFill/>
            <a:miter lim="800000"/>
            <a:headEnd/>
            <a:tailEnd/>
          </a:ln>
        </p:spPr>
      </p:pic>
      <p:sp>
        <p:nvSpPr>
          <p:cNvPr id="9" name="TextBox 8">
            <a:extLst>
              <a:ext uri="{FF2B5EF4-FFF2-40B4-BE49-F238E27FC236}">
                <a16:creationId xmlns:a16="http://schemas.microsoft.com/office/drawing/2014/main" id="{978A0F76-72CA-4D4E-BFA0-B42913A4C4D2}"/>
              </a:ext>
            </a:extLst>
          </p:cNvPr>
          <p:cNvSpPr txBox="1"/>
          <p:nvPr/>
        </p:nvSpPr>
        <p:spPr>
          <a:xfrm>
            <a:off x="4289552" y="4545193"/>
            <a:ext cx="6236208" cy="461665"/>
          </a:xfrm>
          <a:prstGeom prst="rect">
            <a:avLst/>
          </a:prstGeom>
          <a:noFill/>
        </p:spPr>
        <p:txBody>
          <a:bodyPr wrap="square">
            <a:spAutoFit/>
          </a:bodyPr>
          <a:lstStyle/>
          <a:p>
            <a:r>
              <a:rPr lang="en-US" sz="2400" dirty="0">
                <a:solidFill>
                  <a:srgbClr val="000000"/>
                </a:solidFill>
                <a:effectLst/>
                <a:latin typeface="Times New Roman" panose="02020603050405020304" pitchFamily="18" charset="0"/>
                <a:ea typeface="Calibri" panose="020F0502020204030204" pitchFamily="34" charset="0"/>
              </a:rPr>
              <a:t>where </a:t>
            </a:r>
            <a:r>
              <a:rPr lang="en-US" sz="2400" i="1" dirty="0" err="1">
                <a:solidFill>
                  <a:srgbClr val="000000"/>
                </a:solidFill>
                <a:effectLst/>
                <a:latin typeface="Times New Roman" panose="02020603050405020304" pitchFamily="18" charset="0"/>
                <a:ea typeface="Calibri" panose="020F0502020204030204" pitchFamily="34" charset="0"/>
              </a:rPr>
              <a:t>E</a:t>
            </a:r>
            <a:r>
              <a:rPr lang="en-US" sz="2400" i="1" baseline="-25000" dirty="0" err="1">
                <a:solidFill>
                  <a:srgbClr val="000000"/>
                </a:solidFill>
                <a:effectLst/>
                <a:latin typeface="Times New Roman" panose="02020603050405020304" pitchFamily="18" charset="0"/>
                <a:ea typeface="Calibri" panose="020F0502020204030204" pitchFamily="34" charset="0"/>
              </a:rPr>
              <a:t>g</a:t>
            </a:r>
            <a:r>
              <a:rPr lang="en-US" sz="2400" dirty="0">
                <a:solidFill>
                  <a:srgbClr val="000000"/>
                </a:solidFill>
                <a:effectLst/>
                <a:latin typeface="Times New Roman" panose="02020603050405020304" pitchFamily="18" charset="0"/>
                <a:ea typeface="Calibri" panose="020F0502020204030204" pitchFamily="34" charset="0"/>
              </a:rPr>
              <a:t>(0), a and b are the fitting parameters</a:t>
            </a:r>
            <a:endParaRPr lang="en-US" sz="2400" dirty="0"/>
          </a:p>
        </p:txBody>
      </p:sp>
      <p:graphicFrame>
        <p:nvGraphicFramePr>
          <p:cNvPr id="10" name="Table 9">
            <a:extLst>
              <a:ext uri="{FF2B5EF4-FFF2-40B4-BE49-F238E27FC236}">
                <a16:creationId xmlns:a16="http://schemas.microsoft.com/office/drawing/2014/main" id="{86839845-03EC-470A-875B-8FF8E7ED641F}"/>
              </a:ext>
            </a:extLst>
          </p:cNvPr>
          <p:cNvGraphicFramePr>
            <a:graphicFrameLocks noGrp="1"/>
          </p:cNvGraphicFramePr>
          <p:nvPr>
            <p:extLst>
              <p:ext uri="{D42A27DB-BD31-4B8C-83A1-F6EECF244321}">
                <p14:modId xmlns:p14="http://schemas.microsoft.com/office/powerpoint/2010/main" val="3313454994"/>
              </p:ext>
            </p:extLst>
          </p:nvPr>
        </p:nvGraphicFramePr>
        <p:xfrm>
          <a:off x="558800" y="5063983"/>
          <a:ext cx="10515600" cy="1654177"/>
        </p:xfrm>
        <a:graphic>
          <a:graphicData uri="http://schemas.openxmlformats.org/drawingml/2006/table">
            <a:tbl>
              <a:tblPr firstRow="1" firstCol="1" bandRow="1"/>
              <a:tblGrid>
                <a:gridCol w="2628900">
                  <a:extLst>
                    <a:ext uri="{9D8B030D-6E8A-4147-A177-3AD203B41FA5}">
                      <a16:colId xmlns:a16="http://schemas.microsoft.com/office/drawing/2014/main" val="2419930625"/>
                    </a:ext>
                  </a:extLst>
                </a:gridCol>
                <a:gridCol w="2628900">
                  <a:extLst>
                    <a:ext uri="{9D8B030D-6E8A-4147-A177-3AD203B41FA5}">
                      <a16:colId xmlns:a16="http://schemas.microsoft.com/office/drawing/2014/main" val="2050722975"/>
                    </a:ext>
                  </a:extLst>
                </a:gridCol>
                <a:gridCol w="2628900">
                  <a:extLst>
                    <a:ext uri="{9D8B030D-6E8A-4147-A177-3AD203B41FA5}">
                      <a16:colId xmlns:a16="http://schemas.microsoft.com/office/drawing/2014/main" val="4138481698"/>
                    </a:ext>
                  </a:extLst>
                </a:gridCol>
                <a:gridCol w="2628900">
                  <a:extLst>
                    <a:ext uri="{9D8B030D-6E8A-4147-A177-3AD203B41FA5}">
                      <a16:colId xmlns:a16="http://schemas.microsoft.com/office/drawing/2014/main" val="2874934474"/>
                    </a:ext>
                  </a:extLst>
                </a:gridCol>
              </a:tblGrid>
              <a:tr h="0">
                <a:tc>
                  <a:txBody>
                    <a:bodyPr/>
                    <a:lstStyle/>
                    <a:p>
                      <a:pPr>
                        <a:lnSpc>
                          <a:spcPct val="115000"/>
                        </a:lnSpc>
                      </a:pPr>
                      <a:endParaRPr lang="en-US" sz="2400" dirty="0">
                        <a:effectLst/>
                        <a:latin typeface="Calibri" panose="020F0502020204030204" pitchFamily="34" charset="0"/>
                        <a:cs typeface="Times New Roman" panose="02020603050405020304" pitchFamily="18" charset="0"/>
                      </a:endParaRPr>
                    </a:p>
                  </a:txBody>
                  <a:tcPr marL="9525" marR="9525" marT="9525" marB="9525" anchor="ctr">
                    <a:lnL>
                      <a:noFill/>
                    </a:lnL>
                    <a:lnR>
                      <a:noFill/>
                    </a:lnR>
                    <a:lnT>
                      <a:noFill/>
                    </a:lnT>
                    <a:lnB>
                      <a:noFill/>
                    </a:lnB>
                  </a:tcPr>
                </a:tc>
                <a:tc>
                  <a:txBody>
                    <a:bodyPr/>
                    <a:lstStyle/>
                    <a:p>
                      <a:pPr marL="0" marR="0" algn="ctr">
                        <a:lnSpc>
                          <a:spcPct val="115000"/>
                        </a:lnSpc>
                        <a:spcBef>
                          <a:spcPts val="0"/>
                        </a:spcBef>
                        <a:spcAft>
                          <a:spcPts val="0"/>
                        </a:spcAft>
                      </a:pPr>
                      <a:r>
                        <a:rPr lang="en-US" sz="2400" b="1">
                          <a:effectLst/>
                          <a:latin typeface="Times New Roman" panose="02020603050405020304" pitchFamily="18" charset="0"/>
                          <a:ea typeface="Times New Roman" panose="02020603050405020304" pitchFamily="18" charset="0"/>
                          <a:cs typeface="Times New Roman" panose="02020603050405020304" pitchFamily="18" charset="0"/>
                        </a:rPr>
                        <a:t>        Germanium</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lnL>
                      <a:noFill/>
                    </a:lnL>
                    <a:lnR>
                      <a:noFill/>
                    </a:lnR>
                    <a:lnT>
                      <a:noFill/>
                    </a:lnT>
                    <a:lnB>
                      <a:noFill/>
                    </a:lnB>
                  </a:tcPr>
                </a:tc>
                <a:tc>
                  <a:txBody>
                    <a:bodyPr/>
                    <a:lstStyle/>
                    <a:p>
                      <a:pPr marL="0" marR="0" algn="ctr">
                        <a:lnSpc>
                          <a:spcPct val="115000"/>
                        </a:lnSpc>
                        <a:spcBef>
                          <a:spcPts val="0"/>
                        </a:spcBef>
                        <a:spcAft>
                          <a:spcPts val="0"/>
                        </a:spcAft>
                      </a:pPr>
                      <a:r>
                        <a:rPr lang="en-US" sz="2400" b="1">
                          <a:effectLst/>
                          <a:latin typeface="Times New Roman" panose="02020603050405020304" pitchFamily="18" charset="0"/>
                          <a:ea typeface="Times New Roman" panose="02020603050405020304" pitchFamily="18" charset="0"/>
                          <a:cs typeface="Times New Roman" panose="02020603050405020304" pitchFamily="18" charset="0"/>
                        </a:rPr>
                        <a:t>   Silicon</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lnL>
                      <a:noFill/>
                    </a:lnL>
                    <a:lnR>
                      <a:noFill/>
                    </a:lnR>
                    <a:lnT>
                      <a:noFill/>
                    </a:lnT>
                    <a:lnB>
                      <a:noFill/>
                    </a:lnB>
                  </a:tcPr>
                </a:tc>
                <a:tc>
                  <a:txBody>
                    <a:bodyPr/>
                    <a:lstStyle/>
                    <a:p>
                      <a:pPr marL="0" marR="0" algn="ctr">
                        <a:lnSpc>
                          <a:spcPct val="115000"/>
                        </a:lnSpc>
                        <a:spcBef>
                          <a:spcPts val="0"/>
                        </a:spcBef>
                        <a:spcAft>
                          <a:spcPts val="0"/>
                        </a:spcAft>
                      </a:pPr>
                      <a:r>
                        <a:rPr lang="en-US" sz="2400" b="1" dirty="0">
                          <a:effectLst/>
                          <a:latin typeface="Times New Roman" panose="02020603050405020304" pitchFamily="18" charset="0"/>
                          <a:ea typeface="Times New Roman" panose="02020603050405020304" pitchFamily="18" charset="0"/>
                          <a:cs typeface="Times New Roman" panose="02020603050405020304" pitchFamily="18" charset="0"/>
                        </a:rPr>
                        <a:t>GaAs</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lnL>
                      <a:noFill/>
                    </a:lnL>
                    <a:lnR>
                      <a:noFill/>
                    </a:lnR>
                    <a:lnT>
                      <a:noFill/>
                    </a:lnT>
                    <a:lnB>
                      <a:noFill/>
                    </a:lnB>
                  </a:tcPr>
                </a:tc>
                <a:extLst>
                  <a:ext uri="{0D108BD9-81ED-4DB2-BD59-A6C34878D82A}">
                    <a16:rowId xmlns:a16="http://schemas.microsoft.com/office/drawing/2014/main" val="2568629860"/>
                  </a:ext>
                </a:extLst>
              </a:tr>
              <a:tr h="0">
                <a:tc>
                  <a:txBody>
                    <a:bodyPr/>
                    <a:lstStyle/>
                    <a:p>
                      <a:pPr marL="0" marR="0" algn="ctr">
                        <a:lnSpc>
                          <a:spcPct val="115000"/>
                        </a:lnSpc>
                        <a:spcBef>
                          <a:spcPts val="0"/>
                        </a:spcBef>
                        <a:spcAft>
                          <a:spcPts val="0"/>
                        </a:spcAft>
                      </a:pPr>
                      <a:r>
                        <a:rPr lang="en-US" sz="2400" i="1" dirty="0" err="1">
                          <a:effectLst/>
                          <a:latin typeface="Times New Roman" panose="02020603050405020304" pitchFamily="18" charset="0"/>
                          <a:ea typeface="Times New Roman" panose="02020603050405020304" pitchFamily="18" charset="0"/>
                          <a:cs typeface="Times New Roman" panose="02020603050405020304" pitchFamily="18" charset="0"/>
                        </a:rPr>
                        <a:t>E</a:t>
                      </a:r>
                      <a:r>
                        <a:rPr lang="en-US" sz="2400" i="1" baseline="-25000" dirty="0" err="1">
                          <a:effectLst/>
                          <a:latin typeface="Times New Roman" panose="02020603050405020304" pitchFamily="18" charset="0"/>
                          <a:ea typeface="Times New Roman" panose="02020603050405020304" pitchFamily="18" charset="0"/>
                          <a:cs typeface="Times New Roman" panose="02020603050405020304" pitchFamily="18" charset="0"/>
                        </a:rPr>
                        <a:t>g</a:t>
                      </a:r>
                      <a:r>
                        <a:rPr lang="en-US" sz="2400" dirty="0">
                          <a:effectLst/>
                          <a:latin typeface="Times New Roman" panose="02020603050405020304" pitchFamily="18" charset="0"/>
                          <a:ea typeface="Times New Roman" panose="02020603050405020304" pitchFamily="18" charset="0"/>
                          <a:cs typeface="Times New Roman" panose="02020603050405020304" pitchFamily="18" charset="0"/>
                        </a:rPr>
                        <a:t>(0) [eV]</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lnL>
                      <a:noFill/>
                    </a:lnL>
                    <a:lnR>
                      <a:noFill/>
                    </a:lnR>
                    <a:lnT>
                      <a:noFill/>
                    </a:lnT>
                    <a:lnB>
                      <a:noFill/>
                    </a:lnB>
                  </a:tcPr>
                </a:tc>
                <a:tc>
                  <a:txBody>
                    <a:bodyPr/>
                    <a:lstStyle/>
                    <a:p>
                      <a:pPr marL="0" marR="0" algn="ctr">
                        <a:lnSpc>
                          <a:spcPct val="115000"/>
                        </a:lnSpc>
                        <a:spcBef>
                          <a:spcPts val="0"/>
                        </a:spcBef>
                        <a:spcAft>
                          <a:spcPts val="0"/>
                        </a:spcAft>
                      </a:pPr>
                      <a:r>
                        <a:rPr lang="en-US" sz="2400">
                          <a:effectLst/>
                          <a:latin typeface="Times New Roman" panose="02020603050405020304" pitchFamily="18" charset="0"/>
                          <a:ea typeface="Times New Roman" panose="02020603050405020304" pitchFamily="18" charset="0"/>
                          <a:cs typeface="Times New Roman" panose="02020603050405020304" pitchFamily="18" charset="0"/>
                        </a:rPr>
                        <a:t>0.7437</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lnL>
                      <a:noFill/>
                    </a:lnL>
                    <a:lnR>
                      <a:noFill/>
                    </a:lnR>
                    <a:lnT>
                      <a:noFill/>
                    </a:lnT>
                    <a:lnB>
                      <a:noFill/>
                    </a:lnB>
                  </a:tcPr>
                </a:tc>
                <a:tc>
                  <a:txBody>
                    <a:bodyPr/>
                    <a:lstStyle/>
                    <a:p>
                      <a:pPr marL="0" marR="0" algn="ctr">
                        <a:lnSpc>
                          <a:spcPct val="115000"/>
                        </a:lnSpc>
                        <a:spcBef>
                          <a:spcPts val="0"/>
                        </a:spcBef>
                        <a:spcAft>
                          <a:spcPts val="0"/>
                        </a:spcAft>
                      </a:pPr>
                      <a:r>
                        <a:rPr lang="en-US" sz="2400">
                          <a:effectLst/>
                          <a:latin typeface="Times New Roman" panose="02020603050405020304" pitchFamily="18" charset="0"/>
                          <a:ea typeface="Times New Roman" panose="02020603050405020304" pitchFamily="18" charset="0"/>
                          <a:cs typeface="Times New Roman" panose="02020603050405020304" pitchFamily="18" charset="0"/>
                        </a:rPr>
                        <a:t>1.166</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lnL>
                      <a:noFill/>
                    </a:lnL>
                    <a:lnR>
                      <a:noFill/>
                    </a:lnR>
                    <a:lnT>
                      <a:noFill/>
                    </a:lnT>
                    <a:lnB>
                      <a:noFill/>
                    </a:lnB>
                  </a:tcPr>
                </a:tc>
                <a:tc>
                  <a:txBody>
                    <a:bodyPr/>
                    <a:lstStyle/>
                    <a:p>
                      <a:pPr marL="0" marR="0" algn="ctr">
                        <a:lnSpc>
                          <a:spcPct val="115000"/>
                        </a:lnSpc>
                        <a:spcBef>
                          <a:spcPts val="0"/>
                        </a:spcBef>
                        <a:spcAft>
                          <a:spcPts val="0"/>
                        </a:spcAft>
                      </a:pPr>
                      <a:r>
                        <a:rPr lang="en-US" sz="2400" dirty="0">
                          <a:effectLst/>
                          <a:latin typeface="Times New Roman" panose="02020603050405020304" pitchFamily="18" charset="0"/>
                          <a:ea typeface="Times New Roman" panose="02020603050405020304" pitchFamily="18" charset="0"/>
                          <a:cs typeface="Times New Roman" panose="02020603050405020304" pitchFamily="18" charset="0"/>
                        </a:rPr>
                        <a:t>1.519</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lnL>
                      <a:noFill/>
                    </a:lnL>
                    <a:lnR>
                      <a:noFill/>
                    </a:lnR>
                    <a:lnT>
                      <a:noFill/>
                    </a:lnT>
                    <a:lnB>
                      <a:noFill/>
                    </a:lnB>
                  </a:tcPr>
                </a:tc>
                <a:extLst>
                  <a:ext uri="{0D108BD9-81ED-4DB2-BD59-A6C34878D82A}">
                    <a16:rowId xmlns:a16="http://schemas.microsoft.com/office/drawing/2014/main" val="439549101"/>
                  </a:ext>
                </a:extLst>
              </a:tr>
              <a:tr h="0">
                <a:tc>
                  <a:txBody>
                    <a:bodyPr/>
                    <a:lstStyle/>
                    <a:p>
                      <a:pPr marL="0" marR="0" algn="ctr">
                        <a:lnSpc>
                          <a:spcPct val="115000"/>
                        </a:lnSpc>
                        <a:spcBef>
                          <a:spcPts val="0"/>
                        </a:spcBef>
                        <a:spcAft>
                          <a:spcPts val="0"/>
                        </a:spcAft>
                      </a:pPr>
                      <a:r>
                        <a:rPr lang="en-US" sz="2400" dirty="0">
                          <a:effectLst/>
                          <a:latin typeface="Symbol" panose="05050102010706020507" pitchFamily="18" charset="2"/>
                          <a:ea typeface="Times New Roman" panose="02020603050405020304" pitchFamily="18" charset="0"/>
                          <a:cs typeface="Times New Roman" panose="02020603050405020304" pitchFamily="18" charset="0"/>
                        </a:rPr>
                        <a:t>a</a:t>
                      </a:r>
                      <a:r>
                        <a:rPr lang="en-US" sz="2400" dirty="0">
                          <a:effectLst/>
                          <a:latin typeface="Times New Roman" panose="02020603050405020304" pitchFamily="18" charset="0"/>
                          <a:ea typeface="Times New Roman" panose="02020603050405020304" pitchFamily="18" charset="0"/>
                          <a:cs typeface="Times New Roman" panose="02020603050405020304" pitchFamily="18" charset="0"/>
                        </a:rPr>
                        <a:t> [eV/K]</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lnL>
                      <a:noFill/>
                    </a:lnL>
                    <a:lnR>
                      <a:noFill/>
                    </a:lnR>
                    <a:lnT>
                      <a:noFill/>
                    </a:lnT>
                    <a:lnB>
                      <a:noFill/>
                    </a:lnB>
                  </a:tcPr>
                </a:tc>
                <a:tc>
                  <a:txBody>
                    <a:bodyPr/>
                    <a:lstStyle/>
                    <a:p>
                      <a:pPr marL="0" marR="0" algn="ctr">
                        <a:lnSpc>
                          <a:spcPct val="115000"/>
                        </a:lnSpc>
                        <a:spcBef>
                          <a:spcPts val="0"/>
                        </a:spcBef>
                        <a:spcAft>
                          <a:spcPts val="0"/>
                        </a:spcAft>
                      </a:pPr>
                      <a:r>
                        <a:rPr lang="en-US" sz="2400" dirty="0">
                          <a:effectLst/>
                          <a:latin typeface="Times New Roman" panose="02020603050405020304" pitchFamily="18" charset="0"/>
                          <a:ea typeface="Times New Roman" panose="02020603050405020304" pitchFamily="18" charset="0"/>
                          <a:cs typeface="Times New Roman" panose="02020603050405020304" pitchFamily="18" charset="0"/>
                        </a:rPr>
                        <a:t>     4.77 x 10</a:t>
                      </a:r>
                      <a:r>
                        <a:rPr lang="en-US" sz="2400" baseline="30000" dirty="0">
                          <a:effectLst/>
                          <a:latin typeface="Times New Roman" panose="02020603050405020304" pitchFamily="18" charset="0"/>
                          <a:ea typeface="Times New Roman" panose="02020603050405020304" pitchFamily="18" charset="0"/>
                          <a:cs typeface="Times New Roman" panose="02020603050405020304" pitchFamily="18" charset="0"/>
                        </a:rPr>
                        <a:t>-4</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lnL>
                      <a:noFill/>
                    </a:lnL>
                    <a:lnR>
                      <a:noFill/>
                    </a:lnR>
                    <a:lnT>
                      <a:noFill/>
                    </a:lnT>
                    <a:lnB>
                      <a:noFill/>
                    </a:lnB>
                  </a:tcPr>
                </a:tc>
                <a:tc>
                  <a:txBody>
                    <a:bodyPr/>
                    <a:lstStyle/>
                    <a:p>
                      <a:pPr marL="0" marR="0" algn="ctr">
                        <a:lnSpc>
                          <a:spcPct val="115000"/>
                        </a:lnSpc>
                        <a:spcBef>
                          <a:spcPts val="0"/>
                        </a:spcBef>
                        <a:spcAft>
                          <a:spcPts val="0"/>
                        </a:spcAft>
                      </a:pPr>
                      <a:r>
                        <a:rPr lang="en-US" sz="2400" dirty="0">
                          <a:effectLst/>
                          <a:latin typeface="Times New Roman" panose="02020603050405020304" pitchFamily="18" charset="0"/>
                          <a:ea typeface="Times New Roman" panose="02020603050405020304" pitchFamily="18" charset="0"/>
                          <a:cs typeface="Times New Roman" panose="02020603050405020304" pitchFamily="18" charset="0"/>
                        </a:rPr>
                        <a:t>    4.73 x 10</a:t>
                      </a:r>
                      <a:r>
                        <a:rPr lang="en-US" sz="2400" baseline="30000" dirty="0">
                          <a:effectLst/>
                          <a:latin typeface="Times New Roman" panose="02020603050405020304" pitchFamily="18" charset="0"/>
                          <a:ea typeface="Times New Roman" panose="02020603050405020304" pitchFamily="18" charset="0"/>
                          <a:cs typeface="Times New Roman" panose="02020603050405020304" pitchFamily="18" charset="0"/>
                        </a:rPr>
                        <a:t>-4</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lnL>
                      <a:noFill/>
                    </a:lnL>
                    <a:lnR>
                      <a:noFill/>
                    </a:lnR>
                    <a:lnT>
                      <a:noFill/>
                    </a:lnT>
                    <a:lnB>
                      <a:noFill/>
                    </a:lnB>
                  </a:tcPr>
                </a:tc>
                <a:tc>
                  <a:txBody>
                    <a:bodyPr/>
                    <a:lstStyle/>
                    <a:p>
                      <a:pPr marL="0" marR="0" algn="ctr">
                        <a:lnSpc>
                          <a:spcPct val="115000"/>
                        </a:lnSpc>
                        <a:spcBef>
                          <a:spcPts val="0"/>
                        </a:spcBef>
                        <a:spcAft>
                          <a:spcPts val="0"/>
                        </a:spcAft>
                      </a:pPr>
                      <a:r>
                        <a:rPr lang="en-US" sz="2400">
                          <a:effectLst/>
                          <a:latin typeface="Times New Roman" panose="02020603050405020304" pitchFamily="18" charset="0"/>
                          <a:ea typeface="Times New Roman" panose="02020603050405020304" pitchFamily="18" charset="0"/>
                          <a:cs typeface="Times New Roman" panose="02020603050405020304" pitchFamily="18" charset="0"/>
                        </a:rPr>
                        <a:t>     5.41 x 10</a:t>
                      </a:r>
                      <a:r>
                        <a:rPr lang="en-US" sz="2400" baseline="30000">
                          <a:effectLst/>
                          <a:latin typeface="Times New Roman" panose="02020603050405020304" pitchFamily="18" charset="0"/>
                          <a:ea typeface="Times New Roman" panose="02020603050405020304" pitchFamily="18" charset="0"/>
                          <a:cs typeface="Times New Roman" panose="02020603050405020304" pitchFamily="18" charset="0"/>
                        </a:rPr>
                        <a:t>-4</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lnL>
                      <a:noFill/>
                    </a:lnL>
                    <a:lnR>
                      <a:noFill/>
                    </a:lnR>
                    <a:lnT>
                      <a:noFill/>
                    </a:lnT>
                    <a:lnB>
                      <a:noFill/>
                    </a:lnB>
                  </a:tcPr>
                </a:tc>
                <a:extLst>
                  <a:ext uri="{0D108BD9-81ED-4DB2-BD59-A6C34878D82A}">
                    <a16:rowId xmlns:a16="http://schemas.microsoft.com/office/drawing/2014/main" val="2642017818"/>
                  </a:ext>
                </a:extLst>
              </a:tr>
              <a:tr h="0">
                <a:tc>
                  <a:txBody>
                    <a:bodyPr/>
                    <a:lstStyle/>
                    <a:p>
                      <a:pPr marL="0" marR="0" algn="ctr">
                        <a:lnSpc>
                          <a:spcPct val="115000"/>
                        </a:lnSpc>
                        <a:spcBef>
                          <a:spcPts val="0"/>
                        </a:spcBef>
                        <a:spcAft>
                          <a:spcPts val="0"/>
                        </a:spcAft>
                      </a:pPr>
                      <a:r>
                        <a:rPr lang="en-US" sz="2400">
                          <a:effectLst/>
                          <a:latin typeface="Symbol" panose="05050102010706020507" pitchFamily="18" charset="2"/>
                          <a:ea typeface="Times New Roman" panose="02020603050405020304" pitchFamily="18" charset="0"/>
                          <a:cs typeface="Times New Roman" panose="02020603050405020304" pitchFamily="18" charset="0"/>
                        </a:rPr>
                        <a:t>b</a:t>
                      </a:r>
                      <a:r>
                        <a:rPr lang="en-US" sz="2400">
                          <a:effectLst/>
                          <a:latin typeface="Times New Roman" panose="02020603050405020304" pitchFamily="18" charset="0"/>
                          <a:ea typeface="Times New Roman" panose="02020603050405020304" pitchFamily="18" charset="0"/>
                          <a:cs typeface="Times New Roman" panose="02020603050405020304" pitchFamily="18" charset="0"/>
                        </a:rPr>
                        <a:t> [K]</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lnL>
                      <a:noFill/>
                    </a:lnL>
                    <a:lnR>
                      <a:noFill/>
                    </a:lnR>
                    <a:lnT>
                      <a:noFill/>
                    </a:lnT>
                    <a:lnB>
                      <a:noFill/>
                    </a:lnB>
                  </a:tcPr>
                </a:tc>
                <a:tc>
                  <a:txBody>
                    <a:bodyPr/>
                    <a:lstStyle/>
                    <a:p>
                      <a:pPr marL="0" marR="0" algn="ctr">
                        <a:lnSpc>
                          <a:spcPct val="115000"/>
                        </a:lnSpc>
                        <a:spcBef>
                          <a:spcPts val="0"/>
                        </a:spcBef>
                        <a:spcAft>
                          <a:spcPts val="0"/>
                        </a:spcAft>
                      </a:pPr>
                      <a:r>
                        <a:rPr lang="en-US" sz="2400">
                          <a:effectLst/>
                          <a:latin typeface="Times New Roman" panose="02020603050405020304" pitchFamily="18" charset="0"/>
                          <a:ea typeface="Times New Roman" panose="02020603050405020304" pitchFamily="18" charset="0"/>
                          <a:cs typeface="Times New Roman" panose="02020603050405020304" pitchFamily="18" charset="0"/>
                        </a:rPr>
                        <a:t>235</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lnL>
                      <a:noFill/>
                    </a:lnL>
                    <a:lnR>
                      <a:noFill/>
                    </a:lnR>
                    <a:lnT>
                      <a:noFill/>
                    </a:lnT>
                    <a:lnB>
                      <a:noFill/>
                    </a:lnB>
                  </a:tcPr>
                </a:tc>
                <a:tc>
                  <a:txBody>
                    <a:bodyPr/>
                    <a:lstStyle/>
                    <a:p>
                      <a:pPr marL="0" marR="0" algn="ctr">
                        <a:lnSpc>
                          <a:spcPct val="115000"/>
                        </a:lnSpc>
                        <a:spcBef>
                          <a:spcPts val="0"/>
                        </a:spcBef>
                        <a:spcAft>
                          <a:spcPts val="0"/>
                        </a:spcAft>
                      </a:pPr>
                      <a:r>
                        <a:rPr lang="en-US" sz="2400" dirty="0">
                          <a:effectLst/>
                          <a:latin typeface="Times New Roman" panose="02020603050405020304" pitchFamily="18" charset="0"/>
                          <a:ea typeface="Times New Roman" panose="02020603050405020304" pitchFamily="18" charset="0"/>
                          <a:cs typeface="Times New Roman" panose="02020603050405020304" pitchFamily="18" charset="0"/>
                        </a:rPr>
                        <a:t>636</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lnL>
                      <a:noFill/>
                    </a:lnL>
                    <a:lnR>
                      <a:noFill/>
                    </a:lnR>
                    <a:lnT>
                      <a:noFill/>
                    </a:lnT>
                    <a:lnB>
                      <a:noFill/>
                    </a:lnB>
                  </a:tcPr>
                </a:tc>
                <a:tc>
                  <a:txBody>
                    <a:bodyPr/>
                    <a:lstStyle/>
                    <a:p>
                      <a:pPr marL="0" marR="0" algn="ctr">
                        <a:lnSpc>
                          <a:spcPct val="115000"/>
                        </a:lnSpc>
                        <a:spcBef>
                          <a:spcPts val="0"/>
                        </a:spcBef>
                        <a:spcAft>
                          <a:spcPts val="0"/>
                        </a:spcAft>
                      </a:pPr>
                      <a:r>
                        <a:rPr lang="en-US" sz="2400" dirty="0">
                          <a:effectLst/>
                          <a:latin typeface="Times New Roman" panose="02020603050405020304" pitchFamily="18" charset="0"/>
                          <a:ea typeface="Times New Roman" panose="02020603050405020304" pitchFamily="18" charset="0"/>
                          <a:cs typeface="Times New Roman" panose="02020603050405020304" pitchFamily="18" charset="0"/>
                        </a:rPr>
                        <a:t>204</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lnL>
                      <a:noFill/>
                    </a:lnL>
                    <a:lnR>
                      <a:noFill/>
                    </a:lnR>
                    <a:lnT>
                      <a:noFill/>
                    </a:lnT>
                    <a:lnB>
                      <a:noFill/>
                    </a:lnB>
                  </a:tcPr>
                </a:tc>
                <a:extLst>
                  <a:ext uri="{0D108BD9-81ED-4DB2-BD59-A6C34878D82A}">
                    <a16:rowId xmlns:a16="http://schemas.microsoft.com/office/drawing/2014/main" val="1777297975"/>
                  </a:ext>
                </a:extLst>
              </a:tr>
            </a:tbl>
          </a:graphicData>
        </a:graphic>
      </p:graphicFrame>
      <p:sp>
        <p:nvSpPr>
          <p:cNvPr id="11" name="TextBox 10">
            <a:extLst>
              <a:ext uri="{FF2B5EF4-FFF2-40B4-BE49-F238E27FC236}">
                <a16:creationId xmlns:a16="http://schemas.microsoft.com/office/drawing/2014/main" id="{415BE253-B25C-496C-A79A-FCD80CE91DBD}"/>
              </a:ext>
            </a:extLst>
          </p:cNvPr>
          <p:cNvSpPr txBox="1"/>
          <p:nvPr/>
        </p:nvSpPr>
        <p:spPr>
          <a:xfrm>
            <a:off x="289560" y="653171"/>
            <a:ext cx="6236208" cy="579967"/>
          </a:xfrm>
          <a:prstGeom prst="rect">
            <a:avLst/>
          </a:prstGeom>
          <a:noFill/>
        </p:spPr>
        <p:txBody>
          <a:bodyPr wrap="square">
            <a:spAutoFit/>
          </a:bodyPr>
          <a:lstStyle/>
          <a:p>
            <a:pPr>
              <a:lnSpc>
                <a:spcPct val="150000"/>
              </a:lnSpc>
            </a:pPr>
            <a:r>
              <a:rPr lang="en-US" sz="2400" b="1" dirty="0">
                <a:latin typeface="Times New Roman" panose="02020603050405020304" pitchFamily="18" charset="0"/>
                <a:cs typeface="Times New Roman" panose="02020603050405020304" pitchFamily="18" charset="0"/>
              </a:rPr>
              <a:t>4. Carrier concentration </a:t>
            </a:r>
          </a:p>
        </p:txBody>
      </p:sp>
    </p:spTree>
    <p:extLst>
      <p:ext uri="{BB962C8B-B14F-4D97-AF65-F5344CB8AC3E}">
        <p14:creationId xmlns:p14="http://schemas.microsoft.com/office/powerpoint/2010/main" val="41620878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0391B1D-3505-4E79-A495-32DE3AC81F47}"/>
              </a:ext>
            </a:extLst>
          </p:cNvPr>
          <p:cNvSpPr txBox="1">
            <a:spLocks/>
          </p:cNvSpPr>
          <p:nvPr/>
        </p:nvSpPr>
        <p:spPr>
          <a:xfrm>
            <a:off x="19050" y="0"/>
            <a:ext cx="12172950" cy="749300"/>
          </a:xfrm>
          <a:prstGeom prst="rect">
            <a:avLst/>
          </a:prstGeom>
          <a:solidFill>
            <a:schemeClr val="accent6">
              <a:lumMod val="20000"/>
              <a:lumOff val="80000"/>
            </a:schemeClr>
          </a:solidFill>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Semiconductors</a:t>
            </a:r>
            <a:endParaRPr lang="en-US" dirty="0"/>
          </a:p>
        </p:txBody>
      </p:sp>
      <p:pic>
        <p:nvPicPr>
          <p:cNvPr id="5" name="Picture 4">
            <a:extLst>
              <a:ext uri="{FF2B5EF4-FFF2-40B4-BE49-F238E27FC236}">
                <a16:creationId xmlns:a16="http://schemas.microsoft.com/office/drawing/2014/main" id="{F12025EA-620C-4E51-A568-D4E67EE2555D}"/>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10884216" y="0"/>
            <a:ext cx="1181291" cy="940498"/>
          </a:xfrm>
          <a:prstGeom prst="rect">
            <a:avLst/>
          </a:prstGeom>
        </p:spPr>
      </p:pic>
      <p:sp>
        <p:nvSpPr>
          <p:cNvPr id="7" name="TextBox 6">
            <a:extLst>
              <a:ext uri="{FF2B5EF4-FFF2-40B4-BE49-F238E27FC236}">
                <a16:creationId xmlns:a16="http://schemas.microsoft.com/office/drawing/2014/main" id="{69D9713C-DA77-481D-8B85-0CF7C7B74C56}"/>
              </a:ext>
            </a:extLst>
          </p:cNvPr>
          <p:cNvSpPr txBox="1"/>
          <p:nvPr/>
        </p:nvSpPr>
        <p:spPr>
          <a:xfrm>
            <a:off x="249936" y="1624491"/>
            <a:ext cx="11692128" cy="907749"/>
          </a:xfrm>
          <a:prstGeom prst="rect">
            <a:avLst/>
          </a:prstGeom>
          <a:noFill/>
        </p:spPr>
        <p:txBody>
          <a:bodyPr wrap="square">
            <a:spAutoFit/>
          </a:bodyPr>
          <a:lstStyle/>
          <a:p>
            <a:pPr marL="342900" marR="0" lvl="0" indent="-342900">
              <a:lnSpc>
                <a:spcPct val="115000"/>
              </a:lnSpc>
              <a:spcBef>
                <a:spcPts val="0"/>
              </a:spcBef>
              <a:spcAft>
                <a:spcPts val="1000"/>
              </a:spcAft>
              <a:buFont typeface="Symbol" panose="05050102010706020507" pitchFamily="18" charset="2"/>
              <a:buChar char=""/>
            </a:pPr>
            <a:r>
              <a:rPr lang="en-US" sz="2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 plot of the resulting bandgap versus temperature is shown in the figure below for germanium, silicon and gallium arsenide</a:t>
            </a:r>
            <a:r>
              <a:rPr lang="en-US" sz="135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 name="TextBox 7">
            <a:extLst>
              <a:ext uri="{FF2B5EF4-FFF2-40B4-BE49-F238E27FC236}">
                <a16:creationId xmlns:a16="http://schemas.microsoft.com/office/drawing/2014/main" id="{DE9B9B72-7FAA-43D3-A6CF-E980FF4B4531}"/>
              </a:ext>
            </a:extLst>
          </p:cNvPr>
          <p:cNvSpPr txBox="1"/>
          <p:nvPr/>
        </p:nvSpPr>
        <p:spPr>
          <a:xfrm>
            <a:off x="249936" y="1141474"/>
            <a:ext cx="9869424" cy="483017"/>
          </a:xfrm>
          <a:prstGeom prst="rect">
            <a:avLst/>
          </a:prstGeom>
          <a:noFill/>
        </p:spPr>
        <p:txBody>
          <a:bodyPr wrap="square">
            <a:spAutoFit/>
          </a:bodyPr>
          <a:lstStyle/>
          <a:p>
            <a:pPr marL="0" marR="0">
              <a:lnSpc>
                <a:spcPct val="115000"/>
              </a:lnSpc>
              <a:spcBef>
                <a:spcPts val="0"/>
              </a:spcBef>
              <a:spcAft>
                <a:spcPts val="1000"/>
              </a:spcAft>
            </a:pPr>
            <a:r>
              <a:rPr lang="en-US" sz="24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Temperature dependence of the energy bandgap</a:t>
            </a:r>
            <a:endParaRPr lang="en-US" sz="2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F647A7FC-11BB-40A7-BBB5-9C2FC35A140C}"/>
              </a:ext>
            </a:extLst>
          </p:cNvPr>
          <p:cNvSpPr txBox="1"/>
          <p:nvPr/>
        </p:nvSpPr>
        <p:spPr>
          <a:xfrm>
            <a:off x="289560" y="653171"/>
            <a:ext cx="6236208" cy="579967"/>
          </a:xfrm>
          <a:prstGeom prst="rect">
            <a:avLst/>
          </a:prstGeom>
          <a:noFill/>
        </p:spPr>
        <p:txBody>
          <a:bodyPr wrap="square">
            <a:spAutoFit/>
          </a:bodyPr>
          <a:lstStyle/>
          <a:p>
            <a:pPr>
              <a:lnSpc>
                <a:spcPct val="150000"/>
              </a:lnSpc>
            </a:pPr>
            <a:r>
              <a:rPr lang="en-US" sz="2400" b="1" dirty="0">
                <a:latin typeface="Times New Roman" panose="02020603050405020304" pitchFamily="18" charset="0"/>
                <a:cs typeface="Times New Roman" panose="02020603050405020304" pitchFamily="18" charset="0"/>
              </a:rPr>
              <a:t>4. Carrier concentration </a:t>
            </a:r>
          </a:p>
        </p:txBody>
      </p:sp>
      <p:pic>
        <p:nvPicPr>
          <p:cNvPr id="4098" name="Picture 2">
            <a:extLst>
              <a:ext uri="{FF2B5EF4-FFF2-40B4-BE49-F238E27FC236}">
                <a16:creationId xmlns:a16="http://schemas.microsoft.com/office/drawing/2014/main" id="{80985FE3-457D-4545-9311-DDB152B79CA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299" t="10972" r="11992"/>
          <a:stretch/>
        </p:blipFill>
        <p:spPr bwMode="auto">
          <a:xfrm>
            <a:off x="1304543" y="2645753"/>
            <a:ext cx="7362701" cy="40839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27298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014E7D6-FCCA-4549-BA73-286ECD3CDA0F}"/>
              </a:ext>
            </a:extLst>
          </p:cNvPr>
          <p:cNvSpPr txBox="1">
            <a:spLocks/>
          </p:cNvSpPr>
          <p:nvPr/>
        </p:nvSpPr>
        <p:spPr>
          <a:xfrm>
            <a:off x="19050" y="0"/>
            <a:ext cx="12172950" cy="749300"/>
          </a:xfrm>
          <a:prstGeom prst="rect">
            <a:avLst/>
          </a:prstGeom>
          <a:solidFill>
            <a:schemeClr val="accent6">
              <a:lumMod val="20000"/>
              <a:lumOff val="80000"/>
            </a:schemeClr>
          </a:solidFill>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Semiconductors</a:t>
            </a:r>
            <a:endParaRPr lang="en-US" dirty="0"/>
          </a:p>
        </p:txBody>
      </p:sp>
      <p:pic>
        <p:nvPicPr>
          <p:cNvPr id="4" name="Picture 3">
            <a:extLst>
              <a:ext uri="{FF2B5EF4-FFF2-40B4-BE49-F238E27FC236}">
                <a16:creationId xmlns:a16="http://schemas.microsoft.com/office/drawing/2014/main" id="{257E76E5-8049-4791-911E-E38A2254F094}"/>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10884216" y="0"/>
            <a:ext cx="1181291" cy="940498"/>
          </a:xfrm>
          <a:prstGeom prst="rect">
            <a:avLst/>
          </a:prstGeom>
        </p:spPr>
      </p:pic>
      <p:sp>
        <p:nvSpPr>
          <p:cNvPr id="5" name="TextBox 4">
            <a:extLst>
              <a:ext uri="{FF2B5EF4-FFF2-40B4-BE49-F238E27FC236}">
                <a16:creationId xmlns:a16="http://schemas.microsoft.com/office/drawing/2014/main" id="{642987F4-FE7D-4165-A9A6-B003F8C1DBDC}"/>
              </a:ext>
            </a:extLst>
          </p:cNvPr>
          <p:cNvSpPr txBox="1"/>
          <p:nvPr/>
        </p:nvSpPr>
        <p:spPr>
          <a:xfrm>
            <a:off x="289560" y="653171"/>
            <a:ext cx="6236208" cy="579967"/>
          </a:xfrm>
          <a:prstGeom prst="rect">
            <a:avLst/>
          </a:prstGeom>
          <a:noFill/>
        </p:spPr>
        <p:txBody>
          <a:bodyPr wrap="square">
            <a:spAutoFit/>
          </a:bodyPr>
          <a:lstStyle/>
          <a:p>
            <a:pPr>
              <a:lnSpc>
                <a:spcPct val="150000"/>
              </a:lnSpc>
            </a:pPr>
            <a:r>
              <a:rPr lang="en-US" sz="2400" b="1" dirty="0">
                <a:latin typeface="Times New Roman" panose="02020603050405020304" pitchFamily="18" charset="0"/>
                <a:cs typeface="Times New Roman" panose="02020603050405020304" pitchFamily="18" charset="0"/>
              </a:rPr>
              <a:t>4. Carrier concentration </a:t>
            </a:r>
          </a:p>
        </p:txBody>
      </p:sp>
      <p:sp>
        <p:nvSpPr>
          <p:cNvPr id="6" name="TextBox 5">
            <a:extLst>
              <a:ext uri="{FF2B5EF4-FFF2-40B4-BE49-F238E27FC236}">
                <a16:creationId xmlns:a16="http://schemas.microsoft.com/office/drawing/2014/main" id="{98DFC1EC-3399-414C-A48E-ABC62FB7DD51}"/>
              </a:ext>
            </a:extLst>
          </p:cNvPr>
          <p:cNvSpPr txBox="1"/>
          <p:nvPr/>
        </p:nvSpPr>
        <p:spPr>
          <a:xfrm>
            <a:off x="433578" y="1402471"/>
            <a:ext cx="9502902" cy="1569660"/>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Determine the  number of holes and electrons for </a:t>
            </a:r>
          </a:p>
          <a:p>
            <a:r>
              <a:rPr lang="en-US" sz="2400" dirty="0">
                <a:latin typeface="Times New Roman" panose="02020603050405020304" pitchFamily="18" charset="0"/>
                <a:cs typeface="Times New Roman" panose="02020603050405020304" pitchFamily="18" charset="0"/>
              </a:rPr>
              <a:t>a. silicon  at 400 and 600 K</a:t>
            </a:r>
          </a:p>
          <a:p>
            <a:r>
              <a:rPr lang="en-US" sz="2400" dirty="0">
                <a:latin typeface="Times New Roman" panose="02020603050405020304" pitchFamily="18" charset="0"/>
                <a:cs typeface="Times New Roman" panose="02020603050405020304" pitchFamily="18" charset="0"/>
              </a:rPr>
              <a:t>b. germanium at 400 and 600 K</a:t>
            </a:r>
          </a:p>
          <a:p>
            <a:r>
              <a:rPr lang="en-US" sz="2400" dirty="0">
                <a:latin typeface="Times New Roman" panose="02020603050405020304" pitchFamily="18" charset="0"/>
                <a:cs typeface="Times New Roman" panose="02020603050405020304" pitchFamily="18" charset="0"/>
              </a:rPr>
              <a:t>c. Compare the results </a:t>
            </a:r>
          </a:p>
        </p:txBody>
      </p:sp>
      <p:pic>
        <p:nvPicPr>
          <p:cNvPr id="9" name="Picture 8">
            <a:extLst>
              <a:ext uri="{FF2B5EF4-FFF2-40B4-BE49-F238E27FC236}">
                <a16:creationId xmlns:a16="http://schemas.microsoft.com/office/drawing/2014/main" id="{CFAC97C7-83EF-42A0-8837-D233AD68820A}"/>
              </a:ext>
            </a:extLst>
          </p:cNvPr>
          <p:cNvPicPr>
            <a:picLocks noChangeAspect="1"/>
          </p:cNvPicPr>
          <p:nvPr/>
        </p:nvPicPr>
        <p:blipFill>
          <a:blip r:embed="rId3"/>
          <a:stretch>
            <a:fillRect/>
          </a:stretch>
        </p:blipFill>
        <p:spPr>
          <a:xfrm>
            <a:off x="5122127" y="2462784"/>
            <a:ext cx="5762089" cy="4183645"/>
          </a:xfrm>
          <a:prstGeom prst="rect">
            <a:avLst/>
          </a:prstGeom>
        </p:spPr>
      </p:pic>
    </p:spTree>
    <p:extLst>
      <p:ext uri="{BB962C8B-B14F-4D97-AF65-F5344CB8AC3E}">
        <p14:creationId xmlns:p14="http://schemas.microsoft.com/office/powerpoint/2010/main" val="36715024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A31C5CB-CAD3-4D75-B543-38CF6E1BC857}"/>
              </a:ext>
            </a:extLst>
          </p:cNvPr>
          <p:cNvPicPr>
            <a:picLocks noChangeAspect="1"/>
          </p:cNvPicPr>
          <p:nvPr/>
        </p:nvPicPr>
        <p:blipFill rotWithShape="1">
          <a:blip r:embed="rId2"/>
          <a:srcRect t="7659"/>
          <a:stretch/>
        </p:blipFill>
        <p:spPr>
          <a:xfrm>
            <a:off x="1102759" y="914400"/>
            <a:ext cx="10456114" cy="5791199"/>
          </a:xfrm>
          <a:prstGeom prst="rect">
            <a:avLst/>
          </a:prstGeom>
        </p:spPr>
      </p:pic>
      <p:sp>
        <p:nvSpPr>
          <p:cNvPr id="4" name="Title 1">
            <a:extLst>
              <a:ext uri="{FF2B5EF4-FFF2-40B4-BE49-F238E27FC236}">
                <a16:creationId xmlns:a16="http://schemas.microsoft.com/office/drawing/2014/main" id="{CFD4B287-7F78-4515-8D53-5C512A2E6B65}"/>
              </a:ext>
            </a:extLst>
          </p:cNvPr>
          <p:cNvSpPr txBox="1">
            <a:spLocks/>
          </p:cNvSpPr>
          <p:nvPr/>
        </p:nvSpPr>
        <p:spPr>
          <a:xfrm>
            <a:off x="19050" y="0"/>
            <a:ext cx="12172950" cy="749300"/>
          </a:xfrm>
          <a:prstGeom prst="rect">
            <a:avLst/>
          </a:prstGeom>
          <a:solidFill>
            <a:schemeClr val="accent6">
              <a:lumMod val="20000"/>
              <a:lumOff val="80000"/>
            </a:schemeClr>
          </a:solidFill>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Semiconductors</a:t>
            </a:r>
            <a:endParaRPr lang="en-US" dirty="0"/>
          </a:p>
        </p:txBody>
      </p:sp>
    </p:spTree>
    <p:extLst>
      <p:ext uri="{BB962C8B-B14F-4D97-AF65-F5344CB8AC3E}">
        <p14:creationId xmlns:p14="http://schemas.microsoft.com/office/powerpoint/2010/main" val="7453284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D158A30-94CF-4D8B-A26B-06B7370AB522}"/>
              </a:ext>
            </a:extLst>
          </p:cNvPr>
          <p:cNvSpPr txBox="1">
            <a:spLocks/>
          </p:cNvSpPr>
          <p:nvPr/>
        </p:nvSpPr>
        <p:spPr>
          <a:xfrm>
            <a:off x="19050" y="0"/>
            <a:ext cx="12172950" cy="749300"/>
          </a:xfrm>
          <a:prstGeom prst="rect">
            <a:avLst/>
          </a:prstGeom>
          <a:solidFill>
            <a:schemeClr val="accent6">
              <a:lumMod val="20000"/>
              <a:lumOff val="80000"/>
            </a:schemeClr>
          </a:solidFill>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Semiconductors</a:t>
            </a:r>
          </a:p>
        </p:txBody>
      </p:sp>
      <p:sp>
        <p:nvSpPr>
          <p:cNvPr id="5" name="TextBox 4">
            <a:extLst>
              <a:ext uri="{FF2B5EF4-FFF2-40B4-BE49-F238E27FC236}">
                <a16:creationId xmlns:a16="http://schemas.microsoft.com/office/drawing/2014/main" id="{BD3F71D9-4961-4411-9BA8-99012C930DAF}"/>
              </a:ext>
            </a:extLst>
          </p:cNvPr>
          <p:cNvSpPr txBox="1"/>
          <p:nvPr/>
        </p:nvSpPr>
        <p:spPr>
          <a:xfrm>
            <a:off x="122356" y="1195689"/>
            <a:ext cx="11691692" cy="1200329"/>
          </a:xfrm>
          <a:prstGeom prst="rect">
            <a:avLst/>
          </a:prstGeom>
          <a:noFill/>
        </p:spPr>
        <p:txBody>
          <a:bodyPr wrap="square">
            <a:spAutoFit/>
          </a:bodyPr>
          <a:lstStyle/>
          <a:p>
            <a:pPr algn="l"/>
            <a:r>
              <a:rPr lang="en-US" sz="2400" b="1" i="0" dirty="0">
                <a:effectLst/>
                <a:latin typeface="Times New Roman" panose="02020603050405020304" pitchFamily="18" charset="0"/>
                <a:cs typeface="Times New Roman" panose="02020603050405020304" pitchFamily="18" charset="0"/>
              </a:rPr>
              <a:t>Effective Masses</a:t>
            </a:r>
          </a:p>
          <a:p>
            <a:pPr algn="l"/>
            <a:r>
              <a:rPr lang="en-US" sz="2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The effective mass m* may be smaller or larger than </a:t>
            </a:r>
            <a:r>
              <a:rPr lang="en-US" sz="24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m</a:t>
            </a:r>
            <a:r>
              <a:rPr lang="en-US" sz="2400" baseline="-250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o</a:t>
            </a:r>
            <a:r>
              <a:rPr lang="en-US" sz="2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or even negative, depending on</a:t>
            </a:r>
          </a:p>
          <a:p>
            <a:pPr algn="l"/>
            <a:r>
              <a:rPr lang="en-US" sz="2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the lattice force. </a:t>
            </a:r>
            <a:endParaRPr lang="en-US" sz="2400" b="1" i="0" dirty="0">
              <a:effectLst/>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42898C9E-F613-4386-B039-8DDA1CE7D798}"/>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10884216" y="0"/>
            <a:ext cx="1181291" cy="940498"/>
          </a:xfrm>
          <a:prstGeom prst="rect">
            <a:avLst/>
          </a:prstGeom>
        </p:spPr>
      </p:pic>
      <p:pic>
        <p:nvPicPr>
          <p:cNvPr id="6" name="Picture 5">
            <a:extLst>
              <a:ext uri="{FF2B5EF4-FFF2-40B4-BE49-F238E27FC236}">
                <a16:creationId xmlns:a16="http://schemas.microsoft.com/office/drawing/2014/main" id="{6F177AE6-7CCD-40CF-AFDB-A379384B9B89}"/>
              </a:ext>
            </a:extLst>
          </p:cNvPr>
          <p:cNvPicPr/>
          <p:nvPr/>
        </p:nvPicPr>
        <p:blipFill rotWithShape="1">
          <a:blip r:embed="rId3" cstate="print">
            <a:extLst>
              <a:ext uri="{BEBA8EAE-BF5A-486C-A8C5-ECC9F3942E4B}">
                <a14:imgProps xmlns:a14="http://schemas.microsoft.com/office/drawing/2010/main">
                  <a14:imgLayer r:embed="rId4">
                    <a14:imgEffect>
                      <a14:sharpenSoften amount="50000"/>
                    </a14:imgEffect>
                  </a14:imgLayer>
                </a14:imgProps>
              </a:ext>
            </a:extLst>
          </a:blip>
          <a:srcRect l="8048" t="7250" r="2780" b="-4420"/>
          <a:stretch/>
        </p:blipFill>
        <p:spPr bwMode="auto">
          <a:xfrm>
            <a:off x="488419" y="2629858"/>
            <a:ext cx="3937580" cy="2496023"/>
          </a:xfrm>
          <a:prstGeom prst="rect">
            <a:avLst/>
          </a:prstGeom>
          <a:noFill/>
          <a:ln w="9525">
            <a:noFill/>
            <a:miter lim="800000"/>
            <a:headEnd/>
            <a:tailEnd/>
          </a:ln>
        </p:spPr>
      </p:pic>
      <p:pic>
        <p:nvPicPr>
          <p:cNvPr id="7" name="Picture 6">
            <a:extLst>
              <a:ext uri="{FF2B5EF4-FFF2-40B4-BE49-F238E27FC236}">
                <a16:creationId xmlns:a16="http://schemas.microsoft.com/office/drawing/2014/main" id="{7FAF696F-DE44-4622-9AC5-F4A24DFB842E}"/>
              </a:ext>
            </a:extLst>
          </p:cNvPr>
          <p:cNvPicPr/>
          <p:nvPr/>
        </p:nvPicPr>
        <p:blipFill>
          <a:blip r:embed="rId5" cstate="print">
            <a:extLst>
              <a:ext uri="{BEBA8EAE-BF5A-486C-A8C5-ECC9F3942E4B}">
                <a14:imgProps xmlns:a14="http://schemas.microsoft.com/office/drawing/2010/main">
                  <a14:imgLayer r:embed="rId6">
                    <a14:imgEffect>
                      <a14:brightnessContrast contrast="40000"/>
                    </a14:imgEffect>
                  </a14:imgLayer>
                </a14:imgProps>
              </a:ext>
            </a:extLst>
          </a:blip>
          <a:srcRect l="6359" t="10000" r="9098" b="17778"/>
          <a:stretch>
            <a:fillRect/>
          </a:stretch>
        </p:blipFill>
        <p:spPr bwMode="auto">
          <a:xfrm>
            <a:off x="708178" y="5265462"/>
            <a:ext cx="3498062" cy="1026887"/>
          </a:xfrm>
          <a:prstGeom prst="rect">
            <a:avLst/>
          </a:prstGeom>
          <a:noFill/>
          <a:ln w="9525">
            <a:noFill/>
            <a:miter lim="800000"/>
            <a:headEnd/>
            <a:tailEnd/>
          </a:ln>
        </p:spPr>
      </p:pic>
      <p:pic>
        <p:nvPicPr>
          <p:cNvPr id="8" name="Picture 7">
            <a:extLst>
              <a:ext uri="{FF2B5EF4-FFF2-40B4-BE49-F238E27FC236}">
                <a16:creationId xmlns:a16="http://schemas.microsoft.com/office/drawing/2014/main" id="{D5C9E5F3-5AC5-4607-A309-147E0C698B18}"/>
              </a:ext>
            </a:extLst>
          </p:cNvPr>
          <p:cNvPicPr/>
          <p:nvPr/>
        </p:nvPicPr>
        <p:blipFill>
          <a:blip r:embed="rId7" cstate="print">
            <a:extLst>
              <a:ext uri="{BEBA8EAE-BF5A-486C-A8C5-ECC9F3942E4B}">
                <a14:imgProps xmlns:a14="http://schemas.microsoft.com/office/drawing/2010/main">
                  <a14:imgLayer r:embed="rId8">
                    <a14:imgEffect>
                      <a14:sharpenSoften amount="10000"/>
                    </a14:imgEffect>
                    <a14:imgEffect>
                      <a14:brightnessContrast bright="3000" contrast="15000"/>
                    </a14:imgEffect>
                  </a14:imgLayer>
                </a14:imgProps>
              </a:ext>
            </a:extLst>
          </a:blip>
          <a:srcRect l="742" t="7658" r="-12536" b="4504"/>
          <a:stretch>
            <a:fillRect/>
          </a:stretch>
        </p:blipFill>
        <p:spPr bwMode="auto">
          <a:xfrm>
            <a:off x="5384498" y="2707270"/>
            <a:ext cx="6090363" cy="2013839"/>
          </a:xfrm>
          <a:prstGeom prst="rect">
            <a:avLst/>
          </a:prstGeom>
          <a:noFill/>
          <a:ln w="9525">
            <a:noFill/>
            <a:miter lim="800000"/>
            <a:headEnd/>
            <a:tailEnd/>
          </a:ln>
        </p:spPr>
      </p:pic>
      <p:sp>
        <p:nvSpPr>
          <p:cNvPr id="9" name="TextBox 8">
            <a:extLst>
              <a:ext uri="{FF2B5EF4-FFF2-40B4-BE49-F238E27FC236}">
                <a16:creationId xmlns:a16="http://schemas.microsoft.com/office/drawing/2014/main" id="{69A388E3-0B9A-44F0-B70D-4A722831F53F}"/>
              </a:ext>
            </a:extLst>
          </p:cNvPr>
          <p:cNvSpPr txBox="1"/>
          <p:nvPr/>
        </p:nvSpPr>
        <p:spPr>
          <a:xfrm>
            <a:off x="4678488" y="5013688"/>
            <a:ext cx="6955220" cy="907749"/>
          </a:xfrm>
          <a:prstGeom prst="rect">
            <a:avLst/>
          </a:prstGeom>
          <a:noFill/>
        </p:spPr>
        <p:txBody>
          <a:bodyPr wrap="square">
            <a:spAutoFit/>
          </a:bodyPr>
          <a:lstStyle/>
          <a:p>
            <a:pPr marL="0" marR="0">
              <a:lnSpc>
                <a:spcPct val="115000"/>
              </a:lnSpc>
              <a:spcBef>
                <a:spcPts val="0"/>
              </a:spcBef>
              <a:spcAft>
                <a:spcPts val="0"/>
              </a:spcAft>
            </a:pPr>
            <a:r>
              <a:rPr lang="en-US" sz="2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Electron spatial distribution leading to an effective mass </a:t>
            </a:r>
            <a:r>
              <a:rPr lang="en-US" sz="24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rn</a:t>
            </a:r>
            <a:r>
              <a:rPr lang="en-US" sz="2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(b) A distribution leading to m* &gt; m</a:t>
            </a:r>
            <a:r>
              <a:rPr lang="en-US" sz="2400" baseline="-25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a:t>
            </a:r>
            <a:r>
              <a:rPr lang="en-US" sz="2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US" sz="24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10" name="TextBox 9">
            <a:extLst>
              <a:ext uri="{FF2B5EF4-FFF2-40B4-BE49-F238E27FC236}">
                <a16:creationId xmlns:a16="http://schemas.microsoft.com/office/drawing/2014/main" id="{1D02E69C-3DD7-4C74-974C-744C056E532E}"/>
              </a:ext>
            </a:extLst>
          </p:cNvPr>
          <p:cNvSpPr txBox="1"/>
          <p:nvPr/>
        </p:nvSpPr>
        <p:spPr>
          <a:xfrm>
            <a:off x="289560" y="653171"/>
            <a:ext cx="6236208" cy="579967"/>
          </a:xfrm>
          <a:prstGeom prst="rect">
            <a:avLst/>
          </a:prstGeom>
          <a:noFill/>
        </p:spPr>
        <p:txBody>
          <a:bodyPr wrap="square">
            <a:spAutoFit/>
          </a:bodyPr>
          <a:lstStyle/>
          <a:p>
            <a:pPr>
              <a:lnSpc>
                <a:spcPct val="150000"/>
              </a:lnSpc>
            </a:pPr>
            <a:r>
              <a:rPr lang="en-US" sz="2400" b="1" dirty="0">
                <a:latin typeface="Times New Roman" panose="02020603050405020304" pitchFamily="18" charset="0"/>
                <a:cs typeface="Times New Roman" panose="02020603050405020304" pitchFamily="18" charset="0"/>
              </a:rPr>
              <a:t>4. Carrier concentration </a:t>
            </a:r>
          </a:p>
        </p:txBody>
      </p:sp>
    </p:spTree>
    <p:extLst>
      <p:ext uri="{BB962C8B-B14F-4D97-AF65-F5344CB8AC3E}">
        <p14:creationId xmlns:p14="http://schemas.microsoft.com/office/powerpoint/2010/main" val="22953781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0D9ADB1-3819-4726-8100-5F1D91595F82}"/>
              </a:ext>
            </a:extLst>
          </p:cNvPr>
          <p:cNvPicPr>
            <a:picLocks noChangeAspect="1"/>
          </p:cNvPicPr>
          <p:nvPr/>
        </p:nvPicPr>
        <p:blipFill rotWithShape="1">
          <a:blip r:embed="rId2"/>
          <a:srcRect l="3252" t="5524" r="1680" b="8120"/>
          <a:stretch/>
        </p:blipFill>
        <p:spPr>
          <a:xfrm>
            <a:off x="2407252" y="1336203"/>
            <a:ext cx="9067609" cy="4812478"/>
          </a:xfrm>
          <a:prstGeom prst="rect">
            <a:avLst/>
          </a:prstGeom>
        </p:spPr>
      </p:pic>
      <p:sp>
        <p:nvSpPr>
          <p:cNvPr id="5" name="Title 1">
            <a:extLst>
              <a:ext uri="{FF2B5EF4-FFF2-40B4-BE49-F238E27FC236}">
                <a16:creationId xmlns:a16="http://schemas.microsoft.com/office/drawing/2014/main" id="{E66B0C6C-BB1C-42E8-8B85-4216B74E82C2}"/>
              </a:ext>
            </a:extLst>
          </p:cNvPr>
          <p:cNvSpPr txBox="1">
            <a:spLocks/>
          </p:cNvSpPr>
          <p:nvPr/>
        </p:nvSpPr>
        <p:spPr>
          <a:xfrm>
            <a:off x="19050" y="0"/>
            <a:ext cx="12172950" cy="749300"/>
          </a:xfrm>
          <a:prstGeom prst="rect">
            <a:avLst/>
          </a:prstGeom>
          <a:solidFill>
            <a:schemeClr val="accent6">
              <a:lumMod val="20000"/>
              <a:lumOff val="80000"/>
            </a:schemeClr>
          </a:solidFill>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Semiconductors</a:t>
            </a:r>
          </a:p>
        </p:txBody>
      </p:sp>
      <p:pic>
        <p:nvPicPr>
          <p:cNvPr id="6" name="Picture 5">
            <a:extLst>
              <a:ext uri="{FF2B5EF4-FFF2-40B4-BE49-F238E27FC236}">
                <a16:creationId xmlns:a16="http://schemas.microsoft.com/office/drawing/2014/main" id="{41E512EE-B6EB-406A-B03C-71DB13BE2A92}"/>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10884216" y="0"/>
            <a:ext cx="1181291" cy="940498"/>
          </a:xfrm>
          <a:prstGeom prst="rect">
            <a:avLst/>
          </a:prstGeom>
        </p:spPr>
      </p:pic>
      <p:sp>
        <p:nvSpPr>
          <p:cNvPr id="8" name="TextBox 7">
            <a:extLst>
              <a:ext uri="{FF2B5EF4-FFF2-40B4-BE49-F238E27FC236}">
                <a16:creationId xmlns:a16="http://schemas.microsoft.com/office/drawing/2014/main" id="{C7347EBE-86D9-45CF-88AE-3F99414F6B92}"/>
              </a:ext>
            </a:extLst>
          </p:cNvPr>
          <p:cNvSpPr txBox="1"/>
          <p:nvPr/>
        </p:nvSpPr>
        <p:spPr>
          <a:xfrm>
            <a:off x="289560" y="4833487"/>
            <a:ext cx="10832592" cy="830997"/>
          </a:xfrm>
          <a:prstGeom prst="rect">
            <a:avLst/>
          </a:prstGeom>
          <a:noFill/>
        </p:spPr>
        <p:txBody>
          <a:bodyPr wrap="square">
            <a:spAutoFit/>
          </a:bodyPr>
          <a:lstStyle/>
          <a:p>
            <a:pPr marL="457200" indent="-457200">
              <a:buAutoNum type="alphaLcPeriod"/>
            </a:pPr>
            <a:r>
              <a:rPr lang="en-US" sz="2400" dirty="0"/>
              <a:t>Schematic dispersion of a conduction band </a:t>
            </a:r>
          </a:p>
          <a:p>
            <a:pPr marL="457200" indent="-457200">
              <a:buAutoNum type="alphaLcPeriod"/>
            </a:pPr>
            <a:r>
              <a:rPr lang="en-US" sz="2400" dirty="0"/>
              <a:t>The resulting effective mass </a:t>
            </a:r>
            <a:endParaRPr lang="en-US" dirty="0"/>
          </a:p>
        </p:txBody>
      </p:sp>
      <p:sp>
        <p:nvSpPr>
          <p:cNvPr id="9" name="TextBox 8">
            <a:extLst>
              <a:ext uri="{FF2B5EF4-FFF2-40B4-BE49-F238E27FC236}">
                <a16:creationId xmlns:a16="http://schemas.microsoft.com/office/drawing/2014/main" id="{2961C139-EA65-452E-8253-A949E73ECFA3}"/>
              </a:ext>
            </a:extLst>
          </p:cNvPr>
          <p:cNvSpPr txBox="1"/>
          <p:nvPr/>
        </p:nvSpPr>
        <p:spPr>
          <a:xfrm>
            <a:off x="299466" y="1336203"/>
            <a:ext cx="6205728" cy="461665"/>
          </a:xfrm>
          <a:prstGeom prst="rect">
            <a:avLst/>
          </a:prstGeom>
          <a:noFill/>
        </p:spPr>
        <p:txBody>
          <a:bodyPr wrap="square">
            <a:spAutoFit/>
          </a:bodyPr>
          <a:lstStyle/>
          <a:p>
            <a:pPr algn="l"/>
            <a:r>
              <a:rPr lang="en-US" sz="2400" b="1" i="0" dirty="0">
                <a:effectLst/>
                <a:latin typeface="Times New Roman" panose="02020603050405020304" pitchFamily="18" charset="0"/>
                <a:cs typeface="Times New Roman" panose="02020603050405020304" pitchFamily="18" charset="0"/>
              </a:rPr>
              <a:t>Effective Masses</a:t>
            </a:r>
          </a:p>
        </p:txBody>
      </p:sp>
      <p:sp>
        <p:nvSpPr>
          <p:cNvPr id="10" name="TextBox 9">
            <a:extLst>
              <a:ext uri="{FF2B5EF4-FFF2-40B4-BE49-F238E27FC236}">
                <a16:creationId xmlns:a16="http://schemas.microsoft.com/office/drawing/2014/main" id="{7479309C-89B7-4DB5-A4A4-4507B937F5CD}"/>
              </a:ext>
            </a:extLst>
          </p:cNvPr>
          <p:cNvSpPr txBox="1"/>
          <p:nvPr/>
        </p:nvSpPr>
        <p:spPr>
          <a:xfrm>
            <a:off x="289560" y="653171"/>
            <a:ext cx="6236208" cy="579967"/>
          </a:xfrm>
          <a:prstGeom prst="rect">
            <a:avLst/>
          </a:prstGeom>
          <a:noFill/>
        </p:spPr>
        <p:txBody>
          <a:bodyPr wrap="square">
            <a:spAutoFit/>
          </a:bodyPr>
          <a:lstStyle/>
          <a:p>
            <a:pPr>
              <a:lnSpc>
                <a:spcPct val="150000"/>
              </a:lnSpc>
            </a:pPr>
            <a:r>
              <a:rPr lang="en-US" sz="2400" b="1" dirty="0">
                <a:latin typeface="Times New Roman" panose="02020603050405020304" pitchFamily="18" charset="0"/>
                <a:cs typeface="Times New Roman" panose="02020603050405020304" pitchFamily="18" charset="0"/>
              </a:rPr>
              <a:t>4. Carrier concentration </a:t>
            </a:r>
          </a:p>
        </p:txBody>
      </p:sp>
    </p:spTree>
    <p:extLst>
      <p:ext uri="{BB962C8B-B14F-4D97-AF65-F5344CB8AC3E}">
        <p14:creationId xmlns:p14="http://schemas.microsoft.com/office/powerpoint/2010/main" val="938955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C32155F-12B6-45F4-81EC-C6E4E9707E1E}"/>
              </a:ext>
            </a:extLst>
          </p:cNvPr>
          <p:cNvPicPr>
            <a:picLocks noChangeAspect="1"/>
          </p:cNvPicPr>
          <p:nvPr/>
        </p:nvPicPr>
        <p:blipFill rotWithShape="1">
          <a:blip r:embed="rId2">
            <a:lum bright="-20000" contrast="40000"/>
          </a:blip>
          <a:srcRect l="943" t="2928" r="1194"/>
          <a:stretch/>
        </p:blipFill>
        <p:spPr>
          <a:xfrm>
            <a:off x="139827" y="1245246"/>
            <a:ext cx="11931395" cy="5612754"/>
          </a:xfrm>
          <a:prstGeom prst="rect">
            <a:avLst/>
          </a:prstGeom>
        </p:spPr>
      </p:pic>
      <p:sp>
        <p:nvSpPr>
          <p:cNvPr id="5" name="Title 1">
            <a:extLst>
              <a:ext uri="{FF2B5EF4-FFF2-40B4-BE49-F238E27FC236}">
                <a16:creationId xmlns:a16="http://schemas.microsoft.com/office/drawing/2014/main" id="{0DFC5E3C-BAD3-4889-B6E7-0D0532AC1EBA}"/>
              </a:ext>
            </a:extLst>
          </p:cNvPr>
          <p:cNvSpPr txBox="1">
            <a:spLocks/>
          </p:cNvSpPr>
          <p:nvPr/>
        </p:nvSpPr>
        <p:spPr>
          <a:xfrm>
            <a:off x="19050" y="0"/>
            <a:ext cx="12172950" cy="749300"/>
          </a:xfrm>
          <a:prstGeom prst="rect">
            <a:avLst/>
          </a:prstGeom>
          <a:solidFill>
            <a:schemeClr val="accent6">
              <a:lumMod val="20000"/>
              <a:lumOff val="80000"/>
            </a:schemeClr>
          </a:solidFill>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Semiconductors</a:t>
            </a:r>
          </a:p>
        </p:txBody>
      </p:sp>
      <p:pic>
        <p:nvPicPr>
          <p:cNvPr id="6" name="Picture 5">
            <a:extLst>
              <a:ext uri="{FF2B5EF4-FFF2-40B4-BE49-F238E27FC236}">
                <a16:creationId xmlns:a16="http://schemas.microsoft.com/office/drawing/2014/main" id="{8816FA8B-1E79-401F-BC0E-9A7709766658}"/>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10884216" y="0"/>
            <a:ext cx="1181291" cy="940498"/>
          </a:xfrm>
          <a:prstGeom prst="rect">
            <a:avLst/>
          </a:prstGeom>
        </p:spPr>
      </p:pic>
      <p:sp>
        <p:nvSpPr>
          <p:cNvPr id="7" name="TextBox 6">
            <a:extLst>
              <a:ext uri="{FF2B5EF4-FFF2-40B4-BE49-F238E27FC236}">
                <a16:creationId xmlns:a16="http://schemas.microsoft.com/office/drawing/2014/main" id="{764336F6-D22A-4AEB-AF82-2C6F04F6D8EE}"/>
              </a:ext>
            </a:extLst>
          </p:cNvPr>
          <p:cNvSpPr txBox="1"/>
          <p:nvPr/>
        </p:nvSpPr>
        <p:spPr>
          <a:xfrm>
            <a:off x="289560" y="653171"/>
            <a:ext cx="6236208" cy="579967"/>
          </a:xfrm>
          <a:prstGeom prst="rect">
            <a:avLst/>
          </a:prstGeom>
          <a:noFill/>
        </p:spPr>
        <p:txBody>
          <a:bodyPr wrap="square">
            <a:spAutoFit/>
          </a:bodyPr>
          <a:lstStyle/>
          <a:p>
            <a:pPr>
              <a:lnSpc>
                <a:spcPct val="150000"/>
              </a:lnSpc>
            </a:pPr>
            <a:r>
              <a:rPr lang="en-US" sz="2400" b="1" dirty="0">
                <a:latin typeface="Times New Roman" panose="02020603050405020304" pitchFamily="18" charset="0"/>
                <a:cs typeface="Times New Roman" panose="02020603050405020304" pitchFamily="18" charset="0"/>
              </a:rPr>
              <a:t>4. Carrier concentration </a:t>
            </a:r>
          </a:p>
        </p:txBody>
      </p:sp>
    </p:spTree>
    <p:extLst>
      <p:ext uri="{BB962C8B-B14F-4D97-AF65-F5344CB8AC3E}">
        <p14:creationId xmlns:p14="http://schemas.microsoft.com/office/powerpoint/2010/main" val="18599036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DF01F2-BC31-4939-910C-E8058EE97A97}"/>
              </a:ext>
            </a:extLst>
          </p:cNvPr>
          <p:cNvSpPr>
            <a:spLocks noGrp="1"/>
          </p:cNvSpPr>
          <p:nvPr>
            <p:ph type="title"/>
          </p:nvPr>
        </p:nvSpPr>
        <p:spPr>
          <a:xfrm>
            <a:off x="-85726" y="0"/>
            <a:ext cx="11553825" cy="690573"/>
          </a:xfrm>
          <a:solidFill>
            <a:schemeClr val="accent6">
              <a:lumMod val="20000"/>
              <a:lumOff val="80000"/>
            </a:schemeClr>
          </a:solidFill>
        </p:spPr>
        <p:txBody>
          <a:bodyPr>
            <a:normAutofit fontScale="90000"/>
          </a:bodyPr>
          <a:lstStyle/>
          <a:p>
            <a:r>
              <a:rPr lang="en-US" dirty="0"/>
              <a:t>Semiconductors</a:t>
            </a:r>
          </a:p>
        </p:txBody>
      </p:sp>
      <p:sp>
        <p:nvSpPr>
          <p:cNvPr id="4" name="TextBox 3">
            <a:extLst>
              <a:ext uri="{FF2B5EF4-FFF2-40B4-BE49-F238E27FC236}">
                <a16:creationId xmlns:a16="http://schemas.microsoft.com/office/drawing/2014/main" id="{583919E1-6B1F-4869-93BC-989B97D96163}"/>
              </a:ext>
            </a:extLst>
          </p:cNvPr>
          <p:cNvSpPr txBox="1"/>
          <p:nvPr/>
        </p:nvSpPr>
        <p:spPr>
          <a:xfrm>
            <a:off x="0" y="1298692"/>
            <a:ext cx="11877294" cy="5262979"/>
          </a:xfrm>
          <a:prstGeom prst="rect">
            <a:avLst/>
          </a:prstGeom>
          <a:noFill/>
        </p:spPr>
        <p:txBody>
          <a:bodyPr wrap="square">
            <a:spAutoFit/>
          </a:bodyPr>
          <a:lstStyle/>
          <a:p>
            <a:pPr marL="285750" indent="-285750" algn="l">
              <a:buFont typeface="Arial" panose="020B0604020202020204" pitchFamily="34" charset="0"/>
              <a:buChar char="•"/>
            </a:pPr>
            <a:r>
              <a:rPr lang="en-US" sz="2400" b="0" i="0" dirty="0">
                <a:solidFill>
                  <a:srgbClr val="000000"/>
                </a:solidFill>
                <a:effectLst/>
                <a:latin typeface="arial" panose="020B0604020202020204" pitchFamily="34" charset="0"/>
              </a:rPr>
              <a:t>Materials can be categorized by their ability to conduct electricity</a:t>
            </a:r>
            <a:r>
              <a:rPr lang="en-US" sz="2400" dirty="0">
                <a:solidFill>
                  <a:srgbClr val="000000"/>
                </a:solidFill>
                <a:latin typeface="arial" panose="020B0604020202020204" pitchFamily="34" charset="0"/>
              </a:rPr>
              <a:t> </a:t>
            </a:r>
            <a:r>
              <a:rPr lang="en-US" sz="2400" b="0" i="0" dirty="0">
                <a:solidFill>
                  <a:srgbClr val="000000"/>
                </a:solidFill>
                <a:effectLst/>
                <a:latin typeface="arial" panose="020B0604020202020204" pitchFamily="34" charset="0"/>
              </a:rPr>
              <a:t> </a:t>
            </a:r>
          </a:p>
          <a:p>
            <a:pPr algn="l"/>
            <a:r>
              <a:rPr lang="en-US" sz="2400" dirty="0">
                <a:solidFill>
                  <a:srgbClr val="000000"/>
                </a:solidFill>
                <a:latin typeface="arial" panose="020B0604020202020204" pitchFamily="34" charset="0"/>
              </a:rPr>
              <a:t>     </a:t>
            </a:r>
            <a:r>
              <a:rPr lang="en-US" sz="2400" b="0" i="0" dirty="0">
                <a:solidFill>
                  <a:srgbClr val="000000"/>
                </a:solidFill>
                <a:effectLst/>
                <a:latin typeface="arial" panose="020B0604020202020204" pitchFamily="34" charset="0"/>
              </a:rPr>
              <a:t> </a:t>
            </a:r>
            <a:r>
              <a:rPr lang="en-US" sz="2400" b="0" i="1" u="none" strike="noStrike" dirty="0">
                <a:effectLst/>
                <a:latin typeface="arial" panose="020B0604020202020204" pitchFamily="34" charset="0"/>
                <a:hlinkClick r:id="rId2">
                  <a:extLst>
                    <a:ext uri="{A12FA001-AC4F-418D-AE19-62706E023703}">
                      <ahyp:hlinkClr xmlns:ahyp="http://schemas.microsoft.com/office/drawing/2018/hyperlinkcolor" val="tx"/>
                    </a:ext>
                  </a:extLst>
                </a:hlinkClick>
              </a:rPr>
              <a:t>conductors</a:t>
            </a:r>
            <a:r>
              <a:rPr lang="en-US" sz="2400" b="0" i="0" dirty="0">
                <a:effectLst/>
                <a:latin typeface="arial" panose="020B0604020202020204" pitchFamily="34" charset="0"/>
              </a:rPr>
              <a:t> , </a:t>
            </a:r>
            <a:r>
              <a:rPr lang="en-US" sz="2400" b="0" i="1" u="none" strike="noStrike" dirty="0">
                <a:effectLst/>
                <a:latin typeface="arial" panose="020B0604020202020204" pitchFamily="34" charset="0"/>
                <a:hlinkClick r:id="rId3">
                  <a:extLst>
                    <a:ext uri="{A12FA001-AC4F-418D-AE19-62706E023703}">
                      <ahyp:hlinkClr xmlns:ahyp="http://schemas.microsoft.com/office/drawing/2018/hyperlinkcolor" val="tx"/>
                    </a:ext>
                  </a:extLst>
                </a:hlinkClick>
              </a:rPr>
              <a:t>semiconductors</a:t>
            </a:r>
            <a:r>
              <a:rPr lang="en-US" sz="2400" b="0" i="0" dirty="0">
                <a:effectLst/>
                <a:latin typeface="arial" panose="020B0604020202020204" pitchFamily="34" charset="0"/>
              </a:rPr>
              <a:t> or </a:t>
            </a:r>
            <a:r>
              <a:rPr lang="en-US" sz="2400" b="0" i="1" u="none" strike="noStrike" dirty="0">
                <a:effectLst/>
                <a:latin typeface="arial" panose="020B0604020202020204" pitchFamily="34" charset="0"/>
                <a:hlinkClick r:id="rId4">
                  <a:extLst>
                    <a:ext uri="{A12FA001-AC4F-418D-AE19-62706E023703}">
                      <ahyp:hlinkClr xmlns:ahyp="http://schemas.microsoft.com/office/drawing/2018/hyperlinkcolor" val="tx"/>
                    </a:ext>
                  </a:extLst>
                </a:hlinkClick>
              </a:rPr>
              <a:t>insulators</a:t>
            </a:r>
            <a:r>
              <a:rPr lang="en-US" sz="2400" b="0" i="0" dirty="0">
                <a:effectLst/>
                <a:latin typeface="arial" panose="020B0604020202020204" pitchFamily="34" charset="0"/>
              </a:rPr>
              <a:t> </a:t>
            </a:r>
            <a:r>
              <a:rPr lang="en-US" sz="2400" b="0" i="0" dirty="0">
                <a:solidFill>
                  <a:srgbClr val="000000"/>
                </a:solidFill>
                <a:effectLst/>
                <a:latin typeface="arial" panose="020B0604020202020204" pitchFamily="34" charset="0"/>
              </a:rPr>
              <a:t>.</a:t>
            </a:r>
          </a:p>
          <a:p>
            <a:pPr marL="342900" indent="-342900" algn="l">
              <a:buFont typeface="Wingdings" panose="05000000000000000000" pitchFamily="2" charset="2"/>
              <a:buChar char="§"/>
            </a:pPr>
            <a:r>
              <a:rPr lang="en-US" sz="2400" dirty="0">
                <a:solidFill>
                  <a:srgbClr val="000000"/>
                </a:solidFill>
                <a:latin typeface="arial" panose="020B0604020202020204" pitchFamily="34" charset="0"/>
              </a:rPr>
              <a:t>Conductors –conduct electric city </a:t>
            </a:r>
          </a:p>
          <a:p>
            <a:pPr marL="342900" indent="-342900" algn="l">
              <a:buFont typeface="Wingdings" panose="05000000000000000000" pitchFamily="2" charset="2"/>
              <a:buChar char="§"/>
            </a:pPr>
            <a:r>
              <a:rPr lang="en-US" sz="2400" dirty="0">
                <a:solidFill>
                  <a:srgbClr val="000000"/>
                </a:solidFill>
                <a:latin typeface="arial" panose="020B0604020202020204" pitchFamily="34" charset="0"/>
              </a:rPr>
              <a:t>Semiconductors –conduct electric city with the help of thermal energy</a:t>
            </a:r>
          </a:p>
          <a:p>
            <a:pPr marL="342900" indent="-342900" algn="l">
              <a:buFont typeface="Wingdings" panose="05000000000000000000" pitchFamily="2" charset="2"/>
              <a:buChar char="§"/>
            </a:pPr>
            <a:r>
              <a:rPr lang="en-US" sz="2400" b="0" i="0" dirty="0">
                <a:solidFill>
                  <a:srgbClr val="000000"/>
                </a:solidFill>
                <a:effectLst/>
                <a:latin typeface="arial" panose="020B0604020202020204" pitchFamily="34" charset="0"/>
              </a:rPr>
              <a:t>Insulators do not conduct -no free electron even with the help of heat</a:t>
            </a:r>
          </a:p>
          <a:p>
            <a:pPr marL="342900" indent="-342900" algn="l">
              <a:buFont typeface="Wingdings" panose="05000000000000000000" pitchFamily="2" charset="2"/>
              <a:buChar char="§"/>
            </a:pPr>
            <a:r>
              <a:rPr lang="en-US" sz="2400" dirty="0">
                <a:solidFill>
                  <a:srgbClr val="000000"/>
                </a:solidFill>
                <a:latin typeface="arial" panose="020B0604020202020204" pitchFamily="34" charset="0"/>
              </a:rPr>
              <a:t>Question-1---if it is possible to mark (for example color red ) a valence  electron at a specific position in an insulator  ---due think you find it in the same position after some time t?  </a:t>
            </a:r>
          </a:p>
          <a:p>
            <a:pPr marL="342900" indent="-342900" algn="l">
              <a:buFont typeface="Wingdings" panose="05000000000000000000" pitchFamily="2" charset="2"/>
              <a:buChar char="§"/>
            </a:pPr>
            <a:r>
              <a:rPr lang="en-US" sz="2400" dirty="0">
                <a:solidFill>
                  <a:srgbClr val="000000"/>
                </a:solidFill>
                <a:latin typeface="arial" panose="020B0604020202020204" pitchFamily="34" charset="0"/>
              </a:rPr>
              <a:t>Question-2-why not we appley large heat energy which is sufficient to excite an electron from valence band to conduction band in  an insulator so that it conducts like a semiconductor </a:t>
            </a:r>
          </a:p>
          <a:p>
            <a:pPr marL="342900" indent="-342900" algn="l">
              <a:buFont typeface="Wingdings" panose="05000000000000000000" pitchFamily="2" charset="2"/>
              <a:buChar char="§"/>
            </a:pPr>
            <a:r>
              <a:rPr lang="en-US" sz="2400" b="0" i="0" dirty="0">
                <a:solidFill>
                  <a:srgbClr val="000000"/>
                </a:solidFill>
                <a:effectLst/>
                <a:latin typeface="arial" panose="020B0604020202020204" pitchFamily="34" charset="0"/>
              </a:rPr>
              <a:t>Question 3. which pure semiconductor material has the smallest band gap energy</a:t>
            </a:r>
          </a:p>
          <a:p>
            <a:pPr marL="342900" indent="-342900" algn="l">
              <a:buFont typeface="Wingdings" panose="05000000000000000000" pitchFamily="2" charset="2"/>
              <a:buChar char="§"/>
            </a:pPr>
            <a:r>
              <a:rPr lang="en-US" sz="2400" b="0" i="0" dirty="0">
                <a:solidFill>
                  <a:srgbClr val="000000"/>
                </a:solidFill>
                <a:effectLst/>
                <a:latin typeface="arial" panose="020B0604020202020204" pitchFamily="34" charset="0"/>
              </a:rPr>
              <a:t>Question -4-how do you change </a:t>
            </a:r>
            <a:r>
              <a:rPr lang="en-US" sz="2400" dirty="0">
                <a:solidFill>
                  <a:srgbClr val="000000"/>
                </a:solidFill>
                <a:latin typeface="arial" panose="020B0604020202020204" pitchFamily="34" charset="0"/>
              </a:rPr>
              <a:t>the band gap of a semiconductor</a:t>
            </a:r>
          </a:p>
          <a:p>
            <a:pPr marL="342900" indent="-342900" algn="l">
              <a:buFont typeface="Wingdings" panose="05000000000000000000" pitchFamily="2" charset="2"/>
              <a:buChar char="§"/>
            </a:pPr>
            <a:r>
              <a:rPr lang="en-US" sz="2400" b="0" i="0" dirty="0">
                <a:solidFill>
                  <a:srgbClr val="000000"/>
                </a:solidFill>
                <a:effectLst/>
                <a:latin typeface="arial" panose="020B0604020202020204" pitchFamily="34" charset="0"/>
              </a:rPr>
              <a:t>Question-5—give an example for compound semiconductors </a:t>
            </a:r>
          </a:p>
        </p:txBody>
      </p:sp>
      <p:pic>
        <p:nvPicPr>
          <p:cNvPr id="5" name="Picture 4">
            <a:extLst>
              <a:ext uri="{FF2B5EF4-FFF2-40B4-BE49-F238E27FC236}">
                <a16:creationId xmlns:a16="http://schemas.microsoft.com/office/drawing/2014/main" id="{14E03705-413F-42F8-A730-8609015F52B7}"/>
              </a:ext>
            </a:extLst>
          </p:cNvPr>
          <p:cNvPicPr/>
          <p:nvPr/>
        </p:nvPicPr>
        <p:blipFill>
          <a:blip r:embed="rId5" cstate="print">
            <a:extLst>
              <a:ext uri="{28A0092B-C50C-407E-A947-70E740481C1C}">
                <a14:useLocalDpi xmlns:a14="http://schemas.microsoft.com/office/drawing/2010/main" val="0"/>
              </a:ext>
            </a:extLst>
          </a:blip>
          <a:stretch>
            <a:fillRect/>
          </a:stretch>
        </p:blipFill>
        <p:spPr>
          <a:xfrm>
            <a:off x="10884216" y="0"/>
            <a:ext cx="1181291" cy="940498"/>
          </a:xfrm>
          <a:prstGeom prst="rect">
            <a:avLst/>
          </a:prstGeom>
        </p:spPr>
      </p:pic>
      <p:sp>
        <p:nvSpPr>
          <p:cNvPr id="6" name="TextBox 5">
            <a:extLst>
              <a:ext uri="{FF2B5EF4-FFF2-40B4-BE49-F238E27FC236}">
                <a16:creationId xmlns:a16="http://schemas.microsoft.com/office/drawing/2014/main" id="{EC428069-6699-404C-84BA-951E4C6E6BA2}"/>
              </a:ext>
            </a:extLst>
          </p:cNvPr>
          <p:cNvSpPr txBox="1"/>
          <p:nvPr/>
        </p:nvSpPr>
        <p:spPr>
          <a:xfrm>
            <a:off x="126493" y="690573"/>
            <a:ext cx="6248400" cy="523220"/>
          </a:xfrm>
          <a:prstGeom prst="rect">
            <a:avLst/>
          </a:prstGeom>
          <a:noFill/>
        </p:spPr>
        <p:txBody>
          <a:bodyPr wrap="square">
            <a:spAutoFit/>
          </a:bodyPr>
          <a:lstStyle/>
          <a:p>
            <a:r>
              <a:rPr lang="en-US" sz="2400" b="1" dirty="0"/>
              <a:t>1. </a:t>
            </a:r>
            <a:r>
              <a:rPr lang="en-US" sz="2800" b="1" dirty="0"/>
              <a:t>Semiconducting  materials </a:t>
            </a:r>
            <a:endParaRPr lang="en-US" sz="2800" dirty="0"/>
          </a:p>
        </p:txBody>
      </p:sp>
    </p:spTree>
    <p:extLst>
      <p:ext uri="{BB962C8B-B14F-4D97-AF65-F5344CB8AC3E}">
        <p14:creationId xmlns:p14="http://schemas.microsoft.com/office/powerpoint/2010/main" val="31748891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521766D-1369-4661-85A8-2B85F51E15F6}"/>
              </a:ext>
            </a:extLst>
          </p:cNvPr>
          <p:cNvSpPr txBox="1">
            <a:spLocks/>
          </p:cNvSpPr>
          <p:nvPr/>
        </p:nvSpPr>
        <p:spPr>
          <a:xfrm>
            <a:off x="19050" y="0"/>
            <a:ext cx="12172950" cy="749300"/>
          </a:xfrm>
          <a:prstGeom prst="rect">
            <a:avLst/>
          </a:prstGeom>
          <a:solidFill>
            <a:schemeClr val="accent6">
              <a:lumMod val="20000"/>
              <a:lumOff val="80000"/>
            </a:schemeClr>
          </a:solidFill>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Semiconductors</a:t>
            </a:r>
          </a:p>
        </p:txBody>
      </p:sp>
      <p:pic>
        <p:nvPicPr>
          <p:cNvPr id="4" name="Picture 3">
            <a:extLst>
              <a:ext uri="{FF2B5EF4-FFF2-40B4-BE49-F238E27FC236}">
                <a16:creationId xmlns:a16="http://schemas.microsoft.com/office/drawing/2014/main" id="{97C9A070-B361-43FD-94F2-8FDD321E2B14}"/>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10884216" y="0"/>
            <a:ext cx="1181291" cy="940498"/>
          </a:xfrm>
          <a:prstGeom prst="rect">
            <a:avLst/>
          </a:prstGeom>
        </p:spPr>
      </p:pic>
      <p:pic>
        <p:nvPicPr>
          <p:cNvPr id="5122" name="Picture 2" descr="&#10;   &#10;    Figure EC2 : Diagram showing the electronic bonds in an abrupt P-N junction of Si. Here N-doping is achieved with arsenic (As) atoms and P-doping with boron (B) atoms&#10;   &#10;  ">
            <a:extLst>
              <a:ext uri="{FF2B5EF4-FFF2-40B4-BE49-F238E27FC236}">
                <a16:creationId xmlns:a16="http://schemas.microsoft.com/office/drawing/2014/main" id="{327F7B39-7BA8-47CF-BB30-F8FF525BEC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7008" y="1661505"/>
            <a:ext cx="8224273" cy="490029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F44E53C1-09DF-4A70-A3C2-4298945E3C11}"/>
              </a:ext>
            </a:extLst>
          </p:cNvPr>
          <p:cNvSpPr txBox="1"/>
          <p:nvPr/>
        </p:nvSpPr>
        <p:spPr>
          <a:xfrm>
            <a:off x="280415" y="830508"/>
            <a:ext cx="9460993" cy="830997"/>
          </a:xfrm>
          <a:prstGeom prst="rect">
            <a:avLst/>
          </a:prstGeom>
          <a:noFill/>
        </p:spPr>
        <p:txBody>
          <a:bodyPr wrap="square" rtlCol="0">
            <a:spAutoFit/>
          </a:bodyPr>
          <a:lstStyle/>
          <a:p>
            <a:r>
              <a:rPr lang="en-US" sz="2400" dirty="0"/>
              <a:t>4.</a:t>
            </a:r>
            <a:r>
              <a:rPr lang="en-US" sz="2400" dirty="0">
                <a:latin typeface="Times New Roman" panose="02020603050405020304" pitchFamily="18" charset="0"/>
                <a:cs typeface="Times New Roman" panose="02020603050405020304" pitchFamily="18" charset="0"/>
              </a:rPr>
              <a:t>Carrier concentration </a:t>
            </a:r>
          </a:p>
          <a:p>
            <a:pPr marL="342900" indent="-342900">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 Doping in semiconductors produces P and N type semiconductors  </a:t>
            </a:r>
          </a:p>
        </p:txBody>
      </p:sp>
    </p:spTree>
    <p:extLst>
      <p:ext uri="{BB962C8B-B14F-4D97-AF65-F5344CB8AC3E}">
        <p14:creationId xmlns:p14="http://schemas.microsoft.com/office/powerpoint/2010/main" val="367960421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a:extLst>
              <a:ext uri="{FF2B5EF4-FFF2-40B4-BE49-F238E27FC236}">
                <a16:creationId xmlns:a16="http://schemas.microsoft.com/office/drawing/2014/main" id="{A638AC9F-A30C-4A8F-9751-0E47BF9B898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19800" y="907674"/>
            <a:ext cx="7855061" cy="5950326"/>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a:extLst>
              <a:ext uri="{FF2B5EF4-FFF2-40B4-BE49-F238E27FC236}">
                <a16:creationId xmlns:a16="http://schemas.microsoft.com/office/drawing/2014/main" id="{A1C538AC-0369-4EB9-B244-3C1B5EE25B23}"/>
              </a:ext>
            </a:extLst>
          </p:cNvPr>
          <p:cNvSpPr txBox="1">
            <a:spLocks/>
          </p:cNvSpPr>
          <p:nvPr/>
        </p:nvSpPr>
        <p:spPr>
          <a:xfrm>
            <a:off x="19050" y="0"/>
            <a:ext cx="12172950" cy="749300"/>
          </a:xfrm>
          <a:prstGeom prst="rect">
            <a:avLst/>
          </a:prstGeom>
          <a:solidFill>
            <a:schemeClr val="accent6">
              <a:lumMod val="20000"/>
              <a:lumOff val="80000"/>
            </a:schemeClr>
          </a:solidFill>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Semiconductors</a:t>
            </a:r>
          </a:p>
        </p:txBody>
      </p:sp>
      <p:pic>
        <p:nvPicPr>
          <p:cNvPr id="5" name="Picture 4">
            <a:extLst>
              <a:ext uri="{FF2B5EF4-FFF2-40B4-BE49-F238E27FC236}">
                <a16:creationId xmlns:a16="http://schemas.microsoft.com/office/drawing/2014/main" id="{DA82C69A-0144-4553-96A4-F5936881A8DF}"/>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10884216" y="0"/>
            <a:ext cx="1181291" cy="940498"/>
          </a:xfrm>
          <a:prstGeom prst="rect">
            <a:avLst/>
          </a:prstGeom>
        </p:spPr>
      </p:pic>
      <p:sp>
        <p:nvSpPr>
          <p:cNvPr id="6" name="TextBox 5">
            <a:extLst>
              <a:ext uri="{FF2B5EF4-FFF2-40B4-BE49-F238E27FC236}">
                <a16:creationId xmlns:a16="http://schemas.microsoft.com/office/drawing/2014/main" id="{F2AE35E0-DFE0-4ED1-A438-8B5EB1F94477}"/>
              </a:ext>
            </a:extLst>
          </p:cNvPr>
          <p:cNvSpPr txBox="1"/>
          <p:nvPr/>
        </p:nvSpPr>
        <p:spPr>
          <a:xfrm>
            <a:off x="170688" y="761671"/>
            <a:ext cx="6205728" cy="461665"/>
          </a:xfrm>
          <a:prstGeom prst="rect">
            <a:avLst/>
          </a:prstGeom>
          <a:noFill/>
        </p:spPr>
        <p:txBody>
          <a:bodyPr wrap="square">
            <a:spAutoFit/>
          </a:bodyPr>
          <a:lstStyle/>
          <a:p>
            <a:r>
              <a:rPr lang="en-US" sz="2400" dirty="0"/>
              <a:t>4. Carrier concentration </a:t>
            </a:r>
          </a:p>
        </p:txBody>
      </p:sp>
      <p:sp>
        <p:nvSpPr>
          <p:cNvPr id="8" name="Rectangle 6">
            <a:extLst>
              <a:ext uri="{FF2B5EF4-FFF2-40B4-BE49-F238E27FC236}">
                <a16:creationId xmlns:a16="http://schemas.microsoft.com/office/drawing/2014/main" id="{4A57A5CA-4964-4BE4-A713-CE6401F0911E}"/>
              </a:ext>
            </a:extLst>
          </p:cNvPr>
          <p:cNvSpPr>
            <a:spLocks noChangeArrowheads="1"/>
          </p:cNvSpPr>
          <p:nvPr/>
        </p:nvSpPr>
        <p:spPr bwMode="auto">
          <a:xfrm>
            <a:off x="170688" y="2597136"/>
            <a:ext cx="3328416"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Electron density as a function of temperature for a Si sample with a donor concentration of ND </a:t>
            </a: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pic>
        <p:nvPicPr>
          <p:cNvPr id="5127" name="Picture 7" descr="$ 10^{15}$">
            <a:extLst>
              <a:ext uri="{FF2B5EF4-FFF2-40B4-BE49-F238E27FC236}">
                <a16:creationId xmlns:a16="http://schemas.microsoft.com/office/drawing/2014/main" id="{C1D9B836-5062-4BC4-AFA2-5E6A8DB808B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V="1">
            <a:off x="8929652" y="2365882"/>
            <a:ext cx="342364" cy="1799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839676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C7448250-5CCB-499A-B134-7EBA3C82A505}"/>
              </a:ext>
            </a:extLst>
          </p:cNvPr>
          <p:cNvSpPr txBox="1">
            <a:spLocks/>
          </p:cNvSpPr>
          <p:nvPr/>
        </p:nvSpPr>
        <p:spPr>
          <a:xfrm>
            <a:off x="19050" y="0"/>
            <a:ext cx="12172950" cy="749300"/>
          </a:xfrm>
          <a:prstGeom prst="rect">
            <a:avLst/>
          </a:prstGeom>
          <a:solidFill>
            <a:schemeClr val="accent6">
              <a:lumMod val="20000"/>
              <a:lumOff val="80000"/>
            </a:schemeClr>
          </a:solidFill>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Semiconductors</a:t>
            </a:r>
          </a:p>
        </p:txBody>
      </p:sp>
      <p:sp>
        <p:nvSpPr>
          <p:cNvPr id="5" name="TextBox 4">
            <a:extLst>
              <a:ext uri="{FF2B5EF4-FFF2-40B4-BE49-F238E27FC236}">
                <a16:creationId xmlns:a16="http://schemas.microsoft.com/office/drawing/2014/main" id="{41474D9C-344C-4AB2-A7BA-A95348364586}"/>
              </a:ext>
            </a:extLst>
          </p:cNvPr>
          <p:cNvSpPr txBox="1"/>
          <p:nvPr/>
        </p:nvSpPr>
        <p:spPr>
          <a:xfrm>
            <a:off x="125185" y="1170881"/>
            <a:ext cx="11582399" cy="830997"/>
          </a:xfrm>
          <a:prstGeom prst="rect">
            <a:avLst/>
          </a:prstGeom>
          <a:noFill/>
        </p:spPr>
        <p:txBody>
          <a:bodyPr wrap="square">
            <a:spAutoFit/>
          </a:bodyPr>
          <a:lstStyle/>
          <a:p>
            <a:r>
              <a:rPr lang="en-US" sz="2400" dirty="0"/>
              <a:t>N-Type and P-Type Doping</a:t>
            </a:r>
          </a:p>
          <a:p>
            <a:pPr marL="342900" indent="-342900">
              <a:buFont typeface="Wingdings" panose="05000000000000000000" pitchFamily="2" charset="2"/>
              <a:buChar char="§"/>
            </a:pPr>
            <a:r>
              <a:rPr lang="en-US" sz="2400" dirty="0"/>
              <a:t>Doping changes concentrations of free electrons and/or holes in semiconductors</a:t>
            </a:r>
          </a:p>
        </p:txBody>
      </p:sp>
      <p:pic>
        <p:nvPicPr>
          <p:cNvPr id="11" name="Picture 10">
            <a:extLst>
              <a:ext uri="{FF2B5EF4-FFF2-40B4-BE49-F238E27FC236}">
                <a16:creationId xmlns:a16="http://schemas.microsoft.com/office/drawing/2014/main" id="{17453960-1726-45B8-B7D9-A86B4900784C}"/>
              </a:ext>
            </a:extLst>
          </p:cNvPr>
          <p:cNvPicPr>
            <a:picLocks noChangeAspect="1"/>
          </p:cNvPicPr>
          <p:nvPr/>
        </p:nvPicPr>
        <p:blipFill rotWithShape="1">
          <a:blip r:embed="rId2">
            <a:lum bright="-20000" contrast="40000"/>
          </a:blip>
          <a:srcRect l="2227" t="5885" r="1989" b="3057"/>
          <a:stretch/>
        </p:blipFill>
        <p:spPr>
          <a:xfrm>
            <a:off x="125185" y="2183293"/>
            <a:ext cx="7576457" cy="4517814"/>
          </a:xfrm>
          <a:prstGeom prst="rect">
            <a:avLst/>
          </a:prstGeom>
        </p:spPr>
      </p:pic>
      <p:sp>
        <p:nvSpPr>
          <p:cNvPr id="12" name="TextBox 11">
            <a:extLst>
              <a:ext uri="{FF2B5EF4-FFF2-40B4-BE49-F238E27FC236}">
                <a16:creationId xmlns:a16="http://schemas.microsoft.com/office/drawing/2014/main" id="{2EFB270C-FDD8-4BCB-842E-7E5D3EF9025E}"/>
              </a:ext>
            </a:extLst>
          </p:cNvPr>
          <p:cNvSpPr txBox="1"/>
          <p:nvPr/>
        </p:nvSpPr>
        <p:spPr>
          <a:xfrm>
            <a:off x="7701642" y="2364708"/>
            <a:ext cx="4234544" cy="4154984"/>
          </a:xfrm>
          <a:prstGeom prst="rect">
            <a:avLst/>
          </a:prstGeom>
          <a:noFill/>
        </p:spPr>
        <p:txBody>
          <a:bodyPr wrap="square" rtlCol="0">
            <a:spAutoFit/>
          </a:bodyPr>
          <a:lstStyle/>
          <a:p>
            <a:pPr marL="285750" indent="-285750">
              <a:buFont typeface="Wingdings" panose="05000000000000000000" pitchFamily="2" charset="2"/>
              <a:buChar char="§"/>
            </a:pPr>
            <a:r>
              <a:rPr lang="en-US" sz="2400" dirty="0"/>
              <a:t>N-type -Silicon - four electrons for covalent bonds </a:t>
            </a:r>
          </a:p>
          <a:p>
            <a:pPr marL="285750" indent="-285750">
              <a:buFont typeface="Wingdings" panose="05000000000000000000" pitchFamily="2" charset="2"/>
              <a:buChar char="§"/>
            </a:pPr>
            <a:r>
              <a:rPr lang="en-US" sz="2400" dirty="0"/>
              <a:t>Phosphorus- five  electron-one electron not bonded --easily liberated by the thermal energy, -becomes a free electron.</a:t>
            </a:r>
          </a:p>
          <a:p>
            <a:pPr marL="285750" indent="-285750">
              <a:buFont typeface="Wingdings" panose="05000000000000000000" pitchFamily="2" charset="2"/>
              <a:buChar char="§"/>
            </a:pPr>
            <a:r>
              <a:rPr lang="en-US" sz="2400" dirty="0"/>
              <a:t>P-type doping - a silicon atoms are replaced by atoms from the third column of the periodic table- boron atoms</a:t>
            </a:r>
          </a:p>
        </p:txBody>
      </p:sp>
      <p:pic>
        <p:nvPicPr>
          <p:cNvPr id="6" name="Picture 5">
            <a:extLst>
              <a:ext uri="{FF2B5EF4-FFF2-40B4-BE49-F238E27FC236}">
                <a16:creationId xmlns:a16="http://schemas.microsoft.com/office/drawing/2014/main" id="{E4282FFF-B460-4888-B279-576C571C3DBA}"/>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10884216" y="0"/>
            <a:ext cx="1181291" cy="940498"/>
          </a:xfrm>
          <a:prstGeom prst="rect">
            <a:avLst/>
          </a:prstGeom>
        </p:spPr>
      </p:pic>
      <p:sp>
        <p:nvSpPr>
          <p:cNvPr id="8" name="TextBox 7">
            <a:extLst>
              <a:ext uri="{FF2B5EF4-FFF2-40B4-BE49-F238E27FC236}">
                <a16:creationId xmlns:a16="http://schemas.microsoft.com/office/drawing/2014/main" id="{E46F95F7-2C1A-49FD-8DBF-D28B65CB2A34}"/>
              </a:ext>
            </a:extLst>
          </p:cNvPr>
          <p:cNvSpPr txBox="1"/>
          <p:nvPr/>
        </p:nvSpPr>
        <p:spPr>
          <a:xfrm>
            <a:off x="323088" y="755832"/>
            <a:ext cx="6205728" cy="461665"/>
          </a:xfrm>
          <a:prstGeom prst="rect">
            <a:avLst/>
          </a:prstGeom>
          <a:noFill/>
        </p:spPr>
        <p:txBody>
          <a:bodyPr wrap="square">
            <a:spAutoFit/>
          </a:bodyPr>
          <a:lstStyle/>
          <a:p>
            <a:r>
              <a:rPr lang="en-US" sz="2400" dirty="0"/>
              <a:t>4. Carrier concentration </a:t>
            </a:r>
          </a:p>
        </p:txBody>
      </p:sp>
    </p:spTree>
    <p:extLst>
      <p:ext uri="{BB962C8B-B14F-4D97-AF65-F5344CB8AC3E}">
        <p14:creationId xmlns:p14="http://schemas.microsoft.com/office/powerpoint/2010/main" val="61085841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01A5FD6-15B5-44E8-ADA7-08DD8960B765}"/>
              </a:ext>
            </a:extLst>
          </p:cNvPr>
          <p:cNvSpPr txBox="1">
            <a:spLocks/>
          </p:cNvSpPr>
          <p:nvPr/>
        </p:nvSpPr>
        <p:spPr>
          <a:xfrm>
            <a:off x="19050" y="0"/>
            <a:ext cx="12172950" cy="749300"/>
          </a:xfrm>
          <a:prstGeom prst="rect">
            <a:avLst/>
          </a:prstGeom>
          <a:solidFill>
            <a:schemeClr val="accent6">
              <a:lumMod val="20000"/>
              <a:lumOff val="80000"/>
            </a:schemeClr>
          </a:solidFill>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Semiconductors</a:t>
            </a:r>
          </a:p>
        </p:txBody>
      </p:sp>
      <p:pic>
        <p:nvPicPr>
          <p:cNvPr id="6" name="Picture 5">
            <a:extLst>
              <a:ext uri="{FF2B5EF4-FFF2-40B4-BE49-F238E27FC236}">
                <a16:creationId xmlns:a16="http://schemas.microsoft.com/office/drawing/2014/main" id="{AE7FBD98-8F95-4299-B792-01A0ECA55224}"/>
              </a:ext>
            </a:extLst>
          </p:cNvPr>
          <p:cNvPicPr>
            <a:picLocks noChangeAspect="1"/>
          </p:cNvPicPr>
          <p:nvPr/>
        </p:nvPicPr>
        <p:blipFill rotWithShape="1">
          <a:blip r:embed="rId2">
            <a:lum bright="-20000" contrast="40000"/>
          </a:blip>
          <a:srcRect l="10043" r="2261" b="6532"/>
          <a:stretch/>
        </p:blipFill>
        <p:spPr>
          <a:xfrm>
            <a:off x="3351302" y="947057"/>
            <a:ext cx="7532914" cy="4864893"/>
          </a:xfrm>
          <a:prstGeom prst="rect">
            <a:avLst/>
          </a:prstGeom>
        </p:spPr>
      </p:pic>
      <p:sp>
        <p:nvSpPr>
          <p:cNvPr id="8" name="TextBox 7">
            <a:extLst>
              <a:ext uri="{FF2B5EF4-FFF2-40B4-BE49-F238E27FC236}">
                <a16:creationId xmlns:a16="http://schemas.microsoft.com/office/drawing/2014/main" id="{4AF31E9D-6B75-4C8F-A223-ECC2776ED433}"/>
              </a:ext>
            </a:extLst>
          </p:cNvPr>
          <p:cNvSpPr txBox="1"/>
          <p:nvPr/>
        </p:nvSpPr>
        <p:spPr>
          <a:xfrm>
            <a:off x="255814" y="5826091"/>
            <a:ext cx="11680371" cy="830997"/>
          </a:xfrm>
          <a:prstGeom prst="rect">
            <a:avLst/>
          </a:prstGeom>
          <a:noFill/>
        </p:spPr>
        <p:txBody>
          <a:bodyPr wrap="square" rtlCol="0">
            <a:spAutoFit/>
          </a:bodyPr>
          <a:lstStyle/>
          <a:p>
            <a:pPr marL="342900" indent="-342900">
              <a:buFont typeface="Wingdings" panose="05000000000000000000" pitchFamily="2" charset="2"/>
              <a:buChar char="§"/>
            </a:pPr>
            <a:r>
              <a:rPr lang="en-US" sz="2400" dirty="0"/>
              <a:t>A semiconductor material is electroneutral and </a:t>
            </a:r>
          </a:p>
          <a:p>
            <a:pPr marL="342900" indent="-342900">
              <a:buFont typeface="Wingdings" panose="05000000000000000000" pitchFamily="2" charset="2"/>
              <a:buChar char="§"/>
            </a:pPr>
            <a:r>
              <a:rPr lang="en-US" sz="2400" dirty="0"/>
              <a:t>it is expressed by the electroneutrality equation:</a:t>
            </a:r>
          </a:p>
        </p:txBody>
      </p:sp>
      <p:pic>
        <p:nvPicPr>
          <p:cNvPr id="10" name="Picture 9">
            <a:extLst>
              <a:ext uri="{FF2B5EF4-FFF2-40B4-BE49-F238E27FC236}">
                <a16:creationId xmlns:a16="http://schemas.microsoft.com/office/drawing/2014/main" id="{F69AEBC3-CBC4-4BC7-8ECA-3A35262EBC6E}"/>
              </a:ext>
            </a:extLst>
          </p:cNvPr>
          <p:cNvPicPr>
            <a:picLocks noChangeAspect="1"/>
          </p:cNvPicPr>
          <p:nvPr/>
        </p:nvPicPr>
        <p:blipFill>
          <a:blip r:embed="rId3"/>
          <a:stretch>
            <a:fillRect/>
          </a:stretch>
        </p:blipFill>
        <p:spPr>
          <a:xfrm>
            <a:off x="7140098" y="5826091"/>
            <a:ext cx="3041151" cy="760288"/>
          </a:xfrm>
          <a:prstGeom prst="rect">
            <a:avLst/>
          </a:prstGeom>
        </p:spPr>
      </p:pic>
      <p:pic>
        <p:nvPicPr>
          <p:cNvPr id="9" name="Picture 8">
            <a:extLst>
              <a:ext uri="{FF2B5EF4-FFF2-40B4-BE49-F238E27FC236}">
                <a16:creationId xmlns:a16="http://schemas.microsoft.com/office/drawing/2014/main" id="{B0B26318-BB18-47C5-BC96-8A02163BAFF6}"/>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10884216" y="0"/>
            <a:ext cx="1181291" cy="940498"/>
          </a:xfrm>
          <a:prstGeom prst="rect">
            <a:avLst/>
          </a:prstGeom>
        </p:spPr>
      </p:pic>
      <p:sp>
        <p:nvSpPr>
          <p:cNvPr id="11" name="TextBox 10">
            <a:extLst>
              <a:ext uri="{FF2B5EF4-FFF2-40B4-BE49-F238E27FC236}">
                <a16:creationId xmlns:a16="http://schemas.microsoft.com/office/drawing/2014/main" id="{BC770300-249D-44ED-ADB1-539D3F68743E}"/>
              </a:ext>
            </a:extLst>
          </p:cNvPr>
          <p:cNvSpPr txBox="1"/>
          <p:nvPr/>
        </p:nvSpPr>
        <p:spPr>
          <a:xfrm>
            <a:off x="323088" y="755832"/>
            <a:ext cx="6205728" cy="461665"/>
          </a:xfrm>
          <a:prstGeom prst="rect">
            <a:avLst/>
          </a:prstGeom>
          <a:noFill/>
        </p:spPr>
        <p:txBody>
          <a:bodyPr wrap="square">
            <a:spAutoFit/>
          </a:bodyPr>
          <a:lstStyle/>
          <a:p>
            <a:r>
              <a:rPr lang="en-US" sz="2400" dirty="0"/>
              <a:t>4. Carrier concentration </a:t>
            </a:r>
          </a:p>
        </p:txBody>
      </p:sp>
    </p:spTree>
    <p:extLst>
      <p:ext uri="{BB962C8B-B14F-4D97-AF65-F5344CB8AC3E}">
        <p14:creationId xmlns:p14="http://schemas.microsoft.com/office/powerpoint/2010/main" val="27968583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E2CECE-4C70-48D1-96E6-3B84ECB439F9}"/>
              </a:ext>
            </a:extLst>
          </p:cNvPr>
          <p:cNvSpPr txBox="1">
            <a:spLocks/>
          </p:cNvSpPr>
          <p:nvPr/>
        </p:nvSpPr>
        <p:spPr>
          <a:xfrm>
            <a:off x="19050" y="0"/>
            <a:ext cx="12172950" cy="749300"/>
          </a:xfrm>
          <a:prstGeom prst="rect">
            <a:avLst/>
          </a:prstGeom>
          <a:solidFill>
            <a:schemeClr val="accent6">
              <a:lumMod val="20000"/>
              <a:lumOff val="80000"/>
            </a:schemeClr>
          </a:solidFill>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Semiconductors</a:t>
            </a:r>
          </a:p>
        </p:txBody>
      </p:sp>
      <p:sp>
        <p:nvSpPr>
          <p:cNvPr id="7" name="TextBox 6">
            <a:extLst>
              <a:ext uri="{FF2B5EF4-FFF2-40B4-BE49-F238E27FC236}">
                <a16:creationId xmlns:a16="http://schemas.microsoft.com/office/drawing/2014/main" id="{FC96B726-AFBC-40F2-A9E8-54127A225DA9}"/>
              </a:ext>
            </a:extLst>
          </p:cNvPr>
          <p:cNvSpPr txBox="1"/>
          <p:nvPr/>
        </p:nvSpPr>
        <p:spPr>
          <a:xfrm>
            <a:off x="315686" y="1298809"/>
            <a:ext cx="11749821" cy="1569660"/>
          </a:xfrm>
          <a:prstGeom prst="rect">
            <a:avLst/>
          </a:prstGeom>
          <a:noFill/>
        </p:spPr>
        <p:txBody>
          <a:bodyPr wrap="square">
            <a:spAutoFit/>
          </a:bodyPr>
          <a:lstStyle/>
          <a:p>
            <a:r>
              <a:rPr lang="en-US" sz="2400" dirty="0">
                <a:latin typeface="Times New Roman" panose="02020603050405020304" pitchFamily="18" charset="0"/>
                <a:cs typeface="Times New Roman" panose="02020603050405020304" pitchFamily="18" charset="0"/>
              </a:rPr>
              <a:t>phosphorus Atom (donor) and -N-type doping</a:t>
            </a:r>
          </a:p>
          <a:p>
            <a:pPr marL="342900" indent="-342900">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Phosphorous atom donates its fifth valence electron and it acts as free charge carrier</a:t>
            </a:r>
          </a:p>
          <a:p>
            <a:pPr marL="342900" indent="-342900">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Number of free charge carriers is dependent on number of donors, Nd </a:t>
            </a:r>
          </a:p>
          <a:p>
            <a:r>
              <a:rPr lang="en-US" sz="2400" dirty="0"/>
              <a:t> </a:t>
            </a:r>
          </a:p>
        </p:txBody>
      </p:sp>
      <p:sp>
        <p:nvSpPr>
          <p:cNvPr id="8" name="TextBox 7">
            <a:extLst>
              <a:ext uri="{FF2B5EF4-FFF2-40B4-BE49-F238E27FC236}">
                <a16:creationId xmlns:a16="http://schemas.microsoft.com/office/drawing/2014/main" id="{6CB74940-BCBC-4786-AD32-3995928FBFA3}"/>
              </a:ext>
            </a:extLst>
          </p:cNvPr>
          <p:cNvSpPr txBox="1"/>
          <p:nvPr/>
        </p:nvSpPr>
        <p:spPr>
          <a:xfrm>
            <a:off x="4352544" y="2629808"/>
            <a:ext cx="7444739" cy="2677656"/>
          </a:xfrm>
          <a:prstGeom prst="rect">
            <a:avLst/>
          </a:prstGeom>
          <a:noFill/>
        </p:spPr>
        <p:txBody>
          <a:bodyPr wrap="square" rtlCol="0">
            <a:spAutoFit/>
          </a:bodyPr>
          <a:lstStyle/>
          <a:p>
            <a:pPr marL="285750" indent="-285750">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The donors are +</a:t>
            </a:r>
            <a:r>
              <a:rPr lang="en-US" sz="2400" dirty="0" err="1">
                <a:latin typeface="Times New Roman" panose="02020603050405020304" pitchFamily="18" charset="0"/>
                <a:cs typeface="Times New Roman" panose="02020603050405020304" pitchFamily="18" charset="0"/>
              </a:rPr>
              <a:t>vely</a:t>
            </a:r>
            <a:r>
              <a:rPr lang="en-US" sz="2400" dirty="0">
                <a:latin typeface="Times New Roman" panose="02020603050405020304" pitchFamily="18" charset="0"/>
                <a:cs typeface="Times New Roman" panose="02020603050405020304" pitchFamily="18" charset="0"/>
              </a:rPr>
              <a:t> charged.</a:t>
            </a:r>
          </a:p>
          <a:p>
            <a:pPr marL="285750" indent="-285750">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There are a large number of free es. </a:t>
            </a:r>
          </a:p>
          <a:p>
            <a:pPr marL="285750" indent="-285750">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A small number of holes in relation to the number of free es. </a:t>
            </a:r>
          </a:p>
          <a:p>
            <a:pPr marL="285750" indent="-285750">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Doping gives: positively charged donors &amp; free es.</a:t>
            </a:r>
          </a:p>
          <a:p>
            <a:pPr marL="285750" indent="-285750">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 Supply of energy gives: free es and  positively charged holes.</a:t>
            </a:r>
          </a:p>
        </p:txBody>
      </p:sp>
      <p:pic>
        <p:nvPicPr>
          <p:cNvPr id="6" name="Picture 5">
            <a:extLst>
              <a:ext uri="{FF2B5EF4-FFF2-40B4-BE49-F238E27FC236}">
                <a16:creationId xmlns:a16="http://schemas.microsoft.com/office/drawing/2014/main" id="{9A9531FA-6B92-4DD2-A25C-FDEFAC62AE4A}"/>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10884216" y="0"/>
            <a:ext cx="1181291" cy="940498"/>
          </a:xfrm>
          <a:prstGeom prst="rect">
            <a:avLst/>
          </a:prstGeom>
        </p:spPr>
      </p:pic>
      <p:pic>
        <p:nvPicPr>
          <p:cNvPr id="6146" name="Picture 2" descr="n-doping with phosphorus">
            <a:extLst>
              <a:ext uri="{FF2B5EF4-FFF2-40B4-BE49-F238E27FC236}">
                <a16:creationId xmlns:a16="http://schemas.microsoft.com/office/drawing/2014/main" id="{2BDE8F4D-3A5D-4F1D-B191-F29FFA1A560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6452" r="26822" b="18582"/>
          <a:stretch/>
        </p:blipFill>
        <p:spPr bwMode="auto">
          <a:xfrm>
            <a:off x="865632" y="2629808"/>
            <a:ext cx="3486912" cy="343814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1108E2AC-334E-4983-B8A5-A9B292FDDC6F}"/>
              </a:ext>
            </a:extLst>
          </p:cNvPr>
          <p:cNvSpPr txBox="1"/>
          <p:nvPr/>
        </p:nvSpPr>
        <p:spPr>
          <a:xfrm>
            <a:off x="323088" y="755832"/>
            <a:ext cx="6205728" cy="461665"/>
          </a:xfrm>
          <a:prstGeom prst="rect">
            <a:avLst/>
          </a:prstGeom>
          <a:noFill/>
        </p:spPr>
        <p:txBody>
          <a:bodyPr wrap="square">
            <a:spAutoFit/>
          </a:bodyPr>
          <a:lstStyle/>
          <a:p>
            <a:r>
              <a:rPr lang="en-US" sz="2400" dirty="0">
                <a:latin typeface="Times New Roman" panose="02020603050405020304" pitchFamily="18" charset="0"/>
                <a:cs typeface="Times New Roman" panose="02020603050405020304" pitchFamily="18" charset="0"/>
              </a:rPr>
              <a:t>4. Carrier concentration </a:t>
            </a:r>
          </a:p>
        </p:txBody>
      </p:sp>
    </p:spTree>
    <p:extLst>
      <p:ext uri="{BB962C8B-B14F-4D97-AF65-F5344CB8AC3E}">
        <p14:creationId xmlns:p14="http://schemas.microsoft.com/office/powerpoint/2010/main" val="385371092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E3E807C-639B-47A7-9C01-72498AEF4701}"/>
              </a:ext>
            </a:extLst>
          </p:cNvPr>
          <p:cNvSpPr txBox="1">
            <a:spLocks/>
          </p:cNvSpPr>
          <p:nvPr/>
        </p:nvSpPr>
        <p:spPr>
          <a:xfrm>
            <a:off x="19050" y="0"/>
            <a:ext cx="12172950" cy="749300"/>
          </a:xfrm>
          <a:prstGeom prst="rect">
            <a:avLst/>
          </a:prstGeom>
          <a:solidFill>
            <a:schemeClr val="accent6">
              <a:lumMod val="20000"/>
              <a:lumOff val="80000"/>
            </a:schemeClr>
          </a:solidFill>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Semiconductors</a:t>
            </a:r>
          </a:p>
        </p:txBody>
      </p:sp>
      <p:sp>
        <p:nvSpPr>
          <p:cNvPr id="6" name="TextBox 5">
            <a:extLst>
              <a:ext uri="{FF2B5EF4-FFF2-40B4-BE49-F238E27FC236}">
                <a16:creationId xmlns:a16="http://schemas.microsoft.com/office/drawing/2014/main" id="{8F1BD378-C501-4508-B58D-A83E9D0264C8}"/>
              </a:ext>
            </a:extLst>
          </p:cNvPr>
          <p:cNvSpPr txBox="1"/>
          <p:nvPr/>
        </p:nvSpPr>
        <p:spPr>
          <a:xfrm>
            <a:off x="3659657" y="2677606"/>
            <a:ext cx="8008087" cy="3046988"/>
          </a:xfrm>
          <a:prstGeom prst="rect">
            <a:avLst/>
          </a:prstGeom>
          <a:noFill/>
        </p:spPr>
        <p:txBody>
          <a:bodyPr wrap="square" rtlCol="0">
            <a:spAutoFit/>
          </a:bodyPr>
          <a:lstStyle/>
          <a:p>
            <a:pPr marL="285750" indent="-285750">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The acceptors are negatively charged.</a:t>
            </a:r>
          </a:p>
          <a:p>
            <a:pPr marL="285750" indent="-285750">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There are a large number of holes. </a:t>
            </a:r>
          </a:p>
          <a:p>
            <a:pPr marL="285750" indent="-285750">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A small number of free electrons in relation to the number of holes. </a:t>
            </a:r>
          </a:p>
          <a:p>
            <a:pPr marL="285750" indent="-285750">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Doping gives: negatively charged acceptors. positively charged holes.</a:t>
            </a:r>
          </a:p>
          <a:p>
            <a:pPr marL="285750" indent="-285750">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 Supply of energy gives: positively charged holes. negatively charged free electrons.</a:t>
            </a:r>
          </a:p>
        </p:txBody>
      </p:sp>
      <p:sp>
        <p:nvSpPr>
          <p:cNvPr id="8" name="TextBox 7">
            <a:extLst>
              <a:ext uri="{FF2B5EF4-FFF2-40B4-BE49-F238E27FC236}">
                <a16:creationId xmlns:a16="http://schemas.microsoft.com/office/drawing/2014/main" id="{1DDDF66C-D323-4EEA-A4B3-6CC9866EEEB8}"/>
              </a:ext>
            </a:extLst>
          </p:cNvPr>
          <p:cNvSpPr txBox="1"/>
          <p:nvPr/>
        </p:nvSpPr>
        <p:spPr>
          <a:xfrm>
            <a:off x="304800" y="1133406"/>
            <a:ext cx="11582400" cy="1200329"/>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Boron atom doping (Acceptor) –P-type</a:t>
            </a:r>
          </a:p>
          <a:p>
            <a:pPr marL="342900" indent="-342900">
              <a:buFont typeface="Wingdings" panose="05000000000000000000" pitchFamily="2" charset="2"/>
              <a:buChar char="§"/>
            </a:pPr>
            <a:r>
              <a:rPr lang="en-US" sz="2400" dirty="0"/>
              <a:t>Boron atom accepts one unbonded electron and creates holes.</a:t>
            </a:r>
          </a:p>
          <a:p>
            <a:pPr marL="342900" indent="-342900">
              <a:buFont typeface="Wingdings" panose="05000000000000000000" pitchFamily="2" charset="2"/>
              <a:buChar char="§"/>
            </a:pPr>
            <a:r>
              <a:rPr lang="en-US" sz="2400" dirty="0"/>
              <a:t>The number of carriers is dependent on the number of acceptor atoms, Na </a:t>
            </a:r>
            <a:endParaRPr lang="en-US" sz="2400"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05C827C1-C233-437B-958D-51A5E85A7D27}"/>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10884216" y="0"/>
            <a:ext cx="1181291" cy="940498"/>
          </a:xfrm>
          <a:prstGeom prst="rect">
            <a:avLst/>
          </a:prstGeom>
        </p:spPr>
      </p:pic>
      <p:sp>
        <p:nvSpPr>
          <p:cNvPr id="9" name="TextBox 8">
            <a:extLst>
              <a:ext uri="{FF2B5EF4-FFF2-40B4-BE49-F238E27FC236}">
                <a16:creationId xmlns:a16="http://schemas.microsoft.com/office/drawing/2014/main" id="{7B2BDFF1-91B5-4B9F-8563-6CA242177EBB}"/>
              </a:ext>
            </a:extLst>
          </p:cNvPr>
          <p:cNvSpPr txBox="1"/>
          <p:nvPr/>
        </p:nvSpPr>
        <p:spPr>
          <a:xfrm>
            <a:off x="304800" y="733689"/>
            <a:ext cx="6205728" cy="461665"/>
          </a:xfrm>
          <a:prstGeom prst="rect">
            <a:avLst/>
          </a:prstGeom>
          <a:noFill/>
        </p:spPr>
        <p:txBody>
          <a:bodyPr wrap="square">
            <a:spAutoFit/>
          </a:bodyPr>
          <a:lstStyle/>
          <a:p>
            <a:r>
              <a:rPr lang="en-US" sz="2400" dirty="0"/>
              <a:t>4. </a:t>
            </a:r>
            <a:r>
              <a:rPr lang="en-US" sz="2400" dirty="0">
                <a:latin typeface="Times New Roman" panose="02020603050405020304" pitchFamily="18" charset="0"/>
                <a:cs typeface="Times New Roman" panose="02020603050405020304" pitchFamily="18" charset="0"/>
              </a:rPr>
              <a:t>Carrier concentration </a:t>
            </a:r>
          </a:p>
        </p:txBody>
      </p:sp>
      <p:pic>
        <p:nvPicPr>
          <p:cNvPr id="2052" name="Picture 4">
            <a:extLst>
              <a:ext uri="{FF2B5EF4-FFF2-40B4-BE49-F238E27FC236}">
                <a16:creationId xmlns:a16="http://schemas.microsoft.com/office/drawing/2014/main" id="{D3C82F80-E684-4F38-B31E-4A88DA2D8AF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4253"/>
          <a:stretch/>
        </p:blipFill>
        <p:spPr bwMode="auto">
          <a:xfrm>
            <a:off x="304801" y="2526643"/>
            <a:ext cx="3354856" cy="34474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571009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8F4A666-9A6F-435F-AFE2-25DDCDF5E407}"/>
              </a:ext>
            </a:extLst>
          </p:cNvPr>
          <p:cNvSpPr txBox="1">
            <a:spLocks/>
          </p:cNvSpPr>
          <p:nvPr/>
        </p:nvSpPr>
        <p:spPr>
          <a:xfrm>
            <a:off x="19050" y="0"/>
            <a:ext cx="12172950" cy="749300"/>
          </a:xfrm>
          <a:prstGeom prst="rect">
            <a:avLst/>
          </a:prstGeom>
          <a:solidFill>
            <a:schemeClr val="accent6">
              <a:lumMod val="20000"/>
              <a:lumOff val="80000"/>
            </a:schemeClr>
          </a:solidFill>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Semiconductors</a:t>
            </a:r>
          </a:p>
        </p:txBody>
      </p:sp>
      <p:pic>
        <p:nvPicPr>
          <p:cNvPr id="4" name="Picture 3">
            <a:extLst>
              <a:ext uri="{FF2B5EF4-FFF2-40B4-BE49-F238E27FC236}">
                <a16:creationId xmlns:a16="http://schemas.microsoft.com/office/drawing/2014/main" id="{8FC60950-4A7C-4A31-9038-8AF69688C837}"/>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10884216" y="0"/>
            <a:ext cx="1181291" cy="940498"/>
          </a:xfrm>
          <a:prstGeom prst="rect">
            <a:avLst/>
          </a:prstGeom>
        </p:spPr>
      </p:pic>
      <p:sp>
        <p:nvSpPr>
          <p:cNvPr id="11" name="TextBox 10">
            <a:extLst>
              <a:ext uri="{FF2B5EF4-FFF2-40B4-BE49-F238E27FC236}">
                <a16:creationId xmlns:a16="http://schemas.microsoft.com/office/drawing/2014/main" id="{5A52BC55-6A7A-4B08-BBF6-9CA612901B21}"/>
              </a:ext>
            </a:extLst>
          </p:cNvPr>
          <p:cNvSpPr txBox="1"/>
          <p:nvPr/>
        </p:nvSpPr>
        <p:spPr>
          <a:xfrm>
            <a:off x="259557" y="1091528"/>
            <a:ext cx="11691936" cy="3357137"/>
          </a:xfrm>
          <a:prstGeom prst="rect">
            <a:avLst/>
          </a:prstGeom>
          <a:noFill/>
        </p:spPr>
        <p:txBody>
          <a:bodyPr wrap="square">
            <a:spAutoFit/>
          </a:bodyPr>
          <a:lstStyle/>
          <a:p>
            <a:pPr marL="0" marR="0">
              <a:lnSpc>
                <a:spcPct val="150000"/>
              </a:lnSpc>
              <a:spcBef>
                <a:spcPts val="0"/>
              </a:spcBef>
              <a:spcAft>
                <a:spcPts val="0"/>
              </a:spcAft>
            </a:pPr>
            <a:r>
              <a:rPr lang="en-US" sz="2400" b="1" dirty="0">
                <a:effectLst/>
                <a:latin typeface="Times New Roman" panose="02020603050405020304" pitchFamily="18" charset="0"/>
                <a:ea typeface="Calibri" panose="020F0502020204030204" pitchFamily="34" charset="0"/>
                <a:cs typeface="Times New Roman" panose="02020603050405020304" pitchFamily="18" charset="0"/>
              </a:rPr>
              <a:t>Carrier concentration in dopped semiconductors </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indent="-342900">
              <a:lnSpc>
                <a:spcPct val="150000"/>
              </a:lnSpc>
              <a:spcBef>
                <a:spcPts val="0"/>
              </a:spcBef>
              <a:spcAft>
                <a:spcPts val="0"/>
              </a:spcAft>
              <a:buFont typeface="Wingdings" panose="05000000000000000000" pitchFamily="2" charset="2"/>
              <a:buChar char="§"/>
            </a:pP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the donor concentration greatly exceeds the acceptor concentration, that is Nd&gt;&gt;Na. </a:t>
            </a:r>
          </a:p>
          <a:p>
            <a:pPr marL="342900" marR="0" indent="-342900">
              <a:lnSpc>
                <a:spcPct val="150000"/>
              </a:lnSpc>
              <a:spcBef>
                <a:spcPts val="0"/>
              </a:spcBef>
              <a:spcAft>
                <a:spcPts val="0"/>
              </a:spcAft>
              <a:buFont typeface="Wingdings" panose="05000000000000000000" pitchFamily="2" charset="2"/>
              <a:buChar char="§"/>
            </a:pPr>
            <a:r>
              <a:rPr lang="en-US" sz="2400" dirty="0">
                <a:latin typeface="Times New Roman" panose="02020603050405020304" pitchFamily="18" charset="0"/>
                <a:ea typeface="Calibri" panose="020F0502020204030204" pitchFamily="34" charset="0"/>
                <a:cs typeface="Times New Roman" panose="02020603050405020304" pitchFamily="18" charset="0"/>
              </a:rPr>
              <a:t>T</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o a good approximation n=N</a:t>
            </a:r>
            <a:r>
              <a:rPr lang="en-US" sz="2400" baseline="-25000" dirty="0">
                <a:effectLst/>
                <a:latin typeface="Times New Roman" panose="02020603050405020304" pitchFamily="18" charset="0"/>
                <a:ea typeface="Calibri" panose="020F0502020204030204" pitchFamily="34" charset="0"/>
                <a:cs typeface="Times New Roman" panose="02020603050405020304" pitchFamily="18" charset="0"/>
              </a:rPr>
              <a:t>d</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this is called an </a:t>
            </a:r>
            <a:r>
              <a:rPr lang="en-US" sz="2400" b="1" dirty="0">
                <a:effectLst/>
                <a:latin typeface="Times New Roman" panose="02020603050405020304" pitchFamily="18" charset="0"/>
                <a:ea typeface="Calibri" panose="020F0502020204030204" pitchFamily="34" charset="0"/>
                <a:cs typeface="Times New Roman" panose="02020603050405020304" pitchFamily="18" charset="0"/>
              </a:rPr>
              <a:t>n-type semiconductor</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US" sz="2400" dirty="0">
              <a:latin typeface="Calibri" panose="020F0502020204030204" pitchFamily="34" charset="0"/>
              <a:ea typeface="Calibri" panose="020F0502020204030204" pitchFamily="34" charset="0"/>
              <a:cs typeface="Times New Roman" panose="02020603050405020304" pitchFamily="18" charset="0"/>
            </a:endParaRPr>
          </a:p>
          <a:p>
            <a:pPr marL="342900" marR="0" indent="-342900">
              <a:lnSpc>
                <a:spcPct val="150000"/>
              </a:lnSpc>
              <a:spcBef>
                <a:spcPts val="0"/>
              </a:spcBef>
              <a:spcAft>
                <a:spcPts val="0"/>
              </a:spcAft>
              <a:buFont typeface="Wingdings" panose="05000000000000000000" pitchFamily="2" charset="2"/>
              <a:buChar char="§"/>
            </a:pP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when Na&gt;&gt;Nd, that is, the doping is primarily by acceptors. </a:t>
            </a:r>
          </a:p>
          <a:p>
            <a:pPr marL="342900" marR="0" indent="-342900">
              <a:lnSpc>
                <a:spcPct val="150000"/>
              </a:lnSpc>
              <a:spcBef>
                <a:spcPts val="0"/>
              </a:spcBef>
              <a:spcAft>
                <a:spcPts val="0"/>
              </a:spcAft>
              <a:buFont typeface="Wingdings" panose="05000000000000000000" pitchFamily="2" charset="2"/>
              <a:buChar char="§"/>
            </a:pP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That is p=Na. Such a material is called a </a:t>
            </a:r>
            <a:r>
              <a:rPr lang="en-US" sz="2400" b="1" dirty="0">
                <a:effectLst/>
                <a:latin typeface="Times New Roman" panose="02020603050405020304" pitchFamily="18" charset="0"/>
                <a:ea typeface="Calibri" panose="020F0502020204030204" pitchFamily="34" charset="0"/>
                <a:cs typeface="Times New Roman" panose="02020603050405020304" pitchFamily="18" charset="0"/>
              </a:rPr>
              <a:t>p-type semiconductor</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a:t>
            </a:r>
          </a:p>
          <a:p>
            <a:pPr marL="342900" indent="-342900">
              <a:lnSpc>
                <a:spcPct val="150000"/>
              </a:lnSpc>
              <a:buFont typeface="Wingdings" panose="05000000000000000000" pitchFamily="2" charset="2"/>
              <a:buChar char="§"/>
            </a:pP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n</a:t>
            </a:r>
            <a:r>
              <a:rPr lang="en-US" sz="2400" baseline="-25000" dirty="0">
                <a:effectLst/>
                <a:latin typeface="Times New Roman" panose="02020603050405020304" pitchFamily="18" charset="0"/>
                <a:ea typeface="Calibri" panose="020F0502020204030204" pitchFamily="34" charset="0"/>
                <a:cs typeface="Times New Roman" panose="02020603050405020304" pitchFamily="18" charset="0"/>
              </a:rPr>
              <a:t>e</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n</a:t>
            </a:r>
            <a:r>
              <a:rPr lang="en-US" sz="2400" baseline="-25000" dirty="0" err="1">
                <a:effectLst/>
                <a:latin typeface="Times New Roman" panose="02020603050405020304" pitchFamily="18" charset="0"/>
                <a:ea typeface="Calibri" panose="020F0502020204030204" pitchFamily="34" charset="0"/>
                <a:cs typeface="Times New Roman" panose="02020603050405020304" pitchFamily="18" charset="0"/>
              </a:rPr>
              <a:t>h</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 name="TextBox 7">
            <a:extLst>
              <a:ext uri="{FF2B5EF4-FFF2-40B4-BE49-F238E27FC236}">
                <a16:creationId xmlns:a16="http://schemas.microsoft.com/office/drawing/2014/main" id="{1F248788-AD2C-4C5E-8433-D6AFD20FBB3B}"/>
              </a:ext>
            </a:extLst>
          </p:cNvPr>
          <p:cNvSpPr txBox="1"/>
          <p:nvPr/>
        </p:nvSpPr>
        <p:spPr>
          <a:xfrm>
            <a:off x="304800" y="733689"/>
            <a:ext cx="6205728" cy="461665"/>
          </a:xfrm>
          <a:prstGeom prst="rect">
            <a:avLst/>
          </a:prstGeom>
          <a:noFill/>
        </p:spPr>
        <p:txBody>
          <a:bodyPr wrap="square">
            <a:spAutoFit/>
          </a:bodyPr>
          <a:lstStyle/>
          <a:p>
            <a:r>
              <a:rPr lang="en-US" sz="2400" dirty="0">
                <a:latin typeface="Times New Roman" panose="02020603050405020304" pitchFamily="18" charset="0"/>
                <a:cs typeface="Times New Roman" panose="02020603050405020304" pitchFamily="18" charset="0"/>
              </a:rPr>
              <a:t>4. Carrier concentration </a:t>
            </a:r>
          </a:p>
        </p:txBody>
      </p:sp>
      <p:pic>
        <p:nvPicPr>
          <p:cNvPr id="3074" name="Picture 2">
            <a:extLst>
              <a:ext uri="{FF2B5EF4-FFF2-40B4-BE49-F238E27FC236}">
                <a16:creationId xmlns:a16="http://schemas.microsoft.com/office/drawing/2014/main" id="{0BE442EF-F628-4C8F-B6EC-8F00C1E2AD74}"/>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40000"/>
                    </a14:imgEffect>
                  </a14:imgLayer>
                </a14:imgProps>
              </a:ext>
              <a:ext uri="{28A0092B-C50C-407E-A947-70E740481C1C}">
                <a14:useLocalDpi xmlns:a14="http://schemas.microsoft.com/office/drawing/2010/main" val="0"/>
              </a:ext>
            </a:extLst>
          </a:blip>
          <a:srcRect/>
          <a:stretch>
            <a:fillRect/>
          </a:stretch>
        </p:blipFill>
        <p:spPr bwMode="auto">
          <a:xfrm>
            <a:off x="1688211" y="4295775"/>
            <a:ext cx="6572250" cy="256222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B20E313F-5AB8-4A56-B7CA-ADD5B933DBF3}"/>
              </a:ext>
            </a:extLst>
          </p:cNvPr>
          <p:cNvSpPr txBox="1"/>
          <p:nvPr/>
        </p:nvSpPr>
        <p:spPr>
          <a:xfrm>
            <a:off x="8461249" y="4827469"/>
            <a:ext cx="3490244" cy="1200329"/>
          </a:xfrm>
          <a:prstGeom prst="rect">
            <a:avLst/>
          </a:prstGeom>
          <a:noFill/>
        </p:spPr>
        <p:txBody>
          <a:bodyPr wrap="square" rtlCol="0">
            <a:spAutoFit/>
          </a:bodyPr>
          <a:lstStyle/>
          <a:p>
            <a:r>
              <a:rPr lang="en-US" sz="2400" b="0" i="0" dirty="0">
                <a:solidFill>
                  <a:srgbClr val="000000"/>
                </a:solidFill>
                <a:effectLst/>
                <a:latin typeface="Arial" panose="020B0604020202020204" pitchFamily="34" charset="0"/>
              </a:rPr>
              <a:t>Ionization of </a:t>
            </a:r>
          </a:p>
          <a:p>
            <a:r>
              <a:rPr lang="en-US" sz="2400" b="0" i="0" dirty="0">
                <a:solidFill>
                  <a:srgbClr val="000000"/>
                </a:solidFill>
                <a:effectLst/>
                <a:latin typeface="Arial" panose="020B0604020202020204" pitchFamily="34" charset="0"/>
              </a:rPr>
              <a:t>a) a shallow donor and b) a shallow acceptor</a:t>
            </a:r>
            <a:endParaRPr lang="en-US" sz="2400" dirty="0"/>
          </a:p>
        </p:txBody>
      </p:sp>
    </p:spTree>
    <p:extLst>
      <p:ext uri="{BB962C8B-B14F-4D97-AF65-F5344CB8AC3E}">
        <p14:creationId xmlns:p14="http://schemas.microsoft.com/office/powerpoint/2010/main" val="164231832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110107E-7170-40E7-8B78-3EEC4A7A8C22}"/>
              </a:ext>
            </a:extLst>
          </p:cNvPr>
          <p:cNvPicPr>
            <a:picLocks noChangeAspect="1"/>
          </p:cNvPicPr>
          <p:nvPr/>
        </p:nvPicPr>
        <p:blipFill rotWithShape="1">
          <a:blip r:embed="rId2">
            <a:lum bright="-20000" contrast="40000"/>
          </a:blip>
          <a:srcRect l="4159" t="14565" r="5781"/>
          <a:stretch/>
        </p:blipFill>
        <p:spPr>
          <a:xfrm>
            <a:off x="3841870" y="1122409"/>
            <a:ext cx="5908815" cy="1829524"/>
          </a:xfrm>
          <a:prstGeom prst="rect">
            <a:avLst/>
          </a:prstGeom>
        </p:spPr>
      </p:pic>
      <p:pic>
        <p:nvPicPr>
          <p:cNvPr id="7" name="Picture 6">
            <a:extLst>
              <a:ext uri="{FF2B5EF4-FFF2-40B4-BE49-F238E27FC236}">
                <a16:creationId xmlns:a16="http://schemas.microsoft.com/office/drawing/2014/main" id="{0BD856BB-BD4C-4AF2-B79C-5A5E3DED77DC}"/>
              </a:ext>
            </a:extLst>
          </p:cNvPr>
          <p:cNvPicPr>
            <a:picLocks noChangeAspect="1"/>
          </p:cNvPicPr>
          <p:nvPr/>
        </p:nvPicPr>
        <p:blipFill rotWithShape="1">
          <a:blip r:embed="rId3">
            <a:lum bright="-20000" contrast="40000"/>
          </a:blip>
          <a:srcRect l="45378" t="45034" r="4929" b="-1"/>
          <a:stretch/>
        </p:blipFill>
        <p:spPr>
          <a:xfrm>
            <a:off x="4628935" y="3007442"/>
            <a:ext cx="4381462" cy="830997"/>
          </a:xfrm>
          <a:prstGeom prst="rect">
            <a:avLst/>
          </a:prstGeom>
        </p:spPr>
      </p:pic>
      <p:pic>
        <p:nvPicPr>
          <p:cNvPr id="9" name="Picture 8">
            <a:extLst>
              <a:ext uri="{FF2B5EF4-FFF2-40B4-BE49-F238E27FC236}">
                <a16:creationId xmlns:a16="http://schemas.microsoft.com/office/drawing/2014/main" id="{2B2A34E6-214A-4463-9194-230F3DD60E31}"/>
              </a:ext>
            </a:extLst>
          </p:cNvPr>
          <p:cNvPicPr>
            <a:picLocks noChangeAspect="1"/>
          </p:cNvPicPr>
          <p:nvPr/>
        </p:nvPicPr>
        <p:blipFill rotWithShape="1">
          <a:blip r:embed="rId4">
            <a:lum bright="-20000" contrast="40000"/>
          </a:blip>
          <a:srcRect t="15996"/>
          <a:stretch/>
        </p:blipFill>
        <p:spPr>
          <a:xfrm>
            <a:off x="4541849" y="3897079"/>
            <a:ext cx="3438541" cy="555479"/>
          </a:xfrm>
          <a:prstGeom prst="rect">
            <a:avLst/>
          </a:prstGeom>
        </p:spPr>
      </p:pic>
      <p:sp>
        <p:nvSpPr>
          <p:cNvPr id="11" name="TextBox 10">
            <a:extLst>
              <a:ext uri="{FF2B5EF4-FFF2-40B4-BE49-F238E27FC236}">
                <a16:creationId xmlns:a16="http://schemas.microsoft.com/office/drawing/2014/main" id="{FF6E92A9-0410-4448-9787-608A943CB44D}"/>
              </a:ext>
            </a:extLst>
          </p:cNvPr>
          <p:cNvSpPr txBox="1"/>
          <p:nvPr/>
        </p:nvSpPr>
        <p:spPr>
          <a:xfrm>
            <a:off x="315686" y="4429600"/>
            <a:ext cx="11560628" cy="830997"/>
          </a:xfrm>
          <a:prstGeom prst="rect">
            <a:avLst/>
          </a:prstGeom>
          <a:noFill/>
        </p:spPr>
        <p:txBody>
          <a:bodyPr wrap="square">
            <a:spAutoFit/>
          </a:bodyPr>
          <a:lstStyle/>
          <a:p>
            <a:pPr marL="342900" indent="-342900">
              <a:buFont typeface="Wingdings" panose="05000000000000000000" pitchFamily="2" charset="2"/>
              <a:buChar char="§"/>
            </a:pPr>
            <a:r>
              <a:rPr lang="en-US" sz="2400" dirty="0"/>
              <a:t>If we refer to the bottom of the conduction band as </a:t>
            </a:r>
            <a:r>
              <a:rPr lang="en-US" sz="2400" dirty="0" err="1"/>
              <a:t>Ec</a:t>
            </a:r>
            <a:r>
              <a:rPr lang="en-US" sz="2400" dirty="0"/>
              <a:t> instead of E = 0, we obtain for the electron density in the conduction band</a:t>
            </a:r>
          </a:p>
        </p:txBody>
      </p:sp>
      <p:pic>
        <p:nvPicPr>
          <p:cNvPr id="13" name="Picture 12">
            <a:extLst>
              <a:ext uri="{FF2B5EF4-FFF2-40B4-BE49-F238E27FC236}">
                <a16:creationId xmlns:a16="http://schemas.microsoft.com/office/drawing/2014/main" id="{5780B035-90C4-4F1B-905D-FF4EF03C1AC7}"/>
              </a:ext>
            </a:extLst>
          </p:cNvPr>
          <p:cNvPicPr>
            <a:picLocks noChangeAspect="1"/>
          </p:cNvPicPr>
          <p:nvPr/>
        </p:nvPicPr>
        <p:blipFill rotWithShape="1">
          <a:blip r:embed="rId5">
            <a:lum bright="-20000" contrast="40000"/>
          </a:blip>
          <a:srcRect l="7207" t="28538" r="9983" b="31577"/>
          <a:stretch/>
        </p:blipFill>
        <p:spPr>
          <a:xfrm>
            <a:off x="628933" y="5292339"/>
            <a:ext cx="3455053" cy="442296"/>
          </a:xfrm>
          <a:prstGeom prst="rect">
            <a:avLst/>
          </a:prstGeom>
        </p:spPr>
      </p:pic>
      <p:pic>
        <p:nvPicPr>
          <p:cNvPr id="14" name="Picture 13">
            <a:extLst>
              <a:ext uri="{FF2B5EF4-FFF2-40B4-BE49-F238E27FC236}">
                <a16:creationId xmlns:a16="http://schemas.microsoft.com/office/drawing/2014/main" id="{7E8EFDF7-FCDF-4D7E-9EB7-4050BB1C7C6D}"/>
              </a:ext>
            </a:extLst>
          </p:cNvPr>
          <p:cNvPicPr>
            <a:picLocks noChangeAspect="1"/>
          </p:cNvPicPr>
          <p:nvPr/>
        </p:nvPicPr>
        <p:blipFill rotWithShape="1">
          <a:blip r:embed="rId6"/>
          <a:srcRect r="73765" b="74642"/>
          <a:stretch/>
        </p:blipFill>
        <p:spPr>
          <a:xfrm>
            <a:off x="1884709" y="3353298"/>
            <a:ext cx="2199277" cy="324646"/>
          </a:xfrm>
          <a:prstGeom prst="rect">
            <a:avLst/>
          </a:prstGeom>
        </p:spPr>
      </p:pic>
      <p:sp>
        <p:nvSpPr>
          <p:cNvPr id="15" name="TextBox 14">
            <a:extLst>
              <a:ext uri="{FF2B5EF4-FFF2-40B4-BE49-F238E27FC236}">
                <a16:creationId xmlns:a16="http://schemas.microsoft.com/office/drawing/2014/main" id="{B8D29218-AC1D-4D4B-8B14-F0410919002B}"/>
              </a:ext>
            </a:extLst>
          </p:cNvPr>
          <p:cNvSpPr txBox="1"/>
          <p:nvPr/>
        </p:nvSpPr>
        <p:spPr>
          <a:xfrm>
            <a:off x="4541850" y="5148943"/>
            <a:ext cx="7214722" cy="1569660"/>
          </a:xfrm>
          <a:prstGeom prst="rect">
            <a:avLst/>
          </a:prstGeom>
          <a:noFill/>
        </p:spPr>
        <p:txBody>
          <a:bodyPr wrap="square" rtlCol="0">
            <a:spAutoFit/>
          </a:bodyPr>
          <a:lstStyle/>
          <a:p>
            <a:pPr marL="285750" indent="-285750">
              <a:buFont typeface="Wingdings" panose="05000000000000000000" pitchFamily="2" charset="2"/>
              <a:buChar char="§"/>
            </a:pPr>
            <a:r>
              <a:rPr lang="en-US" sz="2400" dirty="0"/>
              <a:t>where NC is the effective density of states in the conduction band</a:t>
            </a:r>
          </a:p>
          <a:p>
            <a:pPr marL="285750" indent="-285750">
              <a:buFont typeface="Wingdings" panose="05000000000000000000" pitchFamily="2" charset="2"/>
              <a:buChar char="§"/>
            </a:pPr>
            <a:r>
              <a:rPr lang="en-US" sz="2400" dirty="0"/>
              <a:t>where NV is the effective density of states in the valence band</a:t>
            </a:r>
          </a:p>
        </p:txBody>
      </p:sp>
      <p:pic>
        <p:nvPicPr>
          <p:cNvPr id="17" name="Picture 16">
            <a:extLst>
              <a:ext uri="{FF2B5EF4-FFF2-40B4-BE49-F238E27FC236}">
                <a16:creationId xmlns:a16="http://schemas.microsoft.com/office/drawing/2014/main" id="{E7B1C748-6064-4229-9104-8ACA137B2137}"/>
              </a:ext>
            </a:extLst>
          </p:cNvPr>
          <p:cNvPicPr>
            <a:picLocks noChangeAspect="1"/>
          </p:cNvPicPr>
          <p:nvPr/>
        </p:nvPicPr>
        <p:blipFill rotWithShape="1">
          <a:blip r:embed="rId7">
            <a:lum bright="-20000" contrast="40000"/>
          </a:blip>
          <a:srcRect l="8319" t="29029" r="20738" b="22944"/>
          <a:stretch/>
        </p:blipFill>
        <p:spPr>
          <a:xfrm>
            <a:off x="714176" y="5766377"/>
            <a:ext cx="3581400" cy="491751"/>
          </a:xfrm>
          <a:prstGeom prst="rect">
            <a:avLst/>
          </a:prstGeom>
        </p:spPr>
      </p:pic>
      <p:pic>
        <p:nvPicPr>
          <p:cNvPr id="19" name="Picture 18">
            <a:extLst>
              <a:ext uri="{FF2B5EF4-FFF2-40B4-BE49-F238E27FC236}">
                <a16:creationId xmlns:a16="http://schemas.microsoft.com/office/drawing/2014/main" id="{9D03D206-5E23-4674-A5CA-1AA2CF6C925C}"/>
              </a:ext>
            </a:extLst>
          </p:cNvPr>
          <p:cNvPicPr>
            <a:picLocks noChangeAspect="1"/>
          </p:cNvPicPr>
          <p:nvPr/>
        </p:nvPicPr>
        <p:blipFill>
          <a:blip r:embed="rId8">
            <a:lum bright="-20000" contrast="40000"/>
          </a:blip>
          <a:stretch>
            <a:fillRect/>
          </a:stretch>
        </p:blipFill>
        <p:spPr>
          <a:xfrm>
            <a:off x="6888528" y="6251344"/>
            <a:ext cx="2547991" cy="554804"/>
          </a:xfrm>
          <a:prstGeom prst="rect">
            <a:avLst/>
          </a:prstGeom>
        </p:spPr>
      </p:pic>
      <p:grpSp>
        <p:nvGrpSpPr>
          <p:cNvPr id="3" name="Group 2">
            <a:extLst>
              <a:ext uri="{FF2B5EF4-FFF2-40B4-BE49-F238E27FC236}">
                <a16:creationId xmlns:a16="http://schemas.microsoft.com/office/drawing/2014/main" id="{BC992A29-39A7-3A04-1D2D-03746875109F}"/>
              </a:ext>
            </a:extLst>
          </p:cNvPr>
          <p:cNvGrpSpPr/>
          <p:nvPr/>
        </p:nvGrpSpPr>
        <p:grpSpPr>
          <a:xfrm>
            <a:off x="19050" y="0"/>
            <a:ext cx="12172950" cy="940498"/>
            <a:chOff x="19050" y="0"/>
            <a:chExt cx="12172950" cy="940498"/>
          </a:xfrm>
        </p:grpSpPr>
        <p:sp>
          <p:nvSpPr>
            <p:cNvPr id="5" name="Title 1">
              <a:extLst>
                <a:ext uri="{FF2B5EF4-FFF2-40B4-BE49-F238E27FC236}">
                  <a16:creationId xmlns:a16="http://schemas.microsoft.com/office/drawing/2014/main" id="{49E3B65A-D473-4CA3-9400-9265A6BE6450}"/>
                </a:ext>
              </a:extLst>
            </p:cNvPr>
            <p:cNvSpPr txBox="1">
              <a:spLocks/>
            </p:cNvSpPr>
            <p:nvPr/>
          </p:nvSpPr>
          <p:spPr>
            <a:xfrm>
              <a:off x="19050" y="0"/>
              <a:ext cx="12172950" cy="749300"/>
            </a:xfrm>
            <a:prstGeom prst="rect">
              <a:avLst/>
            </a:prstGeom>
            <a:solidFill>
              <a:schemeClr val="accent6">
                <a:lumMod val="20000"/>
                <a:lumOff val="80000"/>
              </a:schemeClr>
            </a:solidFill>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Semiconductors</a:t>
              </a:r>
            </a:p>
          </p:txBody>
        </p:sp>
        <p:pic>
          <p:nvPicPr>
            <p:cNvPr id="12" name="Picture 11">
              <a:extLst>
                <a:ext uri="{FF2B5EF4-FFF2-40B4-BE49-F238E27FC236}">
                  <a16:creationId xmlns:a16="http://schemas.microsoft.com/office/drawing/2014/main" id="{A7EEAB31-4168-4DED-B1EF-7083332E45D3}"/>
                </a:ext>
              </a:extLst>
            </p:cNvPr>
            <p:cNvPicPr/>
            <p:nvPr/>
          </p:nvPicPr>
          <p:blipFill>
            <a:blip r:embed="rId9" cstate="print">
              <a:extLst>
                <a:ext uri="{28A0092B-C50C-407E-A947-70E740481C1C}">
                  <a14:useLocalDpi xmlns:a14="http://schemas.microsoft.com/office/drawing/2010/main" val="0"/>
                </a:ext>
              </a:extLst>
            </a:blip>
            <a:stretch>
              <a:fillRect/>
            </a:stretch>
          </p:blipFill>
          <p:spPr>
            <a:xfrm>
              <a:off x="10884216" y="0"/>
              <a:ext cx="1181291" cy="940498"/>
            </a:xfrm>
            <a:prstGeom prst="rect">
              <a:avLst/>
            </a:prstGeom>
          </p:spPr>
        </p:pic>
      </p:grpSp>
      <p:sp>
        <p:nvSpPr>
          <p:cNvPr id="16" name="TextBox 15">
            <a:extLst>
              <a:ext uri="{FF2B5EF4-FFF2-40B4-BE49-F238E27FC236}">
                <a16:creationId xmlns:a16="http://schemas.microsoft.com/office/drawing/2014/main" id="{40B0470B-C630-40C4-95DB-D33BB906734B}"/>
              </a:ext>
            </a:extLst>
          </p:cNvPr>
          <p:cNvSpPr txBox="1"/>
          <p:nvPr/>
        </p:nvSpPr>
        <p:spPr>
          <a:xfrm>
            <a:off x="304800" y="733689"/>
            <a:ext cx="6205728" cy="461665"/>
          </a:xfrm>
          <a:prstGeom prst="rect">
            <a:avLst/>
          </a:prstGeom>
          <a:noFill/>
        </p:spPr>
        <p:txBody>
          <a:bodyPr wrap="square">
            <a:spAutoFit/>
          </a:bodyPr>
          <a:lstStyle/>
          <a:p>
            <a:r>
              <a:rPr lang="en-US" sz="2400" dirty="0">
                <a:latin typeface="Times New Roman" panose="02020603050405020304" pitchFamily="18" charset="0"/>
                <a:cs typeface="Times New Roman" panose="02020603050405020304" pitchFamily="18" charset="0"/>
              </a:rPr>
              <a:t>4. Carrier concentration </a:t>
            </a:r>
          </a:p>
        </p:txBody>
      </p:sp>
      <p:sp>
        <p:nvSpPr>
          <p:cNvPr id="2" name="TextBox 1">
            <a:extLst>
              <a:ext uri="{FF2B5EF4-FFF2-40B4-BE49-F238E27FC236}">
                <a16:creationId xmlns:a16="http://schemas.microsoft.com/office/drawing/2014/main" id="{473FAF61-6A6F-4B65-9542-F335152E8ED2}"/>
              </a:ext>
            </a:extLst>
          </p:cNvPr>
          <p:cNvSpPr txBox="1"/>
          <p:nvPr/>
        </p:nvSpPr>
        <p:spPr>
          <a:xfrm>
            <a:off x="304800" y="1182177"/>
            <a:ext cx="3353495" cy="461665"/>
          </a:xfrm>
          <a:prstGeom prst="rect">
            <a:avLst/>
          </a:prstGeom>
          <a:noFill/>
        </p:spPr>
        <p:txBody>
          <a:bodyPr wrap="square" rtlCol="0">
            <a:spAutoFit/>
          </a:bodyPr>
          <a:lstStyle/>
          <a:p>
            <a:r>
              <a:rPr lang="en-US" sz="2400" dirty="0"/>
              <a:t>The number of carriers is </a:t>
            </a:r>
          </a:p>
        </p:txBody>
      </p:sp>
    </p:spTree>
    <p:extLst>
      <p:ext uri="{BB962C8B-B14F-4D97-AF65-F5344CB8AC3E}">
        <p14:creationId xmlns:p14="http://schemas.microsoft.com/office/powerpoint/2010/main" val="249246782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9E6B387-EAD1-85A3-C99D-C0DBA4C17BF8}"/>
              </a:ext>
            </a:extLst>
          </p:cNvPr>
          <p:cNvPicPr>
            <a:picLocks noChangeAspect="1"/>
          </p:cNvPicPr>
          <p:nvPr/>
        </p:nvPicPr>
        <p:blipFill rotWithShape="1">
          <a:blip r:embed="rId2"/>
          <a:srcRect l="12555" t="31112" r="14222" b="20533"/>
          <a:stretch/>
        </p:blipFill>
        <p:spPr>
          <a:xfrm>
            <a:off x="338276" y="1874312"/>
            <a:ext cx="10929321" cy="4511040"/>
          </a:xfrm>
          <a:prstGeom prst="rect">
            <a:avLst/>
          </a:prstGeom>
        </p:spPr>
      </p:pic>
      <p:pic>
        <p:nvPicPr>
          <p:cNvPr id="4" name="Picture 3">
            <a:extLst>
              <a:ext uri="{FF2B5EF4-FFF2-40B4-BE49-F238E27FC236}">
                <a16:creationId xmlns:a16="http://schemas.microsoft.com/office/drawing/2014/main" id="{CFD7D2DD-E298-C9B1-0B8F-72D6204C02F7}"/>
              </a:ext>
            </a:extLst>
          </p:cNvPr>
          <p:cNvPicPr>
            <a:picLocks noChangeAspect="1"/>
          </p:cNvPicPr>
          <p:nvPr/>
        </p:nvPicPr>
        <p:blipFill rotWithShape="1">
          <a:blip r:embed="rId3"/>
          <a:srcRect l="42360" t="50001" r="45801" b="45247"/>
          <a:stretch/>
        </p:blipFill>
        <p:spPr>
          <a:xfrm>
            <a:off x="1230056" y="991974"/>
            <a:ext cx="2549464" cy="639663"/>
          </a:xfrm>
          <a:prstGeom prst="rect">
            <a:avLst/>
          </a:prstGeom>
        </p:spPr>
      </p:pic>
      <p:grpSp>
        <p:nvGrpSpPr>
          <p:cNvPr id="5" name="Group 4">
            <a:extLst>
              <a:ext uri="{FF2B5EF4-FFF2-40B4-BE49-F238E27FC236}">
                <a16:creationId xmlns:a16="http://schemas.microsoft.com/office/drawing/2014/main" id="{94332D51-3E49-4ED5-D56D-484A3E4503D7}"/>
              </a:ext>
            </a:extLst>
          </p:cNvPr>
          <p:cNvGrpSpPr/>
          <p:nvPr/>
        </p:nvGrpSpPr>
        <p:grpSpPr>
          <a:xfrm>
            <a:off x="19050" y="0"/>
            <a:ext cx="12172950" cy="940498"/>
            <a:chOff x="19050" y="0"/>
            <a:chExt cx="12172950" cy="940498"/>
          </a:xfrm>
        </p:grpSpPr>
        <p:sp>
          <p:nvSpPr>
            <p:cNvPr id="6" name="Title 1">
              <a:extLst>
                <a:ext uri="{FF2B5EF4-FFF2-40B4-BE49-F238E27FC236}">
                  <a16:creationId xmlns:a16="http://schemas.microsoft.com/office/drawing/2014/main" id="{73F6D476-C7DA-7F5D-1CF9-1B59786B2F15}"/>
                </a:ext>
              </a:extLst>
            </p:cNvPr>
            <p:cNvSpPr txBox="1">
              <a:spLocks/>
            </p:cNvSpPr>
            <p:nvPr/>
          </p:nvSpPr>
          <p:spPr>
            <a:xfrm>
              <a:off x="19050" y="0"/>
              <a:ext cx="12172950" cy="749300"/>
            </a:xfrm>
            <a:prstGeom prst="rect">
              <a:avLst/>
            </a:prstGeom>
            <a:solidFill>
              <a:schemeClr val="accent6">
                <a:lumMod val="20000"/>
                <a:lumOff val="80000"/>
              </a:schemeClr>
            </a:solidFill>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Semiconductors</a:t>
              </a:r>
            </a:p>
          </p:txBody>
        </p:sp>
        <p:pic>
          <p:nvPicPr>
            <p:cNvPr id="7" name="Picture 6">
              <a:extLst>
                <a:ext uri="{FF2B5EF4-FFF2-40B4-BE49-F238E27FC236}">
                  <a16:creationId xmlns:a16="http://schemas.microsoft.com/office/drawing/2014/main" id="{AF9D4157-C066-2B07-8BD5-10893574B65E}"/>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10884216" y="0"/>
              <a:ext cx="1181291" cy="940498"/>
            </a:xfrm>
            <a:prstGeom prst="rect">
              <a:avLst/>
            </a:prstGeom>
          </p:spPr>
        </p:pic>
      </p:grpSp>
    </p:spTree>
    <p:extLst>
      <p:ext uri="{BB962C8B-B14F-4D97-AF65-F5344CB8AC3E}">
        <p14:creationId xmlns:p14="http://schemas.microsoft.com/office/powerpoint/2010/main" val="27880910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0EF7946-CA53-8A59-EC48-805A0FDC1AD8}"/>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contrast="-40000"/>
                    </a14:imgEffect>
                  </a14:imgLayer>
                </a14:imgProps>
              </a:ext>
            </a:extLst>
          </a:blip>
          <a:srcRect l="21888" t="31280" r="35483" b="19467"/>
          <a:stretch/>
        </p:blipFill>
        <p:spPr>
          <a:xfrm>
            <a:off x="146303" y="463296"/>
            <a:ext cx="6827521" cy="4930374"/>
          </a:xfrm>
          <a:prstGeom prst="rect">
            <a:avLst/>
          </a:prstGeom>
        </p:spPr>
      </p:pic>
    </p:spTree>
    <p:extLst>
      <p:ext uri="{BB962C8B-B14F-4D97-AF65-F5344CB8AC3E}">
        <p14:creationId xmlns:p14="http://schemas.microsoft.com/office/powerpoint/2010/main" val="41594572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2F2DFC6C-1264-414C-BCCC-C9335E640A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87415" y="775917"/>
            <a:ext cx="9578092" cy="5972423"/>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a:extLst>
              <a:ext uri="{FF2B5EF4-FFF2-40B4-BE49-F238E27FC236}">
                <a16:creationId xmlns:a16="http://schemas.microsoft.com/office/drawing/2014/main" id="{5BC97C2F-2025-46CE-834E-750FB893DA5E}"/>
              </a:ext>
            </a:extLst>
          </p:cNvPr>
          <p:cNvSpPr>
            <a:spLocks noGrp="1"/>
          </p:cNvSpPr>
          <p:nvPr>
            <p:ph type="title"/>
          </p:nvPr>
        </p:nvSpPr>
        <p:spPr>
          <a:xfrm>
            <a:off x="-85726" y="0"/>
            <a:ext cx="11553825" cy="690573"/>
          </a:xfrm>
          <a:solidFill>
            <a:schemeClr val="accent6">
              <a:lumMod val="20000"/>
              <a:lumOff val="80000"/>
            </a:schemeClr>
          </a:solidFill>
        </p:spPr>
        <p:txBody>
          <a:bodyPr>
            <a:normAutofit fontScale="90000"/>
          </a:bodyPr>
          <a:lstStyle/>
          <a:p>
            <a:r>
              <a:rPr lang="en-US" dirty="0"/>
              <a:t>Semiconductors</a:t>
            </a:r>
          </a:p>
        </p:txBody>
      </p:sp>
      <p:pic>
        <p:nvPicPr>
          <p:cNvPr id="5" name="Picture 4">
            <a:extLst>
              <a:ext uri="{FF2B5EF4-FFF2-40B4-BE49-F238E27FC236}">
                <a16:creationId xmlns:a16="http://schemas.microsoft.com/office/drawing/2014/main" id="{79CBD38C-5438-49A4-9EB6-528F2DAD671A}"/>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10884216" y="0"/>
            <a:ext cx="1181291" cy="940498"/>
          </a:xfrm>
          <a:prstGeom prst="rect">
            <a:avLst/>
          </a:prstGeom>
        </p:spPr>
      </p:pic>
      <p:sp>
        <p:nvSpPr>
          <p:cNvPr id="6" name="TextBox 5">
            <a:extLst>
              <a:ext uri="{FF2B5EF4-FFF2-40B4-BE49-F238E27FC236}">
                <a16:creationId xmlns:a16="http://schemas.microsoft.com/office/drawing/2014/main" id="{F47ACA19-C93E-4297-8E15-C683A7A99B92}"/>
              </a:ext>
            </a:extLst>
          </p:cNvPr>
          <p:cNvSpPr txBox="1"/>
          <p:nvPr/>
        </p:nvSpPr>
        <p:spPr>
          <a:xfrm>
            <a:off x="-2" y="940498"/>
            <a:ext cx="2548129" cy="1384995"/>
          </a:xfrm>
          <a:prstGeom prst="rect">
            <a:avLst/>
          </a:prstGeom>
          <a:noFill/>
        </p:spPr>
        <p:txBody>
          <a:bodyPr wrap="square">
            <a:spAutoFit/>
          </a:bodyPr>
          <a:lstStyle/>
          <a:p>
            <a:r>
              <a:rPr lang="en-US" sz="2800" b="1" dirty="0"/>
              <a:t>1. Semiconducting  materials </a:t>
            </a:r>
            <a:endParaRPr lang="en-US" sz="2800" dirty="0"/>
          </a:p>
        </p:txBody>
      </p:sp>
      <p:sp>
        <p:nvSpPr>
          <p:cNvPr id="3" name="Freeform: Shape 2">
            <a:extLst>
              <a:ext uri="{FF2B5EF4-FFF2-40B4-BE49-F238E27FC236}">
                <a16:creationId xmlns:a16="http://schemas.microsoft.com/office/drawing/2014/main" id="{5C045776-5C47-483C-854F-1745180D4915}"/>
              </a:ext>
            </a:extLst>
          </p:cNvPr>
          <p:cNvSpPr/>
          <p:nvPr/>
        </p:nvSpPr>
        <p:spPr>
          <a:xfrm>
            <a:off x="9534144" y="2414016"/>
            <a:ext cx="86426" cy="2877312"/>
          </a:xfrm>
          <a:custGeom>
            <a:avLst/>
            <a:gdLst>
              <a:gd name="connsiteX0" fmla="*/ 12192 w 86426"/>
              <a:gd name="connsiteY0" fmla="*/ 0 h 2877312"/>
              <a:gd name="connsiteX1" fmla="*/ 0 w 86426"/>
              <a:gd name="connsiteY1" fmla="*/ 121920 h 2877312"/>
              <a:gd name="connsiteX2" fmla="*/ 24384 w 86426"/>
              <a:gd name="connsiteY2" fmla="*/ 414528 h 2877312"/>
              <a:gd name="connsiteX3" fmla="*/ 48768 w 86426"/>
              <a:gd name="connsiteY3" fmla="*/ 743712 h 2877312"/>
              <a:gd name="connsiteX4" fmla="*/ 60960 w 86426"/>
              <a:gd name="connsiteY4" fmla="*/ 1243584 h 2877312"/>
              <a:gd name="connsiteX5" fmla="*/ 73152 w 86426"/>
              <a:gd name="connsiteY5" fmla="*/ 1450848 h 2877312"/>
              <a:gd name="connsiteX6" fmla="*/ 36576 w 86426"/>
              <a:gd name="connsiteY6" fmla="*/ 1755648 h 2877312"/>
              <a:gd name="connsiteX7" fmla="*/ 24384 w 86426"/>
              <a:gd name="connsiteY7" fmla="*/ 1840992 h 2877312"/>
              <a:gd name="connsiteX8" fmla="*/ 48768 w 86426"/>
              <a:gd name="connsiteY8" fmla="*/ 2255520 h 2877312"/>
              <a:gd name="connsiteX9" fmla="*/ 60960 w 86426"/>
              <a:gd name="connsiteY9" fmla="*/ 2511552 h 2877312"/>
              <a:gd name="connsiteX10" fmla="*/ 73152 w 86426"/>
              <a:gd name="connsiteY10" fmla="*/ 2572512 h 2877312"/>
              <a:gd name="connsiteX11" fmla="*/ 85344 w 86426"/>
              <a:gd name="connsiteY11" fmla="*/ 2694432 h 2877312"/>
              <a:gd name="connsiteX12" fmla="*/ 85344 w 86426"/>
              <a:gd name="connsiteY12" fmla="*/ 2877312 h 2877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6426" h="2877312">
                <a:moveTo>
                  <a:pt x="12192" y="0"/>
                </a:moveTo>
                <a:cubicBezTo>
                  <a:pt x="8128" y="40640"/>
                  <a:pt x="0" y="81077"/>
                  <a:pt x="0" y="121920"/>
                </a:cubicBezTo>
                <a:cubicBezTo>
                  <a:pt x="0" y="331417"/>
                  <a:pt x="11270" y="261536"/>
                  <a:pt x="24384" y="414528"/>
                </a:cubicBezTo>
                <a:cubicBezTo>
                  <a:pt x="33781" y="524155"/>
                  <a:pt x="48768" y="743712"/>
                  <a:pt x="48768" y="743712"/>
                </a:cubicBezTo>
                <a:cubicBezTo>
                  <a:pt x="52832" y="910336"/>
                  <a:pt x="55216" y="1077009"/>
                  <a:pt x="60960" y="1243584"/>
                </a:cubicBezTo>
                <a:cubicBezTo>
                  <a:pt x="63345" y="1312750"/>
                  <a:pt x="73152" y="1381641"/>
                  <a:pt x="73152" y="1450848"/>
                </a:cubicBezTo>
                <a:cubicBezTo>
                  <a:pt x="73152" y="1569231"/>
                  <a:pt x="54757" y="1640500"/>
                  <a:pt x="36576" y="1755648"/>
                </a:cubicBezTo>
                <a:cubicBezTo>
                  <a:pt x="32094" y="1784033"/>
                  <a:pt x="28448" y="1812544"/>
                  <a:pt x="24384" y="1840992"/>
                </a:cubicBezTo>
                <a:cubicBezTo>
                  <a:pt x="32512" y="1979168"/>
                  <a:pt x="41229" y="2117311"/>
                  <a:pt x="48768" y="2255520"/>
                </a:cubicBezTo>
                <a:cubicBezTo>
                  <a:pt x="53421" y="2340834"/>
                  <a:pt x="54407" y="2426363"/>
                  <a:pt x="60960" y="2511552"/>
                </a:cubicBezTo>
                <a:cubicBezTo>
                  <a:pt x="62549" y="2532213"/>
                  <a:pt x="70413" y="2551971"/>
                  <a:pt x="73152" y="2572512"/>
                </a:cubicBezTo>
                <a:cubicBezTo>
                  <a:pt x="78550" y="2612996"/>
                  <a:pt x="83712" y="2653622"/>
                  <a:pt x="85344" y="2694432"/>
                </a:cubicBezTo>
                <a:cubicBezTo>
                  <a:pt x="87780" y="2755343"/>
                  <a:pt x="85344" y="2816352"/>
                  <a:pt x="85344" y="2877312"/>
                </a:cubicBezTo>
              </a:path>
            </a:pathLst>
          </a:custGeom>
          <a:ln/>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7" name="Freeform: Shape 6">
            <a:extLst>
              <a:ext uri="{FF2B5EF4-FFF2-40B4-BE49-F238E27FC236}">
                <a16:creationId xmlns:a16="http://schemas.microsoft.com/office/drawing/2014/main" id="{C01DA43E-49F1-4D02-AB7C-531858DC25B4}"/>
              </a:ext>
            </a:extLst>
          </p:cNvPr>
          <p:cNvSpPr/>
          <p:nvPr/>
        </p:nvSpPr>
        <p:spPr>
          <a:xfrm>
            <a:off x="9558528" y="2447269"/>
            <a:ext cx="612091" cy="3012360"/>
          </a:xfrm>
          <a:custGeom>
            <a:avLst/>
            <a:gdLst>
              <a:gd name="connsiteX0" fmla="*/ 24384 w 612091"/>
              <a:gd name="connsiteY0" fmla="*/ 2905019 h 3012360"/>
              <a:gd name="connsiteX1" fmla="*/ 48768 w 612091"/>
              <a:gd name="connsiteY1" fmla="*/ 2965979 h 3012360"/>
              <a:gd name="connsiteX2" fmla="*/ 292608 w 612091"/>
              <a:gd name="connsiteY2" fmla="*/ 2978171 h 3012360"/>
              <a:gd name="connsiteX3" fmla="*/ 573024 w 612091"/>
              <a:gd name="connsiteY3" fmla="*/ 2990363 h 3012360"/>
              <a:gd name="connsiteX4" fmla="*/ 609600 w 612091"/>
              <a:gd name="connsiteY4" fmla="*/ 2856251 h 3012360"/>
              <a:gd name="connsiteX5" fmla="*/ 573024 w 612091"/>
              <a:gd name="connsiteY5" fmla="*/ 2661179 h 3012360"/>
              <a:gd name="connsiteX6" fmla="*/ 548640 w 612091"/>
              <a:gd name="connsiteY6" fmla="*/ 2405147 h 3012360"/>
              <a:gd name="connsiteX7" fmla="*/ 524256 w 612091"/>
              <a:gd name="connsiteY7" fmla="*/ 2283227 h 3012360"/>
              <a:gd name="connsiteX8" fmla="*/ 499872 w 612091"/>
              <a:gd name="connsiteY8" fmla="*/ 1954043 h 3012360"/>
              <a:gd name="connsiteX9" fmla="*/ 524256 w 612091"/>
              <a:gd name="connsiteY9" fmla="*/ 1527323 h 3012360"/>
              <a:gd name="connsiteX10" fmla="*/ 536448 w 612091"/>
              <a:gd name="connsiteY10" fmla="*/ 1466363 h 3012360"/>
              <a:gd name="connsiteX11" fmla="*/ 560832 w 612091"/>
              <a:gd name="connsiteY11" fmla="*/ 1185947 h 3012360"/>
              <a:gd name="connsiteX12" fmla="*/ 573024 w 612091"/>
              <a:gd name="connsiteY12" fmla="*/ 1027451 h 3012360"/>
              <a:gd name="connsiteX13" fmla="*/ 560832 w 612091"/>
              <a:gd name="connsiteY13" fmla="*/ 527579 h 3012360"/>
              <a:gd name="connsiteX14" fmla="*/ 548640 w 612091"/>
              <a:gd name="connsiteY14" fmla="*/ 454427 h 3012360"/>
              <a:gd name="connsiteX15" fmla="*/ 524256 w 612091"/>
              <a:gd name="connsiteY15" fmla="*/ 332507 h 3012360"/>
              <a:gd name="connsiteX16" fmla="*/ 499872 w 612091"/>
              <a:gd name="connsiteY16" fmla="*/ 234971 h 3012360"/>
              <a:gd name="connsiteX17" fmla="*/ 487680 w 612091"/>
              <a:gd name="connsiteY17" fmla="*/ 186203 h 3012360"/>
              <a:gd name="connsiteX18" fmla="*/ 475488 w 612091"/>
              <a:gd name="connsiteY18" fmla="*/ 125243 h 3012360"/>
              <a:gd name="connsiteX19" fmla="*/ 463296 w 612091"/>
              <a:gd name="connsiteY19" fmla="*/ 15515 h 3012360"/>
              <a:gd name="connsiteX20" fmla="*/ 353568 w 612091"/>
              <a:gd name="connsiteY20" fmla="*/ 3323 h 3012360"/>
              <a:gd name="connsiteX21" fmla="*/ 0 w 612091"/>
              <a:gd name="connsiteY21" fmla="*/ 3323 h 3012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12091" h="3012360">
                <a:moveTo>
                  <a:pt x="24384" y="2905019"/>
                </a:moveTo>
                <a:cubicBezTo>
                  <a:pt x="32512" y="2925339"/>
                  <a:pt x="37169" y="2947420"/>
                  <a:pt x="48768" y="2965979"/>
                </a:cubicBezTo>
                <a:cubicBezTo>
                  <a:pt x="104574" y="3055269"/>
                  <a:pt x="189093" y="2990349"/>
                  <a:pt x="292608" y="2978171"/>
                </a:cubicBezTo>
                <a:cubicBezTo>
                  <a:pt x="386080" y="2982235"/>
                  <a:pt x="485700" y="3023949"/>
                  <a:pt x="573024" y="2990363"/>
                </a:cubicBezTo>
                <a:cubicBezTo>
                  <a:pt x="616272" y="2973729"/>
                  <a:pt x="605405" y="2902397"/>
                  <a:pt x="609600" y="2856251"/>
                </a:cubicBezTo>
                <a:cubicBezTo>
                  <a:pt x="618524" y="2758087"/>
                  <a:pt x="602818" y="2735664"/>
                  <a:pt x="573024" y="2661179"/>
                </a:cubicBezTo>
                <a:cubicBezTo>
                  <a:pt x="565219" y="2551903"/>
                  <a:pt x="565657" y="2501579"/>
                  <a:pt x="548640" y="2405147"/>
                </a:cubicBezTo>
                <a:cubicBezTo>
                  <a:pt x="541437" y="2364333"/>
                  <a:pt x="528833" y="2324418"/>
                  <a:pt x="524256" y="2283227"/>
                </a:cubicBezTo>
                <a:cubicBezTo>
                  <a:pt x="503973" y="2100682"/>
                  <a:pt x="514105" y="2210243"/>
                  <a:pt x="499872" y="1954043"/>
                </a:cubicBezTo>
                <a:cubicBezTo>
                  <a:pt x="505762" y="1806796"/>
                  <a:pt x="505133" y="1670742"/>
                  <a:pt x="524256" y="1527323"/>
                </a:cubicBezTo>
                <a:cubicBezTo>
                  <a:pt x="526995" y="1506782"/>
                  <a:pt x="532384" y="1486683"/>
                  <a:pt x="536448" y="1466363"/>
                </a:cubicBezTo>
                <a:cubicBezTo>
                  <a:pt x="544576" y="1372891"/>
                  <a:pt x="553040" y="1279448"/>
                  <a:pt x="560832" y="1185947"/>
                </a:cubicBezTo>
                <a:cubicBezTo>
                  <a:pt x="565232" y="1133142"/>
                  <a:pt x="573024" y="1080439"/>
                  <a:pt x="573024" y="1027451"/>
                </a:cubicBezTo>
                <a:cubicBezTo>
                  <a:pt x="573024" y="860777"/>
                  <a:pt x="567918" y="694102"/>
                  <a:pt x="560832" y="527579"/>
                </a:cubicBezTo>
                <a:cubicBezTo>
                  <a:pt x="559781" y="502881"/>
                  <a:pt x="553196" y="478724"/>
                  <a:pt x="548640" y="454427"/>
                </a:cubicBezTo>
                <a:cubicBezTo>
                  <a:pt x="541002" y="413692"/>
                  <a:pt x="533247" y="372965"/>
                  <a:pt x="524256" y="332507"/>
                </a:cubicBezTo>
                <a:cubicBezTo>
                  <a:pt x="516986" y="299792"/>
                  <a:pt x="508000" y="267483"/>
                  <a:pt x="499872" y="234971"/>
                </a:cubicBezTo>
                <a:cubicBezTo>
                  <a:pt x="495808" y="218715"/>
                  <a:pt x="490966" y="202634"/>
                  <a:pt x="487680" y="186203"/>
                </a:cubicBezTo>
                <a:cubicBezTo>
                  <a:pt x="483616" y="165883"/>
                  <a:pt x="478419" y="145757"/>
                  <a:pt x="475488" y="125243"/>
                </a:cubicBezTo>
                <a:cubicBezTo>
                  <a:pt x="470284" y="88812"/>
                  <a:pt x="489318" y="41537"/>
                  <a:pt x="463296" y="15515"/>
                </a:cubicBezTo>
                <a:cubicBezTo>
                  <a:pt x="437274" y="-10507"/>
                  <a:pt x="390356" y="4291"/>
                  <a:pt x="353568" y="3323"/>
                </a:cubicBezTo>
                <a:cubicBezTo>
                  <a:pt x="235753" y="223"/>
                  <a:pt x="117856" y="3323"/>
                  <a:pt x="0" y="3323"/>
                </a:cubicBezTo>
              </a:path>
            </a:pathLst>
          </a:custGeom>
          <a:ln>
            <a:solidFill>
              <a:srgbClr val="002060"/>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87388475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61A91DD-B273-4253-01AE-1CBA7FD49B0A}"/>
              </a:ext>
            </a:extLst>
          </p:cNvPr>
          <p:cNvPicPr>
            <a:picLocks noChangeAspect="1"/>
          </p:cNvPicPr>
          <p:nvPr/>
        </p:nvPicPr>
        <p:blipFill rotWithShape="1">
          <a:blip r:embed="rId2"/>
          <a:srcRect l="5334" t="40533" r="19889" b="13955"/>
          <a:stretch/>
        </p:blipFill>
        <p:spPr>
          <a:xfrm>
            <a:off x="134397" y="560832"/>
            <a:ext cx="11923205" cy="4535424"/>
          </a:xfrm>
          <a:prstGeom prst="rect">
            <a:avLst/>
          </a:prstGeom>
        </p:spPr>
      </p:pic>
    </p:spTree>
    <p:extLst>
      <p:ext uri="{BB962C8B-B14F-4D97-AF65-F5344CB8AC3E}">
        <p14:creationId xmlns:p14="http://schemas.microsoft.com/office/powerpoint/2010/main" val="35775276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D158A30-94CF-4D8B-A26B-06B7370AB522}"/>
              </a:ext>
            </a:extLst>
          </p:cNvPr>
          <p:cNvSpPr txBox="1">
            <a:spLocks/>
          </p:cNvSpPr>
          <p:nvPr/>
        </p:nvSpPr>
        <p:spPr>
          <a:xfrm>
            <a:off x="19050" y="0"/>
            <a:ext cx="12172950" cy="749300"/>
          </a:xfrm>
          <a:prstGeom prst="rect">
            <a:avLst/>
          </a:prstGeom>
          <a:solidFill>
            <a:schemeClr val="accent6">
              <a:lumMod val="20000"/>
              <a:lumOff val="80000"/>
            </a:schemeClr>
          </a:solidFill>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Semiconductors</a:t>
            </a:r>
          </a:p>
        </p:txBody>
      </p:sp>
      <p:pic>
        <p:nvPicPr>
          <p:cNvPr id="4" name="Picture 3">
            <a:extLst>
              <a:ext uri="{FF2B5EF4-FFF2-40B4-BE49-F238E27FC236}">
                <a16:creationId xmlns:a16="http://schemas.microsoft.com/office/drawing/2014/main" id="{42898C9E-F613-4386-B039-8DDA1CE7D798}"/>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10884216" y="0"/>
            <a:ext cx="1181291" cy="940498"/>
          </a:xfrm>
          <a:prstGeom prst="rect">
            <a:avLst/>
          </a:prstGeom>
        </p:spPr>
      </p:pic>
      <p:pic>
        <p:nvPicPr>
          <p:cNvPr id="5" name="Picture 4">
            <a:extLst>
              <a:ext uri="{FF2B5EF4-FFF2-40B4-BE49-F238E27FC236}">
                <a16:creationId xmlns:a16="http://schemas.microsoft.com/office/drawing/2014/main" id="{23442C3F-5E20-4180-91CB-99407EBA967F}"/>
              </a:ext>
            </a:extLst>
          </p:cNvPr>
          <p:cNvPicPr>
            <a:picLocks noChangeAspect="1"/>
          </p:cNvPicPr>
          <p:nvPr/>
        </p:nvPicPr>
        <p:blipFill rotWithShape="1">
          <a:blip r:embed="rId3">
            <a:lum bright="-20000" contrast="40000"/>
          </a:blip>
          <a:srcRect l="7955" t="2663" r="24779" b="3110"/>
          <a:stretch/>
        </p:blipFill>
        <p:spPr>
          <a:xfrm>
            <a:off x="6149477" y="809681"/>
            <a:ext cx="4957435" cy="6069610"/>
          </a:xfrm>
          <a:prstGeom prst="rect">
            <a:avLst/>
          </a:prstGeom>
        </p:spPr>
      </p:pic>
      <p:sp>
        <p:nvSpPr>
          <p:cNvPr id="7" name="TextBox 6">
            <a:extLst>
              <a:ext uri="{FF2B5EF4-FFF2-40B4-BE49-F238E27FC236}">
                <a16:creationId xmlns:a16="http://schemas.microsoft.com/office/drawing/2014/main" id="{7F55B2BD-B284-42C9-BE9E-FCF2ED5A710E}"/>
              </a:ext>
            </a:extLst>
          </p:cNvPr>
          <p:cNvSpPr txBox="1"/>
          <p:nvPr/>
        </p:nvSpPr>
        <p:spPr>
          <a:xfrm>
            <a:off x="179970" y="1462543"/>
            <a:ext cx="5916029" cy="2677656"/>
          </a:xfrm>
          <a:prstGeom prst="rect">
            <a:avLst/>
          </a:prstGeom>
          <a:noFill/>
        </p:spPr>
        <p:txBody>
          <a:bodyPr wrap="square">
            <a:spAutoFit/>
          </a:bodyPr>
          <a:lstStyle/>
          <a:p>
            <a:r>
              <a:rPr lang="en-US" sz="2400" dirty="0"/>
              <a:t>Position of the Fermi level </a:t>
            </a:r>
            <a:r>
              <a:rPr lang="en-US" sz="2400" dirty="0" err="1"/>
              <a:t>expresion</a:t>
            </a:r>
            <a:r>
              <a:rPr lang="en-US" sz="2400" dirty="0"/>
              <a:t> </a:t>
            </a:r>
          </a:p>
          <a:p>
            <a:pPr marL="457200" indent="-457200">
              <a:buAutoNum type="alphaLcParenBoth"/>
            </a:pPr>
            <a:r>
              <a:rPr lang="en-US" sz="2400" dirty="0"/>
              <a:t>Intrinsic semiconductor.</a:t>
            </a:r>
          </a:p>
          <a:p>
            <a:pPr marL="457200" indent="-457200">
              <a:buAutoNum type="alphaLcParenBoth"/>
            </a:pPr>
            <a:r>
              <a:rPr lang="en-US" sz="2400" dirty="0"/>
              <a:t>  N-type semiconductor. </a:t>
            </a:r>
          </a:p>
          <a:p>
            <a:pPr marL="457200" indent="-457200">
              <a:buAutoNum type="alphaLcParenBoth"/>
            </a:pPr>
            <a:r>
              <a:rPr lang="en-US" sz="2400" dirty="0"/>
              <a:t> P-type semiconductor.</a:t>
            </a:r>
          </a:p>
          <a:p>
            <a:pPr marL="342900" indent="-342900">
              <a:buFont typeface="Wingdings" panose="05000000000000000000" pitchFamily="2" charset="2"/>
              <a:buChar char="§"/>
            </a:pPr>
            <a:r>
              <a:rPr lang="en-US" sz="2400" dirty="0"/>
              <a:t>The energy as a function of temperatures and donor/acceptor concentration for both N type and p Type semiconductor </a:t>
            </a:r>
          </a:p>
        </p:txBody>
      </p:sp>
      <p:sp>
        <p:nvSpPr>
          <p:cNvPr id="8" name="TextBox 7">
            <a:extLst>
              <a:ext uri="{FF2B5EF4-FFF2-40B4-BE49-F238E27FC236}">
                <a16:creationId xmlns:a16="http://schemas.microsoft.com/office/drawing/2014/main" id="{071EEB57-A26A-4718-AFAA-6A26A5F02391}"/>
              </a:ext>
            </a:extLst>
          </p:cNvPr>
          <p:cNvSpPr txBox="1"/>
          <p:nvPr/>
        </p:nvSpPr>
        <p:spPr>
          <a:xfrm>
            <a:off x="179971" y="809680"/>
            <a:ext cx="8256457" cy="461665"/>
          </a:xfrm>
          <a:prstGeom prst="rect">
            <a:avLst/>
          </a:prstGeom>
          <a:noFill/>
        </p:spPr>
        <p:txBody>
          <a:bodyPr wrap="square">
            <a:spAutoFit/>
          </a:bodyPr>
          <a:lstStyle/>
          <a:p>
            <a:r>
              <a:rPr lang="en-US" sz="2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5. Fermi energy </a:t>
            </a:r>
            <a:endParaRPr lang="en-US" sz="24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10" name="Picture 9">
            <a:extLst>
              <a:ext uri="{FF2B5EF4-FFF2-40B4-BE49-F238E27FC236}">
                <a16:creationId xmlns:a16="http://schemas.microsoft.com/office/drawing/2014/main" id="{7DC67928-3573-4606-8F21-28B5061A453D}"/>
              </a:ext>
            </a:extLst>
          </p:cNvPr>
          <p:cNvPicPr>
            <a:picLocks noChangeAspect="1"/>
          </p:cNvPicPr>
          <p:nvPr/>
        </p:nvPicPr>
        <p:blipFill rotWithShape="1">
          <a:blip r:embed="rId4">
            <a:lum bright="-20000" contrast="40000"/>
          </a:blip>
          <a:srcRect l="6318" t="7049" r="3269" b="11158"/>
          <a:stretch/>
        </p:blipFill>
        <p:spPr>
          <a:xfrm>
            <a:off x="329183" y="4252646"/>
            <a:ext cx="4668938" cy="1780032"/>
          </a:xfrm>
          <a:prstGeom prst="rect">
            <a:avLst/>
          </a:prstGeom>
        </p:spPr>
      </p:pic>
    </p:spTree>
    <p:extLst>
      <p:ext uri="{BB962C8B-B14F-4D97-AF65-F5344CB8AC3E}">
        <p14:creationId xmlns:p14="http://schemas.microsoft.com/office/powerpoint/2010/main" val="86304451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51A3469-8F0B-4A5D-A65F-3DCC917F4ABE}"/>
              </a:ext>
            </a:extLst>
          </p:cNvPr>
          <p:cNvSpPr txBox="1"/>
          <p:nvPr/>
        </p:nvSpPr>
        <p:spPr>
          <a:xfrm>
            <a:off x="179971" y="809680"/>
            <a:ext cx="8256457" cy="461665"/>
          </a:xfrm>
          <a:prstGeom prst="rect">
            <a:avLst/>
          </a:prstGeom>
          <a:noFill/>
        </p:spPr>
        <p:txBody>
          <a:bodyPr wrap="square">
            <a:spAutoFit/>
          </a:bodyPr>
          <a:lstStyle/>
          <a:p>
            <a:r>
              <a:rPr lang="en-US" sz="2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5. Fermi energy </a:t>
            </a:r>
            <a:endParaRPr lang="en-US" sz="24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5" name="Title 1">
            <a:extLst>
              <a:ext uri="{FF2B5EF4-FFF2-40B4-BE49-F238E27FC236}">
                <a16:creationId xmlns:a16="http://schemas.microsoft.com/office/drawing/2014/main" id="{05A714C7-71FB-4E7A-9972-A3BAF318E964}"/>
              </a:ext>
            </a:extLst>
          </p:cNvPr>
          <p:cNvSpPr txBox="1">
            <a:spLocks/>
          </p:cNvSpPr>
          <p:nvPr/>
        </p:nvSpPr>
        <p:spPr>
          <a:xfrm>
            <a:off x="19050" y="0"/>
            <a:ext cx="12172950" cy="749300"/>
          </a:xfrm>
          <a:prstGeom prst="rect">
            <a:avLst/>
          </a:prstGeom>
          <a:solidFill>
            <a:schemeClr val="accent6">
              <a:lumMod val="20000"/>
              <a:lumOff val="80000"/>
            </a:schemeClr>
          </a:solidFill>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Semiconductors</a:t>
            </a:r>
          </a:p>
        </p:txBody>
      </p:sp>
      <p:pic>
        <p:nvPicPr>
          <p:cNvPr id="7" name="Picture 6">
            <a:extLst>
              <a:ext uri="{FF2B5EF4-FFF2-40B4-BE49-F238E27FC236}">
                <a16:creationId xmlns:a16="http://schemas.microsoft.com/office/drawing/2014/main" id="{5585A256-AC90-4393-9A69-126C2E77AC70}"/>
              </a:ext>
            </a:extLst>
          </p:cNvPr>
          <p:cNvPicPr>
            <a:picLocks noChangeAspect="1"/>
          </p:cNvPicPr>
          <p:nvPr/>
        </p:nvPicPr>
        <p:blipFill>
          <a:blip r:embed="rId2">
            <a:lum bright="-20000" contrast="40000"/>
          </a:blip>
          <a:stretch>
            <a:fillRect/>
          </a:stretch>
        </p:blipFill>
        <p:spPr>
          <a:xfrm>
            <a:off x="463091" y="2223551"/>
            <a:ext cx="5123057" cy="652026"/>
          </a:xfrm>
          <a:prstGeom prst="rect">
            <a:avLst/>
          </a:prstGeom>
        </p:spPr>
      </p:pic>
      <p:pic>
        <p:nvPicPr>
          <p:cNvPr id="8" name="Picture 7">
            <a:extLst>
              <a:ext uri="{FF2B5EF4-FFF2-40B4-BE49-F238E27FC236}">
                <a16:creationId xmlns:a16="http://schemas.microsoft.com/office/drawing/2014/main" id="{AC626CA6-DA0A-459C-8621-11612800F783}"/>
              </a:ext>
            </a:extLst>
          </p:cNvPr>
          <p:cNvPicPr>
            <a:picLocks noChangeAspect="1"/>
          </p:cNvPicPr>
          <p:nvPr/>
        </p:nvPicPr>
        <p:blipFill>
          <a:blip r:embed="rId3"/>
          <a:stretch>
            <a:fillRect/>
          </a:stretch>
        </p:blipFill>
        <p:spPr>
          <a:xfrm>
            <a:off x="750863" y="1319407"/>
            <a:ext cx="3001363" cy="871182"/>
          </a:xfrm>
          <a:prstGeom prst="rect">
            <a:avLst/>
          </a:prstGeom>
        </p:spPr>
      </p:pic>
      <p:pic>
        <p:nvPicPr>
          <p:cNvPr id="9" name="Picture 8">
            <a:extLst>
              <a:ext uri="{FF2B5EF4-FFF2-40B4-BE49-F238E27FC236}">
                <a16:creationId xmlns:a16="http://schemas.microsoft.com/office/drawing/2014/main" id="{A976D4AA-AAAF-4971-A6D4-B50D81DE8862}"/>
              </a:ext>
            </a:extLst>
          </p:cNvPr>
          <p:cNvPicPr>
            <a:picLocks noChangeAspect="1"/>
          </p:cNvPicPr>
          <p:nvPr/>
        </p:nvPicPr>
        <p:blipFill>
          <a:blip r:embed="rId4"/>
          <a:stretch>
            <a:fillRect/>
          </a:stretch>
        </p:blipFill>
        <p:spPr>
          <a:xfrm>
            <a:off x="657495" y="3005881"/>
            <a:ext cx="3650704" cy="794771"/>
          </a:xfrm>
          <a:prstGeom prst="rect">
            <a:avLst/>
          </a:prstGeom>
        </p:spPr>
      </p:pic>
      <p:pic>
        <p:nvPicPr>
          <p:cNvPr id="11" name="Picture 10">
            <a:extLst>
              <a:ext uri="{FF2B5EF4-FFF2-40B4-BE49-F238E27FC236}">
                <a16:creationId xmlns:a16="http://schemas.microsoft.com/office/drawing/2014/main" id="{34061322-0B39-48CE-AD0D-D8BA4F48E929}"/>
              </a:ext>
            </a:extLst>
          </p:cNvPr>
          <p:cNvPicPr>
            <a:picLocks noChangeAspect="1"/>
          </p:cNvPicPr>
          <p:nvPr/>
        </p:nvPicPr>
        <p:blipFill rotWithShape="1">
          <a:blip r:embed="rId5">
            <a:lum bright="-20000" contrast="40000"/>
          </a:blip>
          <a:srcRect l="22263" r="15569" b="3260"/>
          <a:stretch/>
        </p:blipFill>
        <p:spPr>
          <a:xfrm>
            <a:off x="6134415" y="901850"/>
            <a:ext cx="4604025" cy="5797603"/>
          </a:xfrm>
          <a:prstGeom prst="rect">
            <a:avLst/>
          </a:prstGeom>
        </p:spPr>
      </p:pic>
      <p:pic>
        <p:nvPicPr>
          <p:cNvPr id="12" name="Picture 11">
            <a:extLst>
              <a:ext uri="{FF2B5EF4-FFF2-40B4-BE49-F238E27FC236}">
                <a16:creationId xmlns:a16="http://schemas.microsoft.com/office/drawing/2014/main" id="{476081C0-CA7C-4476-A047-30BCBAB549EC}"/>
              </a:ext>
            </a:extLst>
          </p:cNvPr>
          <p:cNvPicPr>
            <a:picLocks noChangeAspect="1"/>
          </p:cNvPicPr>
          <p:nvPr/>
        </p:nvPicPr>
        <p:blipFill rotWithShape="1">
          <a:blip r:embed="rId6"/>
          <a:srcRect l="21991" t="49606" r="37470" b="20061"/>
          <a:stretch/>
        </p:blipFill>
        <p:spPr>
          <a:xfrm>
            <a:off x="750863" y="3866577"/>
            <a:ext cx="2814625" cy="652026"/>
          </a:xfrm>
          <a:prstGeom prst="rect">
            <a:avLst/>
          </a:prstGeom>
        </p:spPr>
      </p:pic>
    </p:spTree>
    <p:extLst>
      <p:ext uri="{BB962C8B-B14F-4D97-AF65-F5344CB8AC3E}">
        <p14:creationId xmlns:p14="http://schemas.microsoft.com/office/powerpoint/2010/main" val="125737672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118C7E6-77EF-49C5-A404-FC14C90E8257}"/>
              </a:ext>
            </a:extLst>
          </p:cNvPr>
          <p:cNvSpPr txBox="1">
            <a:spLocks/>
          </p:cNvSpPr>
          <p:nvPr/>
        </p:nvSpPr>
        <p:spPr>
          <a:xfrm>
            <a:off x="19050" y="0"/>
            <a:ext cx="12172950" cy="749300"/>
          </a:xfrm>
          <a:prstGeom prst="rect">
            <a:avLst/>
          </a:prstGeom>
          <a:solidFill>
            <a:schemeClr val="accent6">
              <a:lumMod val="20000"/>
              <a:lumOff val="80000"/>
            </a:schemeClr>
          </a:solidFill>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Semiconductors</a:t>
            </a:r>
          </a:p>
        </p:txBody>
      </p:sp>
      <p:pic>
        <p:nvPicPr>
          <p:cNvPr id="4" name="Picture 3">
            <a:extLst>
              <a:ext uri="{FF2B5EF4-FFF2-40B4-BE49-F238E27FC236}">
                <a16:creationId xmlns:a16="http://schemas.microsoft.com/office/drawing/2014/main" id="{E364569C-DB0E-45E0-A9E3-34F24669AB4A}"/>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10884216" y="0"/>
            <a:ext cx="1181291" cy="940498"/>
          </a:xfrm>
          <a:prstGeom prst="rect">
            <a:avLst/>
          </a:prstGeom>
        </p:spPr>
      </p:pic>
      <p:pic>
        <p:nvPicPr>
          <p:cNvPr id="2050" name="Picture 2" descr="Top 30 Discrete Element Method GIFs | Find the best GIF on Gfycat">
            <a:extLst>
              <a:ext uri="{FF2B5EF4-FFF2-40B4-BE49-F238E27FC236}">
                <a16:creationId xmlns:a16="http://schemas.microsoft.com/office/drawing/2014/main" id="{14552780-D0EE-4CA3-941D-417D90A23F26}"/>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3810000" y="1676400"/>
            <a:ext cx="4572000" cy="35052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FBDF03D7-4C37-45E7-96BB-C438B7D47090}"/>
              </a:ext>
            </a:extLst>
          </p:cNvPr>
          <p:cNvSpPr txBox="1"/>
          <p:nvPr/>
        </p:nvSpPr>
        <p:spPr>
          <a:xfrm>
            <a:off x="19050" y="755832"/>
            <a:ext cx="6205728" cy="461665"/>
          </a:xfrm>
          <a:prstGeom prst="rect">
            <a:avLst/>
          </a:prstGeom>
          <a:noFill/>
        </p:spPr>
        <p:txBody>
          <a:bodyPr wrap="square">
            <a:spAutoFit/>
          </a:bodyPr>
          <a:lstStyle/>
          <a:p>
            <a:r>
              <a:rPr lang="en-US" sz="2400" dirty="0">
                <a:effectLst/>
                <a:latin typeface="Times New Roman" panose="02020603050405020304" pitchFamily="18" charset="0"/>
                <a:ea typeface="Calibri" panose="020F0502020204030204" pitchFamily="34" charset="0"/>
              </a:rPr>
              <a:t>5. mobility, mean free path and conductivity</a:t>
            </a:r>
            <a:endParaRPr lang="en-US" sz="2400" dirty="0"/>
          </a:p>
        </p:txBody>
      </p:sp>
    </p:spTree>
    <p:extLst>
      <p:ext uri="{BB962C8B-B14F-4D97-AF65-F5344CB8AC3E}">
        <p14:creationId xmlns:p14="http://schemas.microsoft.com/office/powerpoint/2010/main" val="147172031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118C7E6-77EF-49C5-A404-FC14C90E8257}"/>
              </a:ext>
            </a:extLst>
          </p:cNvPr>
          <p:cNvSpPr txBox="1">
            <a:spLocks/>
          </p:cNvSpPr>
          <p:nvPr/>
        </p:nvSpPr>
        <p:spPr>
          <a:xfrm>
            <a:off x="19050" y="0"/>
            <a:ext cx="12172950" cy="749300"/>
          </a:xfrm>
          <a:prstGeom prst="rect">
            <a:avLst/>
          </a:prstGeom>
          <a:solidFill>
            <a:schemeClr val="accent6">
              <a:lumMod val="20000"/>
              <a:lumOff val="80000"/>
            </a:schemeClr>
          </a:solidFill>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Semiconductors</a:t>
            </a:r>
          </a:p>
        </p:txBody>
      </p:sp>
      <p:pic>
        <p:nvPicPr>
          <p:cNvPr id="4" name="Picture 3">
            <a:extLst>
              <a:ext uri="{FF2B5EF4-FFF2-40B4-BE49-F238E27FC236}">
                <a16:creationId xmlns:a16="http://schemas.microsoft.com/office/drawing/2014/main" id="{E364569C-DB0E-45E0-A9E3-34F24669AB4A}"/>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10884216" y="0"/>
            <a:ext cx="1181291" cy="940498"/>
          </a:xfrm>
          <a:prstGeom prst="rect">
            <a:avLst/>
          </a:prstGeom>
        </p:spPr>
      </p:pic>
      <p:pic>
        <p:nvPicPr>
          <p:cNvPr id="3078" name="Picture 6" descr="Electron Mean Free Paths">
            <a:extLst>
              <a:ext uri="{FF2B5EF4-FFF2-40B4-BE49-F238E27FC236}">
                <a16:creationId xmlns:a16="http://schemas.microsoft.com/office/drawing/2014/main" id="{86E129BC-0869-4D06-BCA3-8735E62367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255" y="940498"/>
            <a:ext cx="9335833" cy="56566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276696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118C7E6-77EF-49C5-A404-FC14C90E8257}"/>
              </a:ext>
            </a:extLst>
          </p:cNvPr>
          <p:cNvSpPr txBox="1">
            <a:spLocks/>
          </p:cNvSpPr>
          <p:nvPr/>
        </p:nvSpPr>
        <p:spPr>
          <a:xfrm>
            <a:off x="19050" y="0"/>
            <a:ext cx="12172950" cy="749300"/>
          </a:xfrm>
          <a:prstGeom prst="rect">
            <a:avLst/>
          </a:prstGeom>
          <a:solidFill>
            <a:schemeClr val="accent6">
              <a:lumMod val="20000"/>
              <a:lumOff val="80000"/>
            </a:schemeClr>
          </a:solidFill>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Semiconductors</a:t>
            </a:r>
          </a:p>
        </p:txBody>
      </p:sp>
      <p:pic>
        <p:nvPicPr>
          <p:cNvPr id="4" name="Picture 3">
            <a:extLst>
              <a:ext uri="{FF2B5EF4-FFF2-40B4-BE49-F238E27FC236}">
                <a16:creationId xmlns:a16="http://schemas.microsoft.com/office/drawing/2014/main" id="{E364569C-DB0E-45E0-A9E3-34F24669AB4A}"/>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10884216" y="0"/>
            <a:ext cx="1181291" cy="940498"/>
          </a:xfrm>
          <a:prstGeom prst="rect">
            <a:avLst/>
          </a:prstGeom>
        </p:spPr>
      </p:pic>
      <p:pic>
        <p:nvPicPr>
          <p:cNvPr id="1026" name="Picture 2" descr="drift velocity drift current and electron mobility | electricalposts.com">
            <a:extLst>
              <a:ext uri="{FF2B5EF4-FFF2-40B4-BE49-F238E27FC236}">
                <a16:creationId xmlns:a16="http://schemas.microsoft.com/office/drawing/2014/main" id="{4AF85C0F-8F88-4339-8243-1F4EDF250E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3080" y="3444600"/>
            <a:ext cx="8537640" cy="294315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Drift Velocity | Electron Mobility | Drift Velocity Formula - ELECTRICAL  SIMPLE">
            <a:extLst>
              <a:ext uri="{FF2B5EF4-FFF2-40B4-BE49-F238E27FC236}">
                <a16:creationId xmlns:a16="http://schemas.microsoft.com/office/drawing/2014/main" id="{853B5192-DD61-4B1B-B97B-D75FD26B7EE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59839" y="824685"/>
            <a:ext cx="5140833" cy="26359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042160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ECD569-79A8-2B91-E06B-666018619DD8}"/>
              </a:ext>
            </a:extLst>
          </p:cNvPr>
          <p:cNvSpPr txBox="1"/>
          <p:nvPr/>
        </p:nvSpPr>
        <p:spPr>
          <a:xfrm>
            <a:off x="243840" y="718280"/>
            <a:ext cx="11521440" cy="1815882"/>
          </a:xfrm>
          <a:prstGeom prst="rect">
            <a:avLst/>
          </a:prstGeom>
          <a:noFill/>
        </p:spPr>
        <p:txBody>
          <a:bodyPr wrap="square">
            <a:spAutoFit/>
          </a:bodyPr>
          <a:lstStyle/>
          <a:p>
            <a:pPr marL="457200" indent="-457200" algn="l">
              <a:buFont typeface="Wingdings" panose="05000000000000000000" pitchFamily="2" charset="2"/>
              <a:buChar char="§"/>
            </a:pPr>
            <a:r>
              <a:rPr lang="en-US" sz="2800" b="0" i="0" u="none" strike="noStrike" baseline="0" dirty="0">
                <a:latin typeface="TimesTen-Roman"/>
              </a:rPr>
              <a:t>Even without an applied electric field, carriers are not at rest but possess finite kinetic energies. </a:t>
            </a:r>
          </a:p>
          <a:p>
            <a:pPr marL="457200" indent="-457200" algn="l">
              <a:buFont typeface="Wingdings" panose="05000000000000000000" pitchFamily="2" charset="2"/>
              <a:buChar char="§"/>
            </a:pPr>
            <a:r>
              <a:rPr lang="en-US" sz="2800" b="0" i="0" u="none" strike="noStrike" baseline="0" dirty="0">
                <a:latin typeface="TimesTen-Roman"/>
              </a:rPr>
              <a:t>The average </a:t>
            </a:r>
            <a:r>
              <a:rPr lang="en-US" sz="2800" b="1" i="0" u="none" strike="noStrike" baseline="0" dirty="0">
                <a:latin typeface="TimesTen-Bold"/>
              </a:rPr>
              <a:t>kinetic energy </a:t>
            </a:r>
            <a:r>
              <a:rPr lang="en-US" sz="2800" b="0" i="0" u="none" strike="noStrike" baseline="0" dirty="0">
                <a:latin typeface="TimesTen-Roman"/>
              </a:rPr>
              <a:t>of electrons, </a:t>
            </a:r>
            <a:r>
              <a:rPr lang="en-US" sz="2800" b="0" i="1" u="none" strike="noStrike" baseline="0" dirty="0">
                <a:latin typeface="TimesTen-Italic"/>
              </a:rPr>
              <a:t>E – </a:t>
            </a:r>
            <a:r>
              <a:rPr lang="en-US" sz="2800" b="0" i="1" u="none" strike="noStrike" baseline="0" dirty="0" err="1">
                <a:latin typeface="TimesTen-Italic"/>
              </a:rPr>
              <a:t>E</a:t>
            </a:r>
            <a:r>
              <a:rPr lang="en-US" sz="2800" b="0" i="0" u="none" strike="noStrike" baseline="0" dirty="0" err="1">
                <a:latin typeface="TimesTen-Roman"/>
              </a:rPr>
              <a:t>c</a:t>
            </a:r>
            <a:r>
              <a:rPr lang="en-US" sz="2800" b="0" i="0" u="none" strike="noStrike" baseline="0" dirty="0">
                <a:latin typeface="TimesTen-Roman"/>
              </a:rPr>
              <a:t>, can be calculated</a:t>
            </a:r>
          </a:p>
          <a:p>
            <a:pPr algn="l"/>
            <a:r>
              <a:rPr lang="en-US" sz="2800" b="0" i="0" u="none" strike="noStrike" baseline="0" dirty="0">
                <a:latin typeface="TimesTen-Roman"/>
              </a:rPr>
              <a:t>in the following manner:</a:t>
            </a:r>
            <a:endParaRPr lang="en-US" sz="2800" dirty="0"/>
          </a:p>
        </p:txBody>
      </p:sp>
      <p:pic>
        <p:nvPicPr>
          <p:cNvPr id="5" name="Picture 4">
            <a:extLst>
              <a:ext uri="{FF2B5EF4-FFF2-40B4-BE49-F238E27FC236}">
                <a16:creationId xmlns:a16="http://schemas.microsoft.com/office/drawing/2014/main" id="{6BDE95A2-845A-64DC-8F6F-B8188C82DC5C}"/>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25000"/>
                    </a14:imgEffect>
                  </a14:imgLayer>
                </a14:imgProps>
              </a:ext>
            </a:extLst>
          </a:blip>
          <a:srcRect l="8777" t="29333" r="16222" b="25333"/>
          <a:stretch/>
        </p:blipFill>
        <p:spPr>
          <a:xfrm>
            <a:off x="243840" y="2534162"/>
            <a:ext cx="9695244" cy="3662648"/>
          </a:xfrm>
          <a:prstGeom prst="rect">
            <a:avLst/>
          </a:prstGeom>
        </p:spPr>
      </p:pic>
      <p:sp>
        <p:nvSpPr>
          <p:cNvPr id="6" name="Title 1">
            <a:extLst>
              <a:ext uri="{FF2B5EF4-FFF2-40B4-BE49-F238E27FC236}">
                <a16:creationId xmlns:a16="http://schemas.microsoft.com/office/drawing/2014/main" id="{A5C5737E-20E9-7424-466D-31ACDB324416}"/>
              </a:ext>
            </a:extLst>
          </p:cNvPr>
          <p:cNvSpPr txBox="1">
            <a:spLocks/>
          </p:cNvSpPr>
          <p:nvPr/>
        </p:nvSpPr>
        <p:spPr>
          <a:xfrm>
            <a:off x="19050" y="0"/>
            <a:ext cx="12172950" cy="749300"/>
          </a:xfrm>
          <a:prstGeom prst="rect">
            <a:avLst/>
          </a:prstGeom>
          <a:solidFill>
            <a:schemeClr val="accent6">
              <a:lumMod val="20000"/>
              <a:lumOff val="80000"/>
            </a:schemeClr>
          </a:solidFill>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Semiconductors</a:t>
            </a:r>
          </a:p>
        </p:txBody>
      </p:sp>
      <p:pic>
        <p:nvPicPr>
          <p:cNvPr id="7" name="Picture 6">
            <a:extLst>
              <a:ext uri="{FF2B5EF4-FFF2-40B4-BE49-F238E27FC236}">
                <a16:creationId xmlns:a16="http://schemas.microsoft.com/office/drawing/2014/main" id="{FA0B6208-BC1A-8691-2171-C1DBAD2C3CA5}"/>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10884216" y="0"/>
            <a:ext cx="1181291" cy="940498"/>
          </a:xfrm>
          <a:prstGeom prst="rect">
            <a:avLst/>
          </a:prstGeom>
        </p:spPr>
      </p:pic>
      <p:pic>
        <p:nvPicPr>
          <p:cNvPr id="9" name="Picture 8">
            <a:extLst>
              <a:ext uri="{FF2B5EF4-FFF2-40B4-BE49-F238E27FC236}">
                <a16:creationId xmlns:a16="http://schemas.microsoft.com/office/drawing/2014/main" id="{B5D842E3-BC73-9AB7-C2A7-288CA7509C19}"/>
              </a:ext>
            </a:extLst>
          </p:cNvPr>
          <p:cNvPicPr>
            <a:picLocks noChangeAspect="1"/>
          </p:cNvPicPr>
          <p:nvPr/>
        </p:nvPicPr>
        <p:blipFill rotWithShape="1">
          <a:blip r:embed="rId5"/>
          <a:srcRect l="44001" t="55111" r="41444" b="31733"/>
          <a:stretch/>
        </p:blipFill>
        <p:spPr>
          <a:xfrm>
            <a:off x="8095488" y="5321808"/>
            <a:ext cx="2316480" cy="1308546"/>
          </a:xfrm>
          <a:prstGeom prst="rect">
            <a:avLst/>
          </a:prstGeom>
        </p:spPr>
      </p:pic>
    </p:spTree>
    <p:extLst>
      <p:ext uri="{BB962C8B-B14F-4D97-AF65-F5344CB8AC3E}">
        <p14:creationId xmlns:p14="http://schemas.microsoft.com/office/powerpoint/2010/main" val="254576270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118C7E6-77EF-49C5-A404-FC14C90E8257}"/>
              </a:ext>
            </a:extLst>
          </p:cNvPr>
          <p:cNvSpPr txBox="1">
            <a:spLocks/>
          </p:cNvSpPr>
          <p:nvPr/>
        </p:nvSpPr>
        <p:spPr>
          <a:xfrm>
            <a:off x="19050" y="0"/>
            <a:ext cx="12172950" cy="749300"/>
          </a:xfrm>
          <a:prstGeom prst="rect">
            <a:avLst/>
          </a:prstGeom>
          <a:solidFill>
            <a:schemeClr val="accent6">
              <a:lumMod val="20000"/>
              <a:lumOff val="80000"/>
            </a:schemeClr>
          </a:solidFill>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Semiconductors</a:t>
            </a:r>
          </a:p>
        </p:txBody>
      </p:sp>
      <p:pic>
        <p:nvPicPr>
          <p:cNvPr id="4" name="Picture 3">
            <a:extLst>
              <a:ext uri="{FF2B5EF4-FFF2-40B4-BE49-F238E27FC236}">
                <a16:creationId xmlns:a16="http://schemas.microsoft.com/office/drawing/2014/main" id="{E364569C-DB0E-45E0-A9E3-34F24669AB4A}"/>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10884216" y="0"/>
            <a:ext cx="1181291" cy="940498"/>
          </a:xfrm>
          <a:prstGeom prst="rect">
            <a:avLst/>
          </a:prstGeom>
        </p:spPr>
      </p:pic>
      <p:sp>
        <p:nvSpPr>
          <p:cNvPr id="7" name="TextBox 6">
            <a:extLst>
              <a:ext uri="{FF2B5EF4-FFF2-40B4-BE49-F238E27FC236}">
                <a16:creationId xmlns:a16="http://schemas.microsoft.com/office/drawing/2014/main" id="{FA238EA9-D6F1-63CD-A4B3-4FF1C38B88E5}"/>
              </a:ext>
            </a:extLst>
          </p:cNvPr>
          <p:cNvSpPr txBox="1"/>
          <p:nvPr/>
        </p:nvSpPr>
        <p:spPr>
          <a:xfrm>
            <a:off x="438912" y="1910554"/>
            <a:ext cx="11314176" cy="4524315"/>
          </a:xfrm>
          <a:prstGeom prst="rect">
            <a:avLst/>
          </a:prstGeom>
          <a:noFill/>
        </p:spPr>
        <p:txBody>
          <a:bodyPr wrap="square">
            <a:spAutoFit/>
          </a:bodyPr>
          <a:lstStyle/>
          <a:p>
            <a:pPr marL="457200" indent="-457200" algn="l">
              <a:buFont typeface="Wingdings" panose="05000000000000000000" pitchFamily="2" charset="2"/>
              <a:buChar char="§"/>
            </a:pPr>
            <a:r>
              <a:rPr lang="en-US" sz="3200" b="0" i="0" u="none" strike="noStrike" baseline="0" dirty="0">
                <a:latin typeface="TimesTen-Roman"/>
              </a:rPr>
              <a:t>There are two main causes: </a:t>
            </a:r>
            <a:r>
              <a:rPr lang="en-US" sz="3200" b="1" i="0" u="none" strike="noStrike" baseline="0" dirty="0">
                <a:latin typeface="TimesTen-Bold"/>
              </a:rPr>
              <a:t>phonon scattering </a:t>
            </a:r>
            <a:r>
              <a:rPr lang="en-US" sz="3200" b="0" i="0" u="none" strike="noStrike" baseline="0" dirty="0">
                <a:latin typeface="TimesTen-Roman"/>
              </a:rPr>
              <a:t>and </a:t>
            </a:r>
            <a:r>
              <a:rPr lang="en-US" sz="3200" b="1" i="0" u="none" strike="noStrike" baseline="0" dirty="0">
                <a:latin typeface="TimesTen-Bold"/>
              </a:rPr>
              <a:t>ionized impurity scattering</a:t>
            </a:r>
            <a:r>
              <a:rPr lang="en-US" sz="3200" b="0" i="0" u="none" strike="noStrike" baseline="0" dirty="0">
                <a:latin typeface="TimesTen-Roman"/>
              </a:rPr>
              <a:t>. </a:t>
            </a:r>
          </a:p>
          <a:p>
            <a:pPr marL="457200" indent="-457200" algn="l">
              <a:buFont typeface="Wingdings" panose="05000000000000000000" pitchFamily="2" charset="2"/>
              <a:buChar char="§"/>
            </a:pPr>
            <a:r>
              <a:rPr lang="en-US" sz="3200" b="0" i="0" u="none" strike="noStrike" baseline="0" dirty="0">
                <a:latin typeface="TimesTen-Roman"/>
              </a:rPr>
              <a:t>Phonons are the particle representation of the vibration of the atoms in the crystal</a:t>
            </a:r>
          </a:p>
          <a:p>
            <a:pPr marL="457200" indent="-457200" algn="l">
              <a:buFont typeface="Wingdings" panose="05000000000000000000" pitchFamily="2" charset="2"/>
              <a:buChar char="§"/>
            </a:pPr>
            <a:r>
              <a:rPr lang="en-US" sz="3200" b="0" i="0" u="none" strike="noStrike" baseline="0" dirty="0">
                <a:latin typeface="TimesTen-Roman"/>
              </a:rPr>
              <a:t>The dopant ions are fixed charge in the semiconductor crystal.</a:t>
            </a:r>
          </a:p>
          <a:p>
            <a:pPr marL="457200" indent="-457200" algn="l">
              <a:buFont typeface="Wingdings" panose="05000000000000000000" pitchFamily="2" charset="2"/>
              <a:buChar char="§"/>
            </a:pPr>
            <a:r>
              <a:rPr lang="en-US" sz="3200" b="0" i="0" u="none" strike="noStrike" baseline="0" dirty="0">
                <a:latin typeface="TimesTen-Roman"/>
              </a:rPr>
              <a:t>They can make electrons and holes change the direction of motion through the coulombic force. </a:t>
            </a:r>
          </a:p>
          <a:p>
            <a:pPr marL="457200" indent="-457200" algn="l">
              <a:buFont typeface="Wingdings" panose="05000000000000000000" pitchFamily="2" charset="2"/>
              <a:buChar char="§"/>
            </a:pPr>
            <a:r>
              <a:rPr lang="en-US" sz="3200" b="0" i="0" u="none" strike="noStrike" baseline="0" dirty="0">
                <a:latin typeface="TimesTen-Roman"/>
              </a:rPr>
              <a:t>An electron can be scattered by either a donor (positive) ion or an acceptor (negative) ion</a:t>
            </a:r>
            <a:endParaRPr lang="en-US" sz="3200" dirty="0"/>
          </a:p>
        </p:txBody>
      </p:sp>
      <p:sp>
        <p:nvSpPr>
          <p:cNvPr id="9" name="TextBox 8">
            <a:extLst>
              <a:ext uri="{FF2B5EF4-FFF2-40B4-BE49-F238E27FC236}">
                <a16:creationId xmlns:a16="http://schemas.microsoft.com/office/drawing/2014/main" id="{1EDCF557-BCBE-8EA3-3559-1CC936EFD402}"/>
              </a:ext>
            </a:extLst>
          </p:cNvPr>
          <p:cNvSpPr txBox="1"/>
          <p:nvPr/>
        </p:nvSpPr>
        <p:spPr>
          <a:xfrm>
            <a:off x="438912" y="1037539"/>
            <a:ext cx="6205728" cy="584775"/>
          </a:xfrm>
          <a:prstGeom prst="rect">
            <a:avLst/>
          </a:prstGeom>
          <a:noFill/>
        </p:spPr>
        <p:txBody>
          <a:bodyPr wrap="square">
            <a:spAutoFit/>
          </a:bodyPr>
          <a:lstStyle/>
          <a:p>
            <a:r>
              <a:rPr lang="en-US" sz="3200" b="1" i="0" u="none" strike="noStrike" baseline="0" dirty="0">
                <a:latin typeface="Times New Roman" panose="02020603050405020304" pitchFamily="18" charset="0"/>
                <a:cs typeface="Times New Roman" panose="02020603050405020304" pitchFamily="18" charset="0"/>
              </a:rPr>
              <a:t>Mechanisms of Carrier Scattering</a:t>
            </a:r>
            <a:endParaRPr lang="en-US"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9453977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118C7E6-77EF-49C5-A404-FC14C90E8257}"/>
              </a:ext>
            </a:extLst>
          </p:cNvPr>
          <p:cNvSpPr txBox="1">
            <a:spLocks/>
          </p:cNvSpPr>
          <p:nvPr/>
        </p:nvSpPr>
        <p:spPr>
          <a:xfrm>
            <a:off x="19050" y="0"/>
            <a:ext cx="12172950" cy="749300"/>
          </a:xfrm>
          <a:prstGeom prst="rect">
            <a:avLst/>
          </a:prstGeom>
          <a:solidFill>
            <a:schemeClr val="accent6">
              <a:lumMod val="20000"/>
              <a:lumOff val="80000"/>
            </a:schemeClr>
          </a:solidFill>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Semiconductors</a:t>
            </a:r>
          </a:p>
        </p:txBody>
      </p:sp>
      <p:pic>
        <p:nvPicPr>
          <p:cNvPr id="4" name="Picture 3">
            <a:extLst>
              <a:ext uri="{FF2B5EF4-FFF2-40B4-BE49-F238E27FC236}">
                <a16:creationId xmlns:a16="http://schemas.microsoft.com/office/drawing/2014/main" id="{E364569C-DB0E-45E0-A9E3-34F24669AB4A}"/>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10884216" y="0"/>
            <a:ext cx="1181291" cy="940498"/>
          </a:xfrm>
          <a:prstGeom prst="rect">
            <a:avLst/>
          </a:prstGeom>
        </p:spPr>
      </p:pic>
      <p:pic>
        <p:nvPicPr>
          <p:cNvPr id="5" name="Picture 4">
            <a:extLst>
              <a:ext uri="{FF2B5EF4-FFF2-40B4-BE49-F238E27FC236}">
                <a16:creationId xmlns:a16="http://schemas.microsoft.com/office/drawing/2014/main" id="{87A0E30E-D547-8445-4804-8954419A9CCC}"/>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contrast="-40000"/>
                    </a14:imgEffect>
                  </a14:imgLayer>
                </a14:imgProps>
              </a:ext>
            </a:extLst>
          </a:blip>
          <a:srcRect l="8778" t="41422" r="18445" b="9512"/>
          <a:stretch/>
        </p:blipFill>
        <p:spPr>
          <a:xfrm>
            <a:off x="171857" y="1267968"/>
            <a:ext cx="11434927" cy="4818381"/>
          </a:xfrm>
          <a:prstGeom prst="rect">
            <a:avLst/>
          </a:prstGeom>
        </p:spPr>
      </p:pic>
    </p:spTree>
    <p:extLst>
      <p:ext uri="{BB962C8B-B14F-4D97-AF65-F5344CB8AC3E}">
        <p14:creationId xmlns:p14="http://schemas.microsoft.com/office/powerpoint/2010/main" val="15597846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118C7E6-77EF-49C5-A404-FC14C90E8257}"/>
              </a:ext>
            </a:extLst>
          </p:cNvPr>
          <p:cNvSpPr txBox="1">
            <a:spLocks/>
          </p:cNvSpPr>
          <p:nvPr/>
        </p:nvSpPr>
        <p:spPr>
          <a:xfrm>
            <a:off x="19050" y="0"/>
            <a:ext cx="12172950" cy="749300"/>
          </a:xfrm>
          <a:prstGeom prst="rect">
            <a:avLst/>
          </a:prstGeom>
          <a:solidFill>
            <a:schemeClr val="accent6">
              <a:lumMod val="20000"/>
              <a:lumOff val="80000"/>
            </a:schemeClr>
          </a:solidFill>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Semiconductors</a:t>
            </a:r>
          </a:p>
        </p:txBody>
      </p:sp>
      <p:pic>
        <p:nvPicPr>
          <p:cNvPr id="4" name="Picture 3">
            <a:extLst>
              <a:ext uri="{FF2B5EF4-FFF2-40B4-BE49-F238E27FC236}">
                <a16:creationId xmlns:a16="http://schemas.microsoft.com/office/drawing/2014/main" id="{E364569C-DB0E-45E0-A9E3-34F24669AB4A}"/>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10884216" y="0"/>
            <a:ext cx="1181291" cy="940498"/>
          </a:xfrm>
          <a:prstGeom prst="rect">
            <a:avLst/>
          </a:prstGeom>
        </p:spPr>
      </p:pic>
      <p:pic>
        <p:nvPicPr>
          <p:cNvPr id="5" name="Picture 4">
            <a:extLst>
              <a:ext uri="{FF2B5EF4-FFF2-40B4-BE49-F238E27FC236}">
                <a16:creationId xmlns:a16="http://schemas.microsoft.com/office/drawing/2014/main" id="{963C8714-5B4D-E897-48D3-C10F93D4FEE7}"/>
              </a:ext>
            </a:extLst>
          </p:cNvPr>
          <p:cNvPicPr>
            <a:picLocks noChangeAspect="1"/>
          </p:cNvPicPr>
          <p:nvPr/>
        </p:nvPicPr>
        <p:blipFill rotWithShape="1">
          <a:blip r:embed="rId3"/>
          <a:srcRect l="32222" t="28445" r="30556" b="42577"/>
          <a:stretch/>
        </p:blipFill>
        <p:spPr>
          <a:xfrm>
            <a:off x="19050" y="959294"/>
            <a:ext cx="8845184" cy="4303776"/>
          </a:xfrm>
          <a:prstGeom prst="rect">
            <a:avLst/>
          </a:prstGeom>
        </p:spPr>
      </p:pic>
      <p:sp>
        <p:nvSpPr>
          <p:cNvPr id="7" name="TextBox 6">
            <a:extLst>
              <a:ext uri="{FF2B5EF4-FFF2-40B4-BE49-F238E27FC236}">
                <a16:creationId xmlns:a16="http://schemas.microsoft.com/office/drawing/2014/main" id="{CD0D494B-AF91-5428-76FF-A4217A0FD4BF}"/>
              </a:ext>
            </a:extLst>
          </p:cNvPr>
          <p:cNvSpPr txBox="1"/>
          <p:nvPr/>
        </p:nvSpPr>
        <p:spPr>
          <a:xfrm>
            <a:off x="530352" y="5473064"/>
            <a:ext cx="11131296" cy="1077218"/>
          </a:xfrm>
          <a:prstGeom prst="rect">
            <a:avLst/>
          </a:prstGeom>
          <a:noFill/>
        </p:spPr>
        <p:txBody>
          <a:bodyPr wrap="square">
            <a:spAutoFit/>
          </a:bodyPr>
          <a:lstStyle/>
          <a:p>
            <a:pPr algn="l"/>
            <a:r>
              <a:rPr lang="en-US" sz="3200" b="0" i="0" u="none" strike="noStrike" baseline="0" dirty="0">
                <a:latin typeface="TimesTen-Roman"/>
              </a:rPr>
              <a:t>A P-type semiconductor bar of unit area is used to demonstrate the concept of current density.</a:t>
            </a:r>
            <a:endParaRPr lang="en-US" sz="3200" dirty="0"/>
          </a:p>
        </p:txBody>
      </p:sp>
      <p:sp>
        <p:nvSpPr>
          <p:cNvPr id="9" name="TextBox 8">
            <a:extLst>
              <a:ext uri="{FF2B5EF4-FFF2-40B4-BE49-F238E27FC236}">
                <a16:creationId xmlns:a16="http://schemas.microsoft.com/office/drawing/2014/main" id="{BDC56136-5D79-F8E6-B1D8-145D0291A5A9}"/>
              </a:ext>
            </a:extLst>
          </p:cNvPr>
          <p:cNvSpPr txBox="1"/>
          <p:nvPr/>
        </p:nvSpPr>
        <p:spPr>
          <a:xfrm>
            <a:off x="146304" y="959294"/>
            <a:ext cx="11704320" cy="584775"/>
          </a:xfrm>
          <a:prstGeom prst="rect">
            <a:avLst/>
          </a:prstGeom>
          <a:noFill/>
        </p:spPr>
        <p:txBody>
          <a:bodyPr wrap="square">
            <a:spAutoFit/>
          </a:bodyPr>
          <a:lstStyle/>
          <a:p>
            <a:pPr algn="l"/>
            <a:r>
              <a:rPr lang="en-US" sz="3200" b="1" i="0" u="none" strike="noStrike" baseline="0" dirty="0">
                <a:latin typeface="TimesTen-Bold"/>
              </a:rPr>
              <a:t>Drift: </a:t>
            </a:r>
            <a:r>
              <a:rPr lang="en-US" sz="3200" b="0" i="0" u="none" strike="noStrike" baseline="0" dirty="0">
                <a:latin typeface="TimesTen-Roman"/>
              </a:rPr>
              <a:t>is the motion of charge carriers caused by an electric field. </a:t>
            </a:r>
            <a:endParaRPr lang="en-US" sz="3200" dirty="0"/>
          </a:p>
        </p:txBody>
      </p:sp>
    </p:spTree>
    <p:extLst>
      <p:ext uri="{BB962C8B-B14F-4D97-AF65-F5344CB8AC3E}">
        <p14:creationId xmlns:p14="http://schemas.microsoft.com/office/powerpoint/2010/main" val="20539995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CC6E00C-8814-4274-A867-D4AFF34F7D80}"/>
              </a:ext>
            </a:extLst>
          </p:cNvPr>
          <p:cNvSpPr>
            <a:spLocks noGrp="1"/>
          </p:cNvSpPr>
          <p:nvPr>
            <p:ph type="title"/>
          </p:nvPr>
        </p:nvSpPr>
        <p:spPr>
          <a:xfrm>
            <a:off x="440446" y="803438"/>
            <a:ext cx="6345407" cy="615950"/>
          </a:xfrm>
        </p:spPr>
        <p:txBody>
          <a:bodyPr>
            <a:normAutofit/>
          </a:bodyPr>
          <a:lstStyle/>
          <a:p>
            <a:r>
              <a:rPr lang="en-US" sz="2800" b="1" dirty="0">
                <a:latin typeface="Times New Roman" panose="02020603050405020304" pitchFamily="18" charset="0"/>
                <a:cs typeface="Times New Roman" panose="02020603050405020304" pitchFamily="18" charset="0"/>
              </a:rPr>
              <a:t>1. Semiconducting  materials </a:t>
            </a:r>
          </a:p>
        </p:txBody>
      </p:sp>
      <p:sp>
        <p:nvSpPr>
          <p:cNvPr id="5" name="Rectangle 1">
            <a:extLst>
              <a:ext uri="{FF2B5EF4-FFF2-40B4-BE49-F238E27FC236}">
                <a16:creationId xmlns:a16="http://schemas.microsoft.com/office/drawing/2014/main" id="{7F99CDF2-9970-4C6B-A95E-A50BEAE676A3}"/>
              </a:ext>
            </a:extLst>
          </p:cNvPr>
          <p:cNvSpPr>
            <a:spLocks noChangeArrowheads="1"/>
          </p:cNvSpPr>
          <p:nvPr/>
        </p:nvSpPr>
        <p:spPr bwMode="auto">
          <a:xfrm>
            <a:off x="551328" y="1282328"/>
            <a:ext cx="11287104" cy="50119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342900" marR="0" lvl="0" indent="-342900" algn="l" defTabSz="914400" rtl="0" eaLnBrk="0" fontAlgn="base" latinLnBrk="0" hangingPunct="0">
              <a:lnSpc>
                <a:spcPct val="150000"/>
              </a:lnSpc>
              <a:spcBef>
                <a:spcPct val="0"/>
              </a:spcBef>
              <a:spcAft>
                <a:spcPct val="0"/>
              </a:spcAft>
              <a:buClrTx/>
              <a:buSzTx/>
              <a:buFont typeface="Wingdings" panose="05000000000000000000" pitchFamily="2" charset="2"/>
              <a:buChar char="§"/>
              <a:tabLst/>
            </a:pPr>
            <a:r>
              <a:rPr kumimoji="0" lang="en-US" altLang="en-US" sz="2400" b="1" i="0"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Good conductors</a:t>
            </a:r>
            <a:r>
              <a:rPr kumimoji="0" lang="en-US" altLang="en-US" sz="2400" b="0" i="0"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 Cu, Ag, and Au  conduct electricity  with little resistance</a:t>
            </a:r>
          </a:p>
          <a:p>
            <a:pPr marL="342900" marR="0" lvl="0" indent="-342900" algn="l" defTabSz="914400" rtl="0" eaLnBrk="0" fontAlgn="base" latinLnBrk="0" hangingPunct="0">
              <a:lnSpc>
                <a:spcPct val="150000"/>
              </a:lnSpc>
              <a:spcBef>
                <a:spcPct val="0"/>
              </a:spcBef>
              <a:spcAft>
                <a:spcPct val="0"/>
              </a:spcAft>
              <a:buClrTx/>
              <a:buSzTx/>
              <a:buFont typeface="Wingdings" panose="05000000000000000000" pitchFamily="2" charset="2"/>
              <a:buChar char="§"/>
              <a:tabLst/>
            </a:pPr>
            <a:r>
              <a:rPr kumimoji="0" lang="en-US" altLang="en-US" sz="2400" b="0" i="0"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They have valence electrons, which is </a:t>
            </a:r>
            <a:r>
              <a:rPr kumimoji="0" lang="en-US" altLang="en-US" sz="24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 loosely bound to the atom and can easily become a free electron</a:t>
            </a:r>
          </a:p>
          <a:p>
            <a:pPr marL="342900" marR="0" lvl="0" indent="-342900" algn="l" defTabSz="914400" rtl="0" eaLnBrk="0" fontAlgn="base" latinLnBrk="0" hangingPunct="0">
              <a:lnSpc>
                <a:spcPct val="150000"/>
              </a:lnSpc>
              <a:spcBef>
                <a:spcPct val="0"/>
              </a:spcBef>
              <a:spcAft>
                <a:spcPct val="0"/>
              </a:spcAft>
              <a:buClrTx/>
              <a:buSzTx/>
              <a:buFont typeface="Wingdings" panose="05000000000000000000" pitchFamily="2" charset="2"/>
              <a:buChar char="§"/>
              <a:tabLst/>
            </a:pPr>
            <a:r>
              <a:rPr kumimoji="0" lang="en-US" altLang="en-US" sz="24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It is freely movable under an applied voltage to conduct electricity.</a:t>
            </a:r>
          </a:p>
          <a:p>
            <a:pPr marL="342900" marR="0" lvl="0" indent="-342900" algn="l" defTabSz="914400" rtl="0" eaLnBrk="0" fontAlgn="base" latinLnBrk="0" hangingPunct="0">
              <a:lnSpc>
                <a:spcPct val="150000"/>
              </a:lnSpc>
              <a:spcBef>
                <a:spcPct val="0"/>
              </a:spcBef>
              <a:spcAft>
                <a:spcPct val="0"/>
              </a:spcAft>
              <a:buClrTx/>
              <a:buSzTx/>
              <a:buFont typeface="Wingdings" panose="05000000000000000000" pitchFamily="2" charset="2"/>
              <a:buChar char="§"/>
              <a:tabLst/>
            </a:pPr>
            <a:r>
              <a:rPr lang="en-US" sz="2400" b="1" dirty="0">
                <a:solidFill>
                  <a:srgbClr val="000000"/>
                </a:solidFill>
                <a:latin typeface="Times New Roman" panose="02020603050405020304" pitchFamily="18" charset="0"/>
              </a:rPr>
              <a:t>I</a:t>
            </a:r>
            <a:r>
              <a:rPr lang="en-US" sz="2400" b="1" i="0" dirty="0">
                <a:solidFill>
                  <a:srgbClr val="000000"/>
                </a:solidFill>
                <a:effectLst/>
                <a:latin typeface="Times New Roman" panose="02020603050405020304" pitchFamily="18" charset="0"/>
              </a:rPr>
              <a:t>nsulators</a:t>
            </a:r>
            <a:r>
              <a:rPr lang="en-US" sz="2400" b="0" i="0" dirty="0">
                <a:solidFill>
                  <a:srgbClr val="000000"/>
                </a:solidFill>
                <a:effectLst/>
                <a:latin typeface="Times New Roman" panose="02020603050405020304" pitchFamily="18" charset="0"/>
              </a:rPr>
              <a:t> do not conduct electricity as no free electrons exist in the material</a:t>
            </a:r>
          </a:p>
          <a:p>
            <a:pPr marL="342900" marR="0" lvl="0" indent="-342900" algn="l" defTabSz="914400" rtl="0" eaLnBrk="0" fontAlgn="base" latinLnBrk="0" hangingPunct="0">
              <a:lnSpc>
                <a:spcPct val="150000"/>
              </a:lnSpc>
              <a:spcBef>
                <a:spcPct val="0"/>
              </a:spcBef>
              <a:spcAft>
                <a:spcPct val="0"/>
              </a:spcAft>
              <a:buClrTx/>
              <a:buSzTx/>
              <a:buFont typeface="Wingdings" panose="05000000000000000000" pitchFamily="2" charset="2"/>
              <a:buChar char="§"/>
              <a:tabLst/>
              <a:defRPr/>
            </a:pPr>
            <a:r>
              <a:rPr kumimoji="0" 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mn-cs"/>
              </a:rPr>
              <a:t>The elements in the </a:t>
            </a:r>
            <a:r>
              <a:rPr kumimoji="0" 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mn-cs"/>
              </a:rPr>
              <a:t>carbon</a:t>
            </a:r>
            <a:r>
              <a:rPr kumimoji="0" 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mn-cs"/>
              </a:rPr>
              <a:t> group have four valence electrons</a:t>
            </a:r>
          </a:p>
          <a:p>
            <a:pPr marL="342900" marR="0" lvl="0" indent="-342900" algn="l" defTabSz="914400" rtl="0" eaLnBrk="0" fontAlgn="base" latinLnBrk="0" hangingPunct="0">
              <a:lnSpc>
                <a:spcPct val="150000"/>
              </a:lnSpc>
              <a:spcBef>
                <a:spcPct val="0"/>
              </a:spcBef>
              <a:spcAft>
                <a:spcPct val="0"/>
              </a:spcAft>
              <a:buClrTx/>
              <a:buSzTx/>
              <a:buFont typeface="Wingdings" panose="05000000000000000000" pitchFamily="2" charset="2"/>
              <a:buChar char="§"/>
              <a:tabLst/>
              <a:defRPr/>
            </a:pPr>
            <a:r>
              <a:rPr kumimoji="0" 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mn-cs"/>
              </a:rPr>
              <a:t>Their conductivity is not as good as the conductors but better than the insulators,</a:t>
            </a:r>
          </a:p>
          <a:p>
            <a:pPr marL="342900" marR="0" lvl="0" indent="-342900" algn="l" defTabSz="914400" rtl="0" eaLnBrk="0" fontAlgn="base" latinLnBrk="0" hangingPunct="0">
              <a:lnSpc>
                <a:spcPct val="150000"/>
              </a:lnSpc>
              <a:spcBef>
                <a:spcPct val="0"/>
              </a:spcBef>
              <a:spcAft>
                <a:spcPct val="0"/>
              </a:spcAft>
              <a:buClrTx/>
              <a:buSzTx/>
              <a:buFont typeface="Wingdings" panose="05000000000000000000" pitchFamily="2" charset="2"/>
              <a:buChar char="§"/>
              <a:tabLst/>
              <a:defRPr/>
            </a:pPr>
            <a:r>
              <a:rPr kumimoji="0" 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mn-cs"/>
              </a:rPr>
              <a:t>They are given the name </a:t>
            </a:r>
            <a:r>
              <a:rPr kumimoji="0" lang="en-US" sz="2400" b="1" i="0" u="none" strike="noStrike" kern="1200" cap="none" spc="0" normalizeH="0" baseline="0" noProof="0" dirty="0">
                <a:ln>
                  <a:noFill/>
                </a:ln>
                <a:solidFill>
                  <a:srgbClr val="FF0000"/>
                </a:solidFill>
                <a:effectLst/>
                <a:uLnTx/>
                <a:uFillTx/>
                <a:latin typeface="Times New Roman" panose="02020603050405020304" pitchFamily="18" charset="0"/>
                <a:ea typeface="+mn-ea"/>
                <a:cs typeface="+mn-cs"/>
              </a:rPr>
              <a:t>semiconductors</a:t>
            </a:r>
          </a:p>
          <a:p>
            <a:pPr marL="342900" marR="0" lvl="0" indent="-342900" algn="l" defTabSz="914400" rtl="0" eaLnBrk="0" fontAlgn="base" latinLnBrk="0" hangingPunct="0">
              <a:lnSpc>
                <a:spcPct val="150000"/>
              </a:lnSpc>
              <a:spcBef>
                <a:spcPct val="0"/>
              </a:spcBef>
              <a:spcAft>
                <a:spcPct val="0"/>
              </a:spcAft>
              <a:buClrTx/>
              <a:buSzTx/>
              <a:buFont typeface="Wingdings" panose="05000000000000000000" pitchFamily="2" charset="2"/>
              <a:buChar char="§"/>
              <a:tabLst/>
              <a:defRPr/>
            </a:pPr>
            <a:r>
              <a:rPr kumimoji="0" lang="en-US" altLang="en-US" sz="2400" b="0" i="0" u="none" strike="noStrike" kern="120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rPr>
              <a:t>Silicon</a:t>
            </a:r>
            <a:r>
              <a:rPr kumimoji="0" lang="en-US"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and </a:t>
            </a:r>
            <a:r>
              <a:rPr kumimoji="0" lang="en-US" altLang="en-US" sz="2400" b="0" i="0" u="none" strike="noStrike" kern="120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rPr>
              <a:t>germanium</a:t>
            </a:r>
            <a:r>
              <a:rPr kumimoji="0" lang="en-US"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are the two important semiconductors as an element </a:t>
            </a:r>
          </a:p>
        </p:txBody>
      </p:sp>
      <p:sp>
        <p:nvSpPr>
          <p:cNvPr id="6" name="AutoShape 2" descr="$2+8+18+1=29$">
            <a:extLst>
              <a:ext uri="{FF2B5EF4-FFF2-40B4-BE49-F238E27FC236}">
                <a16:creationId xmlns:a16="http://schemas.microsoft.com/office/drawing/2014/main" id="{B3120B70-3F3C-401A-8253-25E02F4AEA7A}"/>
              </a:ext>
            </a:extLst>
          </p:cNvPr>
          <p:cNvSpPr>
            <a:spLocks noChangeAspect="1" noChangeArrowheads="1"/>
          </p:cNvSpPr>
          <p:nvPr/>
        </p:nvSpPr>
        <p:spPr bwMode="auto">
          <a:xfrm>
            <a:off x="3613150"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3" descr="$2+8+18+18+1=47$">
            <a:extLst>
              <a:ext uri="{FF2B5EF4-FFF2-40B4-BE49-F238E27FC236}">
                <a16:creationId xmlns:a16="http://schemas.microsoft.com/office/drawing/2014/main" id="{ADD080B9-1542-45E7-95C8-A04812A6538D}"/>
              </a:ext>
            </a:extLst>
          </p:cNvPr>
          <p:cNvSpPr>
            <a:spLocks noChangeAspect="1" noChangeArrowheads="1"/>
          </p:cNvSpPr>
          <p:nvPr/>
        </p:nvSpPr>
        <p:spPr bwMode="auto">
          <a:xfrm>
            <a:off x="524192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4" descr="$2+8+18+32+18+1=79$">
            <a:extLst>
              <a:ext uri="{FF2B5EF4-FFF2-40B4-BE49-F238E27FC236}">
                <a16:creationId xmlns:a16="http://schemas.microsoft.com/office/drawing/2014/main" id="{38DE67FA-1AA8-4D77-B6E4-BB8D62FF22A1}"/>
              </a:ext>
            </a:extLst>
          </p:cNvPr>
          <p:cNvSpPr>
            <a:spLocks noChangeAspect="1" noChangeArrowheads="1"/>
          </p:cNvSpPr>
          <p:nvPr/>
        </p:nvSpPr>
        <p:spPr bwMode="auto">
          <a:xfrm>
            <a:off x="7156450"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Title 1">
            <a:extLst>
              <a:ext uri="{FF2B5EF4-FFF2-40B4-BE49-F238E27FC236}">
                <a16:creationId xmlns:a16="http://schemas.microsoft.com/office/drawing/2014/main" id="{D19C1004-371D-48E1-A106-0922CF6BE77E}"/>
              </a:ext>
            </a:extLst>
          </p:cNvPr>
          <p:cNvSpPr txBox="1">
            <a:spLocks/>
          </p:cNvSpPr>
          <p:nvPr/>
        </p:nvSpPr>
        <p:spPr>
          <a:xfrm>
            <a:off x="0" y="0"/>
            <a:ext cx="11468099" cy="690573"/>
          </a:xfrm>
          <a:prstGeom prst="rect">
            <a:avLst/>
          </a:prstGeom>
          <a:solidFill>
            <a:schemeClr val="accent6">
              <a:lumMod val="20000"/>
              <a:lumOff val="80000"/>
            </a:schemeClr>
          </a:solidFill>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Semiconductor Physics </a:t>
            </a:r>
          </a:p>
        </p:txBody>
      </p:sp>
      <p:pic>
        <p:nvPicPr>
          <p:cNvPr id="9" name="Picture 8">
            <a:extLst>
              <a:ext uri="{FF2B5EF4-FFF2-40B4-BE49-F238E27FC236}">
                <a16:creationId xmlns:a16="http://schemas.microsoft.com/office/drawing/2014/main" id="{37D5DB68-9272-4463-9867-21B9F1F0EB3B}"/>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10884216" y="0"/>
            <a:ext cx="1181291" cy="940498"/>
          </a:xfrm>
          <a:prstGeom prst="rect">
            <a:avLst/>
          </a:prstGeom>
        </p:spPr>
      </p:pic>
    </p:spTree>
    <p:extLst>
      <p:ext uri="{BB962C8B-B14F-4D97-AF65-F5344CB8AC3E}">
        <p14:creationId xmlns:p14="http://schemas.microsoft.com/office/powerpoint/2010/main" val="12820085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D158A30-94CF-4D8B-A26B-06B7370AB522}"/>
              </a:ext>
            </a:extLst>
          </p:cNvPr>
          <p:cNvSpPr txBox="1">
            <a:spLocks/>
          </p:cNvSpPr>
          <p:nvPr/>
        </p:nvSpPr>
        <p:spPr>
          <a:xfrm>
            <a:off x="19050" y="0"/>
            <a:ext cx="12172950" cy="749300"/>
          </a:xfrm>
          <a:prstGeom prst="rect">
            <a:avLst/>
          </a:prstGeom>
          <a:solidFill>
            <a:schemeClr val="accent6">
              <a:lumMod val="20000"/>
              <a:lumOff val="80000"/>
            </a:schemeClr>
          </a:solidFill>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Semiconductors</a:t>
            </a:r>
          </a:p>
        </p:txBody>
      </p:sp>
      <p:pic>
        <p:nvPicPr>
          <p:cNvPr id="4" name="Picture 3">
            <a:extLst>
              <a:ext uri="{FF2B5EF4-FFF2-40B4-BE49-F238E27FC236}">
                <a16:creationId xmlns:a16="http://schemas.microsoft.com/office/drawing/2014/main" id="{42898C9E-F613-4386-B039-8DDA1CE7D798}"/>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10884216" y="0"/>
            <a:ext cx="1181291" cy="940498"/>
          </a:xfrm>
          <a:prstGeom prst="rect">
            <a:avLst/>
          </a:prstGeom>
        </p:spPr>
      </p:pic>
      <p:sp>
        <p:nvSpPr>
          <p:cNvPr id="5" name="TextBox 4">
            <a:extLst>
              <a:ext uri="{FF2B5EF4-FFF2-40B4-BE49-F238E27FC236}">
                <a16:creationId xmlns:a16="http://schemas.microsoft.com/office/drawing/2014/main" id="{ACDB3162-A0B0-4AFB-96EC-49504B074ADC}"/>
              </a:ext>
            </a:extLst>
          </p:cNvPr>
          <p:cNvSpPr txBox="1"/>
          <p:nvPr/>
        </p:nvSpPr>
        <p:spPr>
          <a:xfrm>
            <a:off x="192023" y="1224029"/>
            <a:ext cx="7418833" cy="4154984"/>
          </a:xfrm>
          <a:prstGeom prst="rect">
            <a:avLst/>
          </a:prstGeom>
          <a:noFill/>
        </p:spPr>
        <p:txBody>
          <a:bodyPr wrap="square">
            <a:spAutoFit/>
          </a:bodyPr>
          <a:lstStyle/>
          <a:p>
            <a:r>
              <a:rPr lang="en-US" sz="2400" dirty="0"/>
              <a:t>Energy bands with applied electric field</a:t>
            </a:r>
          </a:p>
          <a:p>
            <a:pPr marL="342900" indent="-342900">
              <a:buFont typeface="Wingdings" panose="05000000000000000000" pitchFamily="2" charset="2"/>
              <a:buChar char="§"/>
            </a:pPr>
            <a:r>
              <a:rPr lang="en-US" sz="2400" dirty="0"/>
              <a:t>The bottom of the conduction band (EC) and the top of the valence band (EV ) correspond to the potential energies of electrons and holes, respectively.</a:t>
            </a:r>
          </a:p>
          <a:p>
            <a:pPr marL="342900" indent="-342900">
              <a:buFont typeface="Wingdings" panose="05000000000000000000" pitchFamily="2" charset="2"/>
              <a:buChar char="§"/>
            </a:pPr>
            <a:r>
              <a:rPr lang="en-US" sz="2400" dirty="0"/>
              <a:t>the electric field in a semiconductor is expressed by the positive gradient of EC or EV :</a:t>
            </a:r>
          </a:p>
          <a:p>
            <a:pPr marL="342900" indent="-342900">
              <a:buFont typeface="Wingdings" panose="05000000000000000000" pitchFamily="2" charset="2"/>
              <a:buChar char="§"/>
            </a:pPr>
            <a:r>
              <a:rPr lang="en-US" sz="2400" dirty="0"/>
              <a:t>The case of zero electric field can be visualized as flat bands (E</a:t>
            </a:r>
            <a:r>
              <a:rPr lang="en-US" sz="2400" baseline="-25000" dirty="0"/>
              <a:t>C</a:t>
            </a:r>
            <a:r>
              <a:rPr lang="en-US" sz="2400" dirty="0"/>
              <a:t> and E</a:t>
            </a:r>
            <a:r>
              <a:rPr lang="en-US" sz="2400" baseline="-25000" dirty="0"/>
              <a:t>V</a:t>
            </a:r>
            <a:r>
              <a:rPr lang="en-US" sz="2400" dirty="0"/>
              <a:t> do not change with x</a:t>
            </a:r>
          </a:p>
          <a:p>
            <a:pPr marL="342900" indent="-342900">
              <a:buFont typeface="Wingdings" panose="05000000000000000000" pitchFamily="2" charset="2"/>
              <a:buChar char="§"/>
            </a:pPr>
            <a:r>
              <a:rPr lang="en-US" sz="2400" dirty="0"/>
              <a:t>The sign and the strength of the electric field can be visualized as the slope of E</a:t>
            </a:r>
            <a:r>
              <a:rPr lang="en-US" sz="2400" baseline="-25000" dirty="0"/>
              <a:t>C</a:t>
            </a:r>
            <a:r>
              <a:rPr lang="en-US" sz="2400" dirty="0"/>
              <a:t> and E</a:t>
            </a:r>
            <a:r>
              <a:rPr lang="en-US" sz="2400" baseline="-25000" dirty="0"/>
              <a:t>V</a:t>
            </a:r>
          </a:p>
          <a:p>
            <a:pPr marL="342900" indent="-342900">
              <a:buFont typeface="Wingdings" panose="05000000000000000000" pitchFamily="2" charset="2"/>
              <a:buChar char="§"/>
            </a:pPr>
            <a:endParaRPr lang="en-US" sz="2400" dirty="0"/>
          </a:p>
        </p:txBody>
      </p:sp>
      <p:sp>
        <p:nvSpPr>
          <p:cNvPr id="7" name="TextBox 6">
            <a:extLst>
              <a:ext uri="{FF2B5EF4-FFF2-40B4-BE49-F238E27FC236}">
                <a16:creationId xmlns:a16="http://schemas.microsoft.com/office/drawing/2014/main" id="{BC2E133E-6CE5-4CD3-9A1D-1094A65D2A42}"/>
              </a:ext>
            </a:extLst>
          </p:cNvPr>
          <p:cNvSpPr txBox="1"/>
          <p:nvPr/>
        </p:nvSpPr>
        <p:spPr>
          <a:xfrm>
            <a:off x="19050" y="755832"/>
            <a:ext cx="6205728" cy="461665"/>
          </a:xfrm>
          <a:prstGeom prst="rect">
            <a:avLst/>
          </a:prstGeom>
          <a:noFill/>
        </p:spPr>
        <p:txBody>
          <a:bodyPr wrap="square">
            <a:spAutoFit/>
          </a:bodyPr>
          <a:lstStyle/>
          <a:p>
            <a:r>
              <a:rPr lang="en-US" sz="2400" dirty="0">
                <a:effectLst/>
                <a:latin typeface="Times New Roman" panose="02020603050405020304" pitchFamily="18" charset="0"/>
                <a:ea typeface="Calibri" panose="020F0502020204030204" pitchFamily="34" charset="0"/>
              </a:rPr>
              <a:t>5. mobility, and conductivity</a:t>
            </a:r>
            <a:endParaRPr lang="en-US" sz="2400" dirty="0"/>
          </a:p>
        </p:txBody>
      </p:sp>
      <p:pic>
        <p:nvPicPr>
          <p:cNvPr id="9" name="Picture 8">
            <a:extLst>
              <a:ext uri="{FF2B5EF4-FFF2-40B4-BE49-F238E27FC236}">
                <a16:creationId xmlns:a16="http://schemas.microsoft.com/office/drawing/2014/main" id="{3618EC7F-BBBF-41C5-966B-3F065AB5E5D7}"/>
              </a:ext>
            </a:extLst>
          </p:cNvPr>
          <p:cNvPicPr>
            <a:picLocks noChangeAspect="1"/>
          </p:cNvPicPr>
          <p:nvPr/>
        </p:nvPicPr>
        <p:blipFill rotWithShape="1">
          <a:blip r:embed="rId3">
            <a:lum bright="-20000" contrast="40000"/>
          </a:blip>
          <a:srcRect b="20796"/>
          <a:stretch/>
        </p:blipFill>
        <p:spPr>
          <a:xfrm>
            <a:off x="1638804" y="5041634"/>
            <a:ext cx="2652780" cy="1184673"/>
          </a:xfrm>
          <a:prstGeom prst="rect">
            <a:avLst/>
          </a:prstGeom>
        </p:spPr>
      </p:pic>
      <p:pic>
        <p:nvPicPr>
          <p:cNvPr id="11" name="Picture 10">
            <a:extLst>
              <a:ext uri="{FF2B5EF4-FFF2-40B4-BE49-F238E27FC236}">
                <a16:creationId xmlns:a16="http://schemas.microsoft.com/office/drawing/2014/main" id="{F68CC776-E99C-49FB-887C-BA2E285A0382}"/>
              </a:ext>
            </a:extLst>
          </p:cNvPr>
          <p:cNvPicPr>
            <a:picLocks noChangeAspect="1"/>
          </p:cNvPicPr>
          <p:nvPr/>
        </p:nvPicPr>
        <p:blipFill rotWithShape="1">
          <a:blip r:embed="rId4"/>
          <a:srcRect l="7339" t="4649" r="2235" b="3458"/>
          <a:stretch/>
        </p:blipFill>
        <p:spPr>
          <a:xfrm>
            <a:off x="7642862" y="1217497"/>
            <a:ext cx="4347971" cy="5475912"/>
          </a:xfrm>
          <a:prstGeom prst="rect">
            <a:avLst/>
          </a:prstGeom>
        </p:spPr>
      </p:pic>
    </p:spTree>
    <p:extLst>
      <p:ext uri="{BB962C8B-B14F-4D97-AF65-F5344CB8AC3E}">
        <p14:creationId xmlns:p14="http://schemas.microsoft.com/office/powerpoint/2010/main" val="241260754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ACB6A9E-4410-4513-9FC3-36D5DAA6DC8A}"/>
              </a:ext>
            </a:extLst>
          </p:cNvPr>
          <p:cNvSpPr txBox="1">
            <a:spLocks/>
          </p:cNvSpPr>
          <p:nvPr/>
        </p:nvSpPr>
        <p:spPr>
          <a:xfrm>
            <a:off x="19050" y="0"/>
            <a:ext cx="12172950" cy="749300"/>
          </a:xfrm>
          <a:prstGeom prst="rect">
            <a:avLst/>
          </a:prstGeom>
          <a:solidFill>
            <a:schemeClr val="accent6">
              <a:lumMod val="20000"/>
              <a:lumOff val="80000"/>
            </a:schemeClr>
          </a:solidFill>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Semiconductors</a:t>
            </a:r>
          </a:p>
        </p:txBody>
      </p:sp>
      <p:pic>
        <p:nvPicPr>
          <p:cNvPr id="4" name="Picture 3">
            <a:extLst>
              <a:ext uri="{FF2B5EF4-FFF2-40B4-BE49-F238E27FC236}">
                <a16:creationId xmlns:a16="http://schemas.microsoft.com/office/drawing/2014/main" id="{E6874310-FF51-45CB-AF68-B6510989C012}"/>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10884216" y="0"/>
            <a:ext cx="1181291" cy="940498"/>
          </a:xfrm>
          <a:prstGeom prst="rect">
            <a:avLst/>
          </a:prstGeom>
        </p:spPr>
      </p:pic>
      <p:sp>
        <p:nvSpPr>
          <p:cNvPr id="5" name="TextBox 4">
            <a:extLst>
              <a:ext uri="{FF2B5EF4-FFF2-40B4-BE49-F238E27FC236}">
                <a16:creationId xmlns:a16="http://schemas.microsoft.com/office/drawing/2014/main" id="{C12887B7-7375-4989-9D34-5C762B421E2E}"/>
              </a:ext>
            </a:extLst>
          </p:cNvPr>
          <p:cNvSpPr txBox="1"/>
          <p:nvPr/>
        </p:nvSpPr>
        <p:spPr>
          <a:xfrm>
            <a:off x="19050" y="755832"/>
            <a:ext cx="6205728" cy="461665"/>
          </a:xfrm>
          <a:prstGeom prst="rect">
            <a:avLst/>
          </a:prstGeom>
          <a:noFill/>
        </p:spPr>
        <p:txBody>
          <a:bodyPr wrap="square">
            <a:spAutoFit/>
          </a:bodyPr>
          <a:lstStyle/>
          <a:p>
            <a:r>
              <a:rPr lang="en-US" sz="2400" dirty="0">
                <a:effectLst/>
                <a:latin typeface="Times New Roman" panose="02020603050405020304" pitchFamily="18" charset="0"/>
                <a:ea typeface="Calibri" panose="020F0502020204030204" pitchFamily="34" charset="0"/>
              </a:rPr>
              <a:t>5. mobility, and conductivity</a:t>
            </a:r>
            <a:endParaRPr lang="en-US" sz="2400" dirty="0"/>
          </a:p>
        </p:txBody>
      </p:sp>
      <p:sp>
        <p:nvSpPr>
          <p:cNvPr id="7" name="TextBox 6">
            <a:extLst>
              <a:ext uri="{FF2B5EF4-FFF2-40B4-BE49-F238E27FC236}">
                <a16:creationId xmlns:a16="http://schemas.microsoft.com/office/drawing/2014/main" id="{4B3EF87C-701A-49AE-A1DA-756AEBD5EA2F}"/>
              </a:ext>
            </a:extLst>
          </p:cNvPr>
          <p:cNvSpPr txBox="1"/>
          <p:nvPr/>
        </p:nvSpPr>
        <p:spPr>
          <a:xfrm>
            <a:off x="201834" y="1224029"/>
            <a:ext cx="11709749" cy="6001643"/>
          </a:xfrm>
          <a:prstGeom prst="rect">
            <a:avLst/>
          </a:prstGeom>
          <a:noFill/>
        </p:spPr>
        <p:txBody>
          <a:bodyPr wrap="square">
            <a:spAutoFit/>
          </a:bodyPr>
          <a:lstStyle/>
          <a:p>
            <a:pPr marL="342900" indent="-342900">
              <a:buFont typeface="Wingdings" panose="05000000000000000000" pitchFamily="2" charset="2"/>
              <a:buChar char="§"/>
            </a:pPr>
            <a:r>
              <a:rPr lang="en-US" sz="2400" dirty="0">
                <a:effectLst/>
                <a:latin typeface="Times New Roman" panose="02020603050405020304" pitchFamily="18" charset="0"/>
                <a:ea typeface="Calibri" panose="020F0502020204030204" pitchFamily="34" charset="0"/>
              </a:rPr>
              <a:t>Both electrons and holes contribute to electric current. </a:t>
            </a:r>
          </a:p>
          <a:p>
            <a:pPr marL="342900" indent="-342900">
              <a:buFont typeface="Wingdings" panose="05000000000000000000" pitchFamily="2" charset="2"/>
              <a:buChar char="§"/>
            </a:pPr>
            <a:r>
              <a:rPr lang="en-US" sz="2400" dirty="0">
                <a:effectLst/>
                <a:latin typeface="Times New Roman" panose="02020603050405020304" pitchFamily="18" charset="0"/>
                <a:ea typeface="Calibri" panose="020F0502020204030204" pitchFamily="34" charset="0"/>
              </a:rPr>
              <a:t>Consider n type of semiconductor </a:t>
            </a:r>
          </a:p>
          <a:p>
            <a:pPr marL="342900" indent="-342900">
              <a:buFont typeface="Wingdings" panose="05000000000000000000" pitchFamily="2" charset="2"/>
              <a:buChar char="§"/>
            </a:pPr>
            <a:r>
              <a:rPr lang="en-US" sz="2400" dirty="0">
                <a:effectLst/>
                <a:latin typeface="Times New Roman" panose="02020603050405020304" pitchFamily="18" charset="0"/>
                <a:ea typeface="Calibri" panose="020F0502020204030204" pitchFamily="34" charset="0"/>
              </a:rPr>
              <a:t>When an electric field is exerted, electrons drift opposite to the field and carry a net electric current. </a:t>
            </a:r>
          </a:p>
          <a:p>
            <a:pPr marL="342900" indent="-342900">
              <a:buFont typeface="Wingdings" panose="05000000000000000000" pitchFamily="2" charset="2"/>
              <a:buChar char="§"/>
            </a:pPr>
            <a:r>
              <a:rPr lang="en-US" sz="2400" dirty="0"/>
              <a:t>The electrons in a semiconductor have three degrees of freedom; the kinetic energy of the electrons is given by</a:t>
            </a:r>
          </a:p>
          <a:p>
            <a:pPr marL="342900" indent="-342900">
              <a:buFont typeface="Wingdings" panose="05000000000000000000" pitchFamily="2" charset="2"/>
              <a:buChar char="§"/>
            </a:pPr>
            <a:endParaRPr lang="en-US" sz="2400" dirty="0">
              <a:effectLst/>
              <a:latin typeface="Times New Roman" panose="02020603050405020304" pitchFamily="18" charset="0"/>
              <a:ea typeface="Calibri" panose="020F0502020204030204" pitchFamily="34" charset="0"/>
            </a:endParaRPr>
          </a:p>
          <a:p>
            <a:pPr marL="342900" indent="-342900">
              <a:buFont typeface="Wingdings" panose="05000000000000000000" pitchFamily="2" charset="2"/>
              <a:buChar char="§"/>
            </a:pPr>
            <a:endParaRPr lang="en-US" sz="2400" dirty="0">
              <a:latin typeface="Times New Roman" panose="02020603050405020304" pitchFamily="18" charset="0"/>
              <a:ea typeface="Calibri" panose="020F0502020204030204" pitchFamily="34" charset="0"/>
            </a:endParaRPr>
          </a:p>
          <a:p>
            <a:endParaRPr lang="en-US" sz="2400" dirty="0">
              <a:latin typeface="Times New Roman" panose="02020603050405020304" pitchFamily="18" charset="0"/>
              <a:ea typeface="Calibri" panose="020F0502020204030204" pitchFamily="34" charset="0"/>
              <a:cs typeface="Times New Roman" panose="02020603050405020304" pitchFamily="18" charset="0"/>
            </a:endParaRPr>
          </a:p>
          <a:p>
            <a:pPr marL="342900" indent="-342900">
              <a:buFont typeface="Wingdings" panose="05000000000000000000" pitchFamily="2" charset="2"/>
              <a:buChar char="§"/>
            </a:pP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Mh</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is th</a:t>
            </a:r>
            <a:r>
              <a:rPr lang="en-US" sz="2400" dirty="0">
                <a:latin typeface="Times New Roman" panose="02020603050405020304" pitchFamily="18" charset="0"/>
                <a:ea typeface="Calibri" panose="020F0502020204030204" pitchFamily="34" charset="0"/>
                <a:cs typeface="Times New Roman" panose="02020603050405020304" pitchFamily="18" charset="0"/>
              </a:rPr>
              <a:t>e effective mass of the electron </a:t>
            </a:r>
          </a:p>
          <a:p>
            <a:pPr marL="342900" indent="-342900">
              <a:buFont typeface="Wingdings" panose="05000000000000000000" pitchFamily="2" charset="2"/>
              <a:buChar char="§"/>
            </a:pP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Vth-thermal velocity of the electron </a:t>
            </a:r>
          </a:p>
          <a:p>
            <a:pPr marL="342900" indent="-342900">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At room temperature (300 K), the thermal velocity of electrons 10</a:t>
            </a:r>
            <a:r>
              <a:rPr lang="en-US" sz="2400" baseline="30000" dirty="0">
                <a:latin typeface="Times New Roman" panose="02020603050405020304" pitchFamily="18" charset="0"/>
                <a:cs typeface="Times New Roman" panose="02020603050405020304" pitchFamily="18" charset="0"/>
              </a:rPr>
              <a:t>7</a:t>
            </a:r>
            <a:r>
              <a:rPr lang="en-US" sz="2400" dirty="0">
                <a:latin typeface="Times New Roman" panose="02020603050405020304" pitchFamily="18" charset="0"/>
                <a:cs typeface="Times New Roman" panose="02020603050405020304" pitchFamily="18" charset="0"/>
              </a:rPr>
              <a:t> cm/s for silicon and gallium arsenide</a:t>
            </a:r>
          </a:p>
          <a:p>
            <a:pPr marL="342900" indent="-342900">
              <a:buFont typeface="Wingdings" panose="05000000000000000000" pitchFamily="2" charset="2"/>
              <a:buChar char="§"/>
            </a:pPr>
            <a:r>
              <a:rPr lang="en-US" sz="2400"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Calculate the velocity, taking the effective mass for conductivity and see weather it is correct or not </a:t>
            </a:r>
          </a:p>
          <a:p>
            <a:endParaRPr lang="en-US" sz="2400" dirty="0">
              <a:effectLst/>
              <a:latin typeface="Times New Roman" panose="02020603050405020304" pitchFamily="18" charset="0"/>
              <a:ea typeface="Calibri" panose="020F0502020204030204" pitchFamily="34" charset="0"/>
            </a:endParaRPr>
          </a:p>
        </p:txBody>
      </p:sp>
      <p:pic>
        <p:nvPicPr>
          <p:cNvPr id="6" name="Picture 5">
            <a:extLst>
              <a:ext uri="{FF2B5EF4-FFF2-40B4-BE49-F238E27FC236}">
                <a16:creationId xmlns:a16="http://schemas.microsoft.com/office/drawing/2014/main" id="{65A8774E-CDB8-4749-B80D-A0CB6C68ADE5}"/>
              </a:ext>
            </a:extLst>
          </p:cNvPr>
          <p:cNvPicPr>
            <a:picLocks noChangeAspect="1"/>
          </p:cNvPicPr>
          <p:nvPr/>
        </p:nvPicPr>
        <p:blipFill rotWithShape="1">
          <a:blip r:embed="rId3"/>
          <a:srcRect t="17330"/>
          <a:stretch/>
        </p:blipFill>
        <p:spPr>
          <a:xfrm>
            <a:off x="4638994" y="3429000"/>
            <a:ext cx="2816975" cy="1130808"/>
          </a:xfrm>
          <a:prstGeom prst="rect">
            <a:avLst/>
          </a:prstGeom>
        </p:spPr>
      </p:pic>
    </p:spTree>
    <p:extLst>
      <p:ext uri="{BB962C8B-B14F-4D97-AF65-F5344CB8AC3E}">
        <p14:creationId xmlns:p14="http://schemas.microsoft.com/office/powerpoint/2010/main" val="327198800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ED11A30-BB35-4E57-B052-84475C922432}"/>
              </a:ext>
            </a:extLst>
          </p:cNvPr>
          <p:cNvSpPr txBox="1">
            <a:spLocks/>
          </p:cNvSpPr>
          <p:nvPr/>
        </p:nvSpPr>
        <p:spPr>
          <a:xfrm>
            <a:off x="19050" y="0"/>
            <a:ext cx="12172950" cy="749300"/>
          </a:xfrm>
          <a:prstGeom prst="rect">
            <a:avLst/>
          </a:prstGeom>
          <a:solidFill>
            <a:schemeClr val="accent6">
              <a:lumMod val="20000"/>
              <a:lumOff val="80000"/>
            </a:schemeClr>
          </a:solidFill>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Semiconductors</a:t>
            </a:r>
          </a:p>
        </p:txBody>
      </p:sp>
      <p:pic>
        <p:nvPicPr>
          <p:cNvPr id="4" name="Picture 3">
            <a:extLst>
              <a:ext uri="{FF2B5EF4-FFF2-40B4-BE49-F238E27FC236}">
                <a16:creationId xmlns:a16="http://schemas.microsoft.com/office/drawing/2014/main" id="{ED60EDF1-7836-451C-BBBB-DD8126E1A0A5}"/>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10884216" y="0"/>
            <a:ext cx="1181291" cy="940498"/>
          </a:xfrm>
          <a:prstGeom prst="rect">
            <a:avLst/>
          </a:prstGeom>
        </p:spPr>
      </p:pic>
      <p:sp>
        <p:nvSpPr>
          <p:cNvPr id="5" name="TextBox 4">
            <a:extLst>
              <a:ext uri="{FF2B5EF4-FFF2-40B4-BE49-F238E27FC236}">
                <a16:creationId xmlns:a16="http://schemas.microsoft.com/office/drawing/2014/main" id="{A355313B-A328-444E-AA67-8BC6AB134F3D}"/>
              </a:ext>
            </a:extLst>
          </p:cNvPr>
          <p:cNvSpPr txBox="1"/>
          <p:nvPr/>
        </p:nvSpPr>
        <p:spPr>
          <a:xfrm>
            <a:off x="19050" y="755832"/>
            <a:ext cx="6205728" cy="461665"/>
          </a:xfrm>
          <a:prstGeom prst="rect">
            <a:avLst/>
          </a:prstGeom>
          <a:noFill/>
        </p:spPr>
        <p:txBody>
          <a:bodyPr wrap="square">
            <a:spAutoFit/>
          </a:bodyPr>
          <a:lstStyle/>
          <a:p>
            <a:r>
              <a:rPr lang="en-US" sz="2400" dirty="0">
                <a:effectLst/>
                <a:latin typeface="Times New Roman" panose="02020603050405020304" pitchFamily="18" charset="0"/>
                <a:ea typeface="Calibri" panose="020F0502020204030204" pitchFamily="34" charset="0"/>
              </a:rPr>
              <a:t>5. </a:t>
            </a:r>
            <a:r>
              <a:rPr lang="en-US" sz="2400" b="1" dirty="0">
                <a:latin typeface="Times New Roman" panose="02020603050405020304" pitchFamily="18" charset="0"/>
                <a:ea typeface="Calibri" panose="020F0502020204030204" pitchFamily="34" charset="0"/>
              </a:rPr>
              <a:t>M</a:t>
            </a:r>
            <a:r>
              <a:rPr lang="en-US" sz="2400" b="1" dirty="0">
                <a:effectLst/>
                <a:latin typeface="Times New Roman" panose="02020603050405020304" pitchFamily="18" charset="0"/>
                <a:ea typeface="Calibri" panose="020F0502020204030204" pitchFamily="34" charset="0"/>
              </a:rPr>
              <a:t>obility and Conductivity</a:t>
            </a:r>
            <a:endParaRPr lang="en-US" sz="2400" b="1" dirty="0"/>
          </a:p>
        </p:txBody>
      </p:sp>
      <p:sp>
        <p:nvSpPr>
          <p:cNvPr id="7" name="TextBox 6">
            <a:extLst>
              <a:ext uri="{FF2B5EF4-FFF2-40B4-BE49-F238E27FC236}">
                <a16:creationId xmlns:a16="http://schemas.microsoft.com/office/drawing/2014/main" id="{68352C52-9E6A-4E55-A0E5-2FB099647A3E}"/>
              </a:ext>
            </a:extLst>
          </p:cNvPr>
          <p:cNvSpPr txBox="1"/>
          <p:nvPr/>
        </p:nvSpPr>
        <p:spPr>
          <a:xfrm>
            <a:off x="19050" y="1224029"/>
            <a:ext cx="11308080" cy="1569660"/>
          </a:xfrm>
          <a:prstGeom prst="rect">
            <a:avLst/>
          </a:prstGeom>
          <a:noFill/>
        </p:spPr>
        <p:txBody>
          <a:bodyPr wrap="square">
            <a:spAutoFit/>
          </a:bodyPr>
          <a:lstStyle/>
          <a:p>
            <a:pPr marL="342900" indent="-342900">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The random motion of electrons leads to zero net displacement of an electron over a sufficiently long period of time</a:t>
            </a:r>
          </a:p>
          <a:p>
            <a:pPr marL="342900" indent="-342900">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The average distance between collisions is called the mean free path, </a:t>
            </a:r>
          </a:p>
          <a:p>
            <a:pPr marL="342900" indent="-342900">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 the average time between collisions is called the mean free time </a:t>
            </a:r>
            <a:r>
              <a:rPr lang="en-US" sz="2400" dirty="0" err="1">
                <a:latin typeface="Times New Roman" panose="02020603050405020304" pitchFamily="18" charset="0"/>
                <a:cs typeface="Times New Roman" panose="02020603050405020304" pitchFamily="18" charset="0"/>
              </a:rPr>
              <a:t>τc</a:t>
            </a:r>
            <a:r>
              <a:rPr lang="en-US" sz="2400" dirty="0">
                <a:latin typeface="Times New Roman" panose="02020603050405020304" pitchFamily="18" charset="0"/>
                <a:cs typeface="Times New Roman" panose="02020603050405020304" pitchFamily="18" charset="0"/>
              </a:rPr>
              <a:t> </a:t>
            </a:r>
            <a:r>
              <a:rPr lang="en-US" sz="2400" dirty="0"/>
              <a:t>. </a:t>
            </a:r>
          </a:p>
        </p:txBody>
      </p:sp>
      <p:pic>
        <p:nvPicPr>
          <p:cNvPr id="9" name="Picture 8">
            <a:extLst>
              <a:ext uri="{FF2B5EF4-FFF2-40B4-BE49-F238E27FC236}">
                <a16:creationId xmlns:a16="http://schemas.microsoft.com/office/drawing/2014/main" id="{AE635B56-AA8D-486A-BF28-E64B7F8B6014}"/>
              </a:ext>
            </a:extLst>
          </p:cNvPr>
          <p:cNvPicPr>
            <a:picLocks noChangeAspect="1"/>
          </p:cNvPicPr>
          <p:nvPr/>
        </p:nvPicPr>
        <p:blipFill rotWithShape="1">
          <a:blip r:embed="rId3"/>
          <a:srcRect l="13150" t="17789" r="15337" b="19530"/>
          <a:stretch/>
        </p:blipFill>
        <p:spPr>
          <a:xfrm>
            <a:off x="438912" y="2833380"/>
            <a:ext cx="2791968" cy="2852928"/>
          </a:xfrm>
          <a:prstGeom prst="rect">
            <a:avLst/>
          </a:prstGeom>
        </p:spPr>
      </p:pic>
      <p:pic>
        <p:nvPicPr>
          <p:cNvPr id="11" name="Picture 10">
            <a:extLst>
              <a:ext uri="{FF2B5EF4-FFF2-40B4-BE49-F238E27FC236}">
                <a16:creationId xmlns:a16="http://schemas.microsoft.com/office/drawing/2014/main" id="{0DBD1761-9D89-42E6-AF00-9232E071FE2B}"/>
              </a:ext>
            </a:extLst>
          </p:cNvPr>
          <p:cNvPicPr>
            <a:picLocks noChangeAspect="1"/>
          </p:cNvPicPr>
          <p:nvPr/>
        </p:nvPicPr>
        <p:blipFill rotWithShape="1">
          <a:blip r:embed="rId4"/>
          <a:srcRect l="3101" t="13764" r="2883"/>
          <a:stretch/>
        </p:blipFill>
        <p:spPr>
          <a:xfrm>
            <a:off x="4017164" y="3085538"/>
            <a:ext cx="4176722" cy="2267640"/>
          </a:xfrm>
          <a:prstGeom prst="rect">
            <a:avLst/>
          </a:prstGeom>
        </p:spPr>
      </p:pic>
      <p:sp>
        <p:nvSpPr>
          <p:cNvPr id="13" name="TextBox 12">
            <a:extLst>
              <a:ext uri="{FF2B5EF4-FFF2-40B4-BE49-F238E27FC236}">
                <a16:creationId xmlns:a16="http://schemas.microsoft.com/office/drawing/2014/main" id="{C1D04F6C-1912-41F1-A095-1A985CEA8D3A}"/>
              </a:ext>
            </a:extLst>
          </p:cNvPr>
          <p:cNvSpPr txBox="1"/>
          <p:nvPr/>
        </p:nvSpPr>
        <p:spPr>
          <a:xfrm>
            <a:off x="274320" y="5768743"/>
            <a:ext cx="11308080" cy="830997"/>
          </a:xfrm>
          <a:prstGeom prst="rect">
            <a:avLst/>
          </a:prstGeom>
          <a:noFill/>
        </p:spPr>
        <p:txBody>
          <a:bodyPr wrap="square">
            <a:spAutoFit/>
          </a:bodyPr>
          <a:lstStyle/>
          <a:p>
            <a:r>
              <a:rPr lang="en-US" sz="2400" dirty="0">
                <a:latin typeface="Times New Roman" panose="02020603050405020304" pitchFamily="18" charset="0"/>
                <a:cs typeface="Times New Roman" panose="02020603050405020304" pitchFamily="18" charset="0"/>
              </a:rPr>
              <a:t>Schematic path of an electron in a semiconductor. (a) Random thermal motion. (b) Combined motion due to random thermal motion and an applied electric field.</a:t>
            </a:r>
          </a:p>
        </p:txBody>
      </p:sp>
    </p:spTree>
    <p:extLst>
      <p:ext uri="{BB962C8B-B14F-4D97-AF65-F5344CB8AC3E}">
        <p14:creationId xmlns:p14="http://schemas.microsoft.com/office/powerpoint/2010/main" val="321578667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ACB6A9E-4410-4513-9FC3-36D5DAA6DC8A}"/>
              </a:ext>
            </a:extLst>
          </p:cNvPr>
          <p:cNvSpPr txBox="1">
            <a:spLocks/>
          </p:cNvSpPr>
          <p:nvPr/>
        </p:nvSpPr>
        <p:spPr>
          <a:xfrm>
            <a:off x="19050" y="0"/>
            <a:ext cx="12172950" cy="749300"/>
          </a:xfrm>
          <a:prstGeom prst="rect">
            <a:avLst/>
          </a:prstGeom>
          <a:solidFill>
            <a:schemeClr val="accent6">
              <a:lumMod val="20000"/>
              <a:lumOff val="80000"/>
            </a:schemeClr>
          </a:solidFill>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Semiconductors</a:t>
            </a:r>
          </a:p>
        </p:txBody>
      </p:sp>
      <p:pic>
        <p:nvPicPr>
          <p:cNvPr id="4" name="Picture 3">
            <a:extLst>
              <a:ext uri="{FF2B5EF4-FFF2-40B4-BE49-F238E27FC236}">
                <a16:creationId xmlns:a16="http://schemas.microsoft.com/office/drawing/2014/main" id="{E6874310-FF51-45CB-AF68-B6510989C012}"/>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10884216" y="0"/>
            <a:ext cx="1181291" cy="940498"/>
          </a:xfrm>
          <a:prstGeom prst="rect">
            <a:avLst/>
          </a:prstGeom>
        </p:spPr>
      </p:pic>
      <p:sp>
        <p:nvSpPr>
          <p:cNvPr id="5" name="TextBox 4">
            <a:extLst>
              <a:ext uri="{FF2B5EF4-FFF2-40B4-BE49-F238E27FC236}">
                <a16:creationId xmlns:a16="http://schemas.microsoft.com/office/drawing/2014/main" id="{C12887B7-7375-4989-9D34-5C762B421E2E}"/>
              </a:ext>
            </a:extLst>
          </p:cNvPr>
          <p:cNvSpPr txBox="1"/>
          <p:nvPr/>
        </p:nvSpPr>
        <p:spPr>
          <a:xfrm>
            <a:off x="19050" y="755832"/>
            <a:ext cx="6205728" cy="461665"/>
          </a:xfrm>
          <a:prstGeom prst="rect">
            <a:avLst/>
          </a:prstGeom>
          <a:noFill/>
        </p:spPr>
        <p:txBody>
          <a:bodyPr wrap="square">
            <a:spAutoFit/>
          </a:bodyPr>
          <a:lstStyle/>
          <a:p>
            <a:r>
              <a:rPr lang="en-US" sz="2400" dirty="0">
                <a:effectLst/>
                <a:latin typeface="Times New Roman" panose="02020603050405020304" pitchFamily="18" charset="0"/>
                <a:ea typeface="Calibri" panose="020F0502020204030204" pitchFamily="34" charset="0"/>
              </a:rPr>
              <a:t>5. mobility, and conductivity</a:t>
            </a:r>
            <a:endParaRPr lang="en-US" sz="2400" dirty="0"/>
          </a:p>
        </p:txBody>
      </p:sp>
      <p:sp>
        <p:nvSpPr>
          <p:cNvPr id="9" name="TextBox 8">
            <a:extLst>
              <a:ext uri="{FF2B5EF4-FFF2-40B4-BE49-F238E27FC236}">
                <a16:creationId xmlns:a16="http://schemas.microsoft.com/office/drawing/2014/main" id="{098D93F5-103B-451B-88A3-581EBB905C89}"/>
              </a:ext>
            </a:extLst>
          </p:cNvPr>
          <p:cNvSpPr txBox="1"/>
          <p:nvPr/>
        </p:nvSpPr>
        <p:spPr>
          <a:xfrm>
            <a:off x="329184" y="1816531"/>
            <a:ext cx="11631168" cy="2800767"/>
          </a:xfrm>
          <a:prstGeom prst="rect">
            <a:avLst/>
          </a:prstGeom>
          <a:noFill/>
        </p:spPr>
        <p:txBody>
          <a:bodyPr wrap="square">
            <a:spAutoFit/>
          </a:bodyPr>
          <a:lstStyle/>
          <a:p>
            <a:pPr marL="342900" indent="-342900">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The momentum applied to an electron is given by –</a:t>
            </a:r>
            <a:r>
              <a:rPr lang="en-US" sz="2400" dirty="0" err="1">
                <a:latin typeface="Times New Roman" panose="02020603050405020304" pitchFamily="18" charset="0"/>
                <a:cs typeface="Times New Roman" panose="02020603050405020304" pitchFamily="18" charset="0"/>
              </a:rPr>
              <a:t>qEτc</a:t>
            </a:r>
            <a:r>
              <a:rPr lang="en-US" sz="2400" dirty="0">
                <a:latin typeface="Times New Roman" panose="02020603050405020304" pitchFamily="18" charset="0"/>
                <a:cs typeface="Times New Roman" panose="02020603050405020304" pitchFamily="18" charset="0"/>
              </a:rPr>
              <a:t> </a:t>
            </a:r>
          </a:p>
          <a:p>
            <a:pPr marL="342900" indent="-342900">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 the momentum gained is </a:t>
            </a:r>
            <a:r>
              <a:rPr lang="en-US" sz="2400" dirty="0" err="1">
                <a:latin typeface="Times New Roman" panose="02020603050405020304" pitchFamily="18" charset="0"/>
                <a:cs typeface="Times New Roman" panose="02020603050405020304" pitchFamily="18" charset="0"/>
              </a:rPr>
              <a:t>m</a:t>
            </a:r>
            <a:r>
              <a:rPr lang="en-US" sz="2400" baseline="-25000" dirty="0" err="1">
                <a:latin typeface="Times New Roman" panose="02020603050405020304" pitchFamily="18" charset="0"/>
                <a:cs typeface="Times New Roman" panose="02020603050405020304" pitchFamily="18" charset="0"/>
              </a:rPr>
              <a:t>n</a:t>
            </a:r>
            <a:r>
              <a:rPr lang="en-US" sz="2400" dirty="0" err="1">
                <a:latin typeface="Times New Roman" panose="02020603050405020304" pitchFamily="18" charset="0"/>
                <a:cs typeface="Times New Roman" panose="02020603050405020304" pitchFamily="18" charset="0"/>
              </a:rPr>
              <a:t>υ</a:t>
            </a:r>
            <a:r>
              <a:rPr lang="en-US" sz="2400" baseline="-25000" dirty="0" err="1">
                <a:latin typeface="Times New Roman" panose="02020603050405020304" pitchFamily="18" charset="0"/>
                <a:cs typeface="Times New Roman" panose="02020603050405020304" pitchFamily="18" charset="0"/>
              </a:rPr>
              <a:t>n</a:t>
            </a:r>
            <a:endParaRPr lang="en-US" sz="2400" baseline="-25000" dirty="0">
              <a:latin typeface="Times New Roman" panose="02020603050405020304" pitchFamily="18" charset="0"/>
              <a:cs typeface="Times New Roman" panose="02020603050405020304" pitchFamily="18" charset="0"/>
            </a:endParaRPr>
          </a:p>
          <a:p>
            <a:endParaRPr lang="en-US" sz="2400" baseline="-250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en-US" sz="2400" baseline="-25000" dirty="0">
              <a:latin typeface="Times New Roman" panose="02020603050405020304" pitchFamily="18" charset="0"/>
              <a:ea typeface="Calibri" panose="020F0502020204030204" pitchFamily="34" charset="0"/>
              <a:cs typeface="Times New Roman" panose="02020603050405020304" pitchFamily="18" charset="0"/>
            </a:endParaRPr>
          </a:p>
          <a:p>
            <a:r>
              <a:rPr lang="en-US" sz="2400" baseline="-25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solve for velocity</a:t>
            </a:r>
          </a:p>
          <a:p>
            <a:endParaRPr lang="en-US" sz="2400" baseline="-25000" dirty="0">
              <a:latin typeface="Times New Roman" panose="02020603050405020304" pitchFamily="18" charset="0"/>
              <a:ea typeface="Calibri" panose="020F0502020204030204" pitchFamily="34" charset="0"/>
              <a:cs typeface="Times New Roman" panose="02020603050405020304" pitchFamily="18" charset="0"/>
            </a:endParaRPr>
          </a:p>
          <a:p>
            <a:endParaRPr lang="en-US" sz="2400" baseline="-250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en-US" sz="2400" baseline="-250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indent="-342900">
              <a:buFont typeface="Wingdings" panose="05000000000000000000" pitchFamily="2" charset="2"/>
              <a:buChar char="§"/>
            </a:pP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The electrical conductivity, electron drift velocity and the electron mobility,</a:t>
            </a:r>
            <a:endParaRPr lang="en-US" sz="2400" dirty="0">
              <a:latin typeface="Times New Roman" panose="02020603050405020304" pitchFamily="18" charset="0"/>
              <a:cs typeface="Times New Roman" panose="02020603050405020304" pitchFamily="18" charset="0"/>
            </a:endParaRPr>
          </a:p>
        </p:txBody>
      </p:sp>
      <p:pic>
        <p:nvPicPr>
          <p:cNvPr id="11" name="Picture 10">
            <a:extLst>
              <a:ext uri="{FF2B5EF4-FFF2-40B4-BE49-F238E27FC236}">
                <a16:creationId xmlns:a16="http://schemas.microsoft.com/office/drawing/2014/main" id="{56747D3F-6EA9-4BB6-A866-CEEF5E2EB312}"/>
              </a:ext>
            </a:extLst>
          </p:cNvPr>
          <p:cNvPicPr>
            <a:picLocks noChangeAspect="1"/>
          </p:cNvPicPr>
          <p:nvPr/>
        </p:nvPicPr>
        <p:blipFill rotWithShape="1">
          <a:blip r:embed="rId3">
            <a:lum bright="-20000" contrast="40000"/>
          </a:blip>
          <a:srcRect t="26259" b="18293"/>
          <a:stretch/>
        </p:blipFill>
        <p:spPr>
          <a:xfrm>
            <a:off x="1358939" y="2950464"/>
            <a:ext cx="2481541" cy="566578"/>
          </a:xfrm>
          <a:prstGeom prst="rect">
            <a:avLst/>
          </a:prstGeom>
        </p:spPr>
      </p:pic>
      <p:pic>
        <p:nvPicPr>
          <p:cNvPr id="13" name="Picture 12">
            <a:extLst>
              <a:ext uri="{FF2B5EF4-FFF2-40B4-BE49-F238E27FC236}">
                <a16:creationId xmlns:a16="http://schemas.microsoft.com/office/drawing/2014/main" id="{9C7379CC-F95D-441C-980A-167D4004D35D}"/>
              </a:ext>
            </a:extLst>
          </p:cNvPr>
          <p:cNvPicPr>
            <a:picLocks noChangeAspect="1"/>
          </p:cNvPicPr>
          <p:nvPr/>
        </p:nvPicPr>
        <p:blipFill rotWithShape="1">
          <a:blip r:embed="rId4"/>
          <a:srcRect t="12439"/>
          <a:stretch/>
        </p:blipFill>
        <p:spPr>
          <a:xfrm>
            <a:off x="7176386" y="2659146"/>
            <a:ext cx="2732608" cy="1278869"/>
          </a:xfrm>
          <a:prstGeom prst="rect">
            <a:avLst/>
          </a:prstGeom>
        </p:spPr>
      </p:pic>
      <p:pic>
        <p:nvPicPr>
          <p:cNvPr id="15" name="Picture 14">
            <a:extLst>
              <a:ext uri="{FF2B5EF4-FFF2-40B4-BE49-F238E27FC236}">
                <a16:creationId xmlns:a16="http://schemas.microsoft.com/office/drawing/2014/main" id="{CA7C00EE-401F-4ED0-9A6D-B692C151B515}"/>
              </a:ext>
            </a:extLst>
          </p:cNvPr>
          <p:cNvPicPr>
            <a:picLocks noChangeAspect="1"/>
          </p:cNvPicPr>
          <p:nvPr/>
        </p:nvPicPr>
        <p:blipFill rotWithShape="1">
          <a:blip r:embed="rId5"/>
          <a:srcRect l="17302" t="20611" r="10641" b="12290"/>
          <a:stretch/>
        </p:blipFill>
        <p:spPr>
          <a:xfrm>
            <a:off x="1792223" y="5129725"/>
            <a:ext cx="1804417" cy="1022776"/>
          </a:xfrm>
          <a:prstGeom prst="rect">
            <a:avLst/>
          </a:prstGeom>
        </p:spPr>
      </p:pic>
      <p:pic>
        <p:nvPicPr>
          <p:cNvPr id="17" name="Picture 16">
            <a:extLst>
              <a:ext uri="{FF2B5EF4-FFF2-40B4-BE49-F238E27FC236}">
                <a16:creationId xmlns:a16="http://schemas.microsoft.com/office/drawing/2014/main" id="{AE42A984-48C6-44CC-8AF8-14C39CDE0D81}"/>
              </a:ext>
            </a:extLst>
          </p:cNvPr>
          <p:cNvPicPr>
            <a:picLocks noChangeAspect="1"/>
          </p:cNvPicPr>
          <p:nvPr/>
        </p:nvPicPr>
        <p:blipFill>
          <a:blip r:embed="rId6"/>
          <a:stretch>
            <a:fillRect/>
          </a:stretch>
        </p:blipFill>
        <p:spPr>
          <a:xfrm>
            <a:off x="4513096" y="5129725"/>
            <a:ext cx="2173540" cy="733569"/>
          </a:xfrm>
          <a:prstGeom prst="rect">
            <a:avLst/>
          </a:prstGeom>
        </p:spPr>
      </p:pic>
      <p:pic>
        <p:nvPicPr>
          <p:cNvPr id="19" name="Picture 18">
            <a:extLst>
              <a:ext uri="{FF2B5EF4-FFF2-40B4-BE49-F238E27FC236}">
                <a16:creationId xmlns:a16="http://schemas.microsoft.com/office/drawing/2014/main" id="{96EBD159-0712-47CE-AEF8-DF9EE85F03FC}"/>
              </a:ext>
            </a:extLst>
          </p:cNvPr>
          <p:cNvPicPr>
            <a:picLocks noChangeAspect="1"/>
          </p:cNvPicPr>
          <p:nvPr/>
        </p:nvPicPr>
        <p:blipFill rotWithShape="1">
          <a:blip r:embed="rId7"/>
          <a:srcRect t="18208"/>
          <a:stretch/>
        </p:blipFill>
        <p:spPr>
          <a:xfrm>
            <a:off x="8161781" y="5129724"/>
            <a:ext cx="2478645" cy="733570"/>
          </a:xfrm>
          <a:prstGeom prst="rect">
            <a:avLst/>
          </a:prstGeom>
        </p:spPr>
      </p:pic>
      <p:sp>
        <p:nvSpPr>
          <p:cNvPr id="2" name="TextBox 1">
            <a:extLst>
              <a:ext uri="{FF2B5EF4-FFF2-40B4-BE49-F238E27FC236}">
                <a16:creationId xmlns:a16="http://schemas.microsoft.com/office/drawing/2014/main" id="{565B8FFD-8F25-205B-B782-DFCB3E09B35B}"/>
              </a:ext>
            </a:extLst>
          </p:cNvPr>
          <p:cNvSpPr txBox="1"/>
          <p:nvPr/>
        </p:nvSpPr>
        <p:spPr>
          <a:xfrm>
            <a:off x="2283006" y="2972143"/>
            <a:ext cx="524256" cy="523220"/>
          </a:xfrm>
          <a:prstGeom prst="rect">
            <a:avLst/>
          </a:prstGeom>
          <a:noFill/>
        </p:spPr>
        <p:txBody>
          <a:bodyPr wrap="square" rtlCol="0">
            <a:spAutoFit/>
          </a:bodyPr>
          <a:lstStyle/>
          <a:p>
            <a:r>
              <a:rPr lang="en-US" sz="2800" dirty="0"/>
              <a:t>=</a:t>
            </a:r>
          </a:p>
        </p:txBody>
      </p:sp>
      <p:sp>
        <p:nvSpPr>
          <p:cNvPr id="12" name="TextBox 11">
            <a:extLst>
              <a:ext uri="{FF2B5EF4-FFF2-40B4-BE49-F238E27FC236}">
                <a16:creationId xmlns:a16="http://schemas.microsoft.com/office/drawing/2014/main" id="{963F3713-6809-7FD0-970B-BE34784F203B}"/>
              </a:ext>
            </a:extLst>
          </p:cNvPr>
          <p:cNvSpPr txBox="1"/>
          <p:nvPr/>
        </p:nvSpPr>
        <p:spPr>
          <a:xfrm>
            <a:off x="7805982" y="2993822"/>
            <a:ext cx="524256" cy="523220"/>
          </a:xfrm>
          <a:prstGeom prst="rect">
            <a:avLst/>
          </a:prstGeom>
          <a:noFill/>
        </p:spPr>
        <p:txBody>
          <a:bodyPr wrap="square" rtlCol="0">
            <a:spAutoFit/>
          </a:bodyPr>
          <a:lstStyle/>
          <a:p>
            <a:r>
              <a:rPr lang="en-US" sz="2800" dirty="0"/>
              <a:t>=</a:t>
            </a:r>
          </a:p>
        </p:txBody>
      </p:sp>
      <p:pic>
        <p:nvPicPr>
          <p:cNvPr id="14" name="Picture 13">
            <a:extLst>
              <a:ext uri="{FF2B5EF4-FFF2-40B4-BE49-F238E27FC236}">
                <a16:creationId xmlns:a16="http://schemas.microsoft.com/office/drawing/2014/main" id="{411F43CD-0AF9-C1EB-787A-D642A612375C}"/>
              </a:ext>
            </a:extLst>
          </p:cNvPr>
          <p:cNvPicPr>
            <a:picLocks noChangeAspect="1"/>
          </p:cNvPicPr>
          <p:nvPr/>
        </p:nvPicPr>
        <p:blipFill rotWithShape="1">
          <a:blip r:embed="rId4"/>
          <a:srcRect t="12439"/>
          <a:stretch/>
        </p:blipFill>
        <p:spPr>
          <a:xfrm>
            <a:off x="4603874" y="4885824"/>
            <a:ext cx="2732608" cy="1278869"/>
          </a:xfrm>
          <a:prstGeom prst="rect">
            <a:avLst/>
          </a:prstGeom>
        </p:spPr>
      </p:pic>
      <p:sp>
        <p:nvSpPr>
          <p:cNvPr id="16" name="TextBox 15">
            <a:extLst>
              <a:ext uri="{FF2B5EF4-FFF2-40B4-BE49-F238E27FC236}">
                <a16:creationId xmlns:a16="http://schemas.microsoft.com/office/drawing/2014/main" id="{0197342D-04C0-98A9-97CA-F1BA8AA9B55E}"/>
              </a:ext>
            </a:extLst>
          </p:cNvPr>
          <p:cNvSpPr txBox="1"/>
          <p:nvPr/>
        </p:nvSpPr>
        <p:spPr>
          <a:xfrm>
            <a:off x="5233470" y="5220500"/>
            <a:ext cx="524256" cy="523220"/>
          </a:xfrm>
          <a:prstGeom prst="rect">
            <a:avLst/>
          </a:prstGeom>
          <a:noFill/>
        </p:spPr>
        <p:txBody>
          <a:bodyPr wrap="square" rtlCol="0">
            <a:spAutoFit/>
          </a:bodyPr>
          <a:lstStyle/>
          <a:p>
            <a:r>
              <a:rPr lang="en-US" sz="2800" dirty="0"/>
              <a:t>=</a:t>
            </a:r>
          </a:p>
        </p:txBody>
      </p:sp>
      <p:sp>
        <p:nvSpPr>
          <p:cNvPr id="18" name="TextBox 17">
            <a:extLst>
              <a:ext uri="{FF2B5EF4-FFF2-40B4-BE49-F238E27FC236}">
                <a16:creationId xmlns:a16="http://schemas.microsoft.com/office/drawing/2014/main" id="{7140161C-47E6-2E6C-F2CC-77591D20E6D2}"/>
              </a:ext>
            </a:extLst>
          </p:cNvPr>
          <p:cNvSpPr txBox="1"/>
          <p:nvPr/>
        </p:nvSpPr>
        <p:spPr>
          <a:xfrm>
            <a:off x="9000798" y="5263648"/>
            <a:ext cx="524256" cy="523220"/>
          </a:xfrm>
          <a:prstGeom prst="rect">
            <a:avLst/>
          </a:prstGeom>
          <a:noFill/>
        </p:spPr>
        <p:txBody>
          <a:bodyPr wrap="square" rtlCol="0">
            <a:spAutoFit/>
          </a:bodyPr>
          <a:lstStyle/>
          <a:p>
            <a:r>
              <a:rPr lang="en-US" sz="2800" dirty="0"/>
              <a:t>=</a:t>
            </a:r>
          </a:p>
        </p:txBody>
      </p:sp>
    </p:spTree>
    <p:extLst>
      <p:ext uri="{BB962C8B-B14F-4D97-AF65-F5344CB8AC3E}">
        <p14:creationId xmlns:p14="http://schemas.microsoft.com/office/powerpoint/2010/main" val="138375594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4915EA1-93AA-4A05-807B-B75264B80A65}"/>
              </a:ext>
            </a:extLst>
          </p:cNvPr>
          <p:cNvPicPr>
            <a:picLocks noChangeAspect="1"/>
          </p:cNvPicPr>
          <p:nvPr/>
        </p:nvPicPr>
        <p:blipFill rotWithShape="1">
          <a:blip r:embed="rId2"/>
          <a:srcRect l="12990" t="10068" r="6822" b="51540"/>
          <a:stretch/>
        </p:blipFill>
        <p:spPr>
          <a:xfrm>
            <a:off x="292608" y="1320478"/>
            <a:ext cx="3328416" cy="1139950"/>
          </a:xfrm>
          <a:prstGeom prst="rect">
            <a:avLst/>
          </a:prstGeom>
        </p:spPr>
      </p:pic>
      <p:sp>
        <p:nvSpPr>
          <p:cNvPr id="5" name="Title 1">
            <a:extLst>
              <a:ext uri="{FF2B5EF4-FFF2-40B4-BE49-F238E27FC236}">
                <a16:creationId xmlns:a16="http://schemas.microsoft.com/office/drawing/2014/main" id="{475574D9-D6E3-42F4-A974-30ABEA21D55A}"/>
              </a:ext>
            </a:extLst>
          </p:cNvPr>
          <p:cNvSpPr txBox="1">
            <a:spLocks/>
          </p:cNvSpPr>
          <p:nvPr/>
        </p:nvSpPr>
        <p:spPr>
          <a:xfrm>
            <a:off x="19050" y="0"/>
            <a:ext cx="12172950" cy="749300"/>
          </a:xfrm>
          <a:prstGeom prst="rect">
            <a:avLst/>
          </a:prstGeom>
          <a:solidFill>
            <a:schemeClr val="accent6">
              <a:lumMod val="20000"/>
              <a:lumOff val="80000"/>
            </a:schemeClr>
          </a:solidFill>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Semiconductors</a:t>
            </a:r>
          </a:p>
        </p:txBody>
      </p:sp>
      <p:pic>
        <p:nvPicPr>
          <p:cNvPr id="6" name="Picture 5">
            <a:extLst>
              <a:ext uri="{FF2B5EF4-FFF2-40B4-BE49-F238E27FC236}">
                <a16:creationId xmlns:a16="http://schemas.microsoft.com/office/drawing/2014/main" id="{A4AD37C2-C14F-4CDD-861B-CBD5D70E20B3}"/>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10884216" y="0"/>
            <a:ext cx="1181291" cy="940498"/>
          </a:xfrm>
          <a:prstGeom prst="rect">
            <a:avLst/>
          </a:prstGeom>
        </p:spPr>
      </p:pic>
      <p:sp>
        <p:nvSpPr>
          <p:cNvPr id="7" name="TextBox 6">
            <a:extLst>
              <a:ext uri="{FF2B5EF4-FFF2-40B4-BE49-F238E27FC236}">
                <a16:creationId xmlns:a16="http://schemas.microsoft.com/office/drawing/2014/main" id="{0AEF454B-7F3A-4192-853B-0A3FF85CA447}"/>
              </a:ext>
            </a:extLst>
          </p:cNvPr>
          <p:cNvSpPr txBox="1"/>
          <p:nvPr/>
        </p:nvSpPr>
        <p:spPr>
          <a:xfrm>
            <a:off x="19050" y="755832"/>
            <a:ext cx="6205728" cy="461665"/>
          </a:xfrm>
          <a:prstGeom prst="rect">
            <a:avLst/>
          </a:prstGeom>
          <a:noFill/>
        </p:spPr>
        <p:txBody>
          <a:bodyPr wrap="square">
            <a:spAutoFit/>
          </a:bodyPr>
          <a:lstStyle/>
          <a:p>
            <a:r>
              <a:rPr lang="en-US" sz="2400" dirty="0">
                <a:effectLst/>
                <a:latin typeface="Times New Roman" panose="02020603050405020304" pitchFamily="18" charset="0"/>
                <a:ea typeface="Calibri" panose="020F0502020204030204" pitchFamily="34" charset="0"/>
              </a:rPr>
              <a:t>5. mobility, and conductivity</a:t>
            </a:r>
            <a:endParaRPr lang="en-US" sz="2400" dirty="0"/>
          </a:p>
        </p:txBody>
      </p:sp>
      <p:pic>
        <p:nvPicPr>
          <p:cNvPr id="9" name="Picture 8">
            <a:extLst>
              <a:ext uri="{FF2B5EF4-FFF2-40B4-BE49-F238E27FC236}">
                <a16:creationId xmlns:a16="http://schemas.microsoft.com/office/drawing/2014/main" id="{F51D8614-5BB5-458E-A5BB-EE36E237AB94}"/>
              </a:ext>
            </a:extLst>
          </p:cNvPr>
          <p:cNvPicPr>
            <a:picLocks noChangeAspect="1"/>
          </p:cNvPicPr>
          <p:nvPr/>
        </p:nvPicPr>
        <p:blipFill rotWithShape="1">
          <a:blip r:embed="rId4">
            <a:lum bright="-20000" contrast="40000"/>
          </a:blip>
          <a:srcRect l="3644" t="2809" r="9428" b="2425"/>
          <a:stretch/>
        </p:blipFill>
        <p:spPr>
          <a:xfrm>
            <a:off x="6096000" y="940498"/>
            <a:ext cx="5620512" cy="5956300"/>
          </a:xfrm>
          <a:prstGeom prst="rect">
            <a:avLst/>
          </a:prstGeom>
        </p:spPr>
      </p:pic>
      <p:sp>
        <p:nvSpPr>
          <p:cNvPr id="11" name="TextBox 10">
            <a:extLst>
              <a:ext uri="{FF2B5EF4-FFF2-40B4-BE49-F238E27FC236}">
                <a16:creationId xmlns:a16="http://schemas.microsoft.com/office/drawing/2014/main" id="{B39B8E0C-1B32-45C9-AB61-BD77F60F66A2}"/>
              </a:ext>
            </a:extLst>
          </p:cNvPr>
          <p:cNvSpPr txBox="1"/>
          <p:nvPr/>
        </p:nvSpPr>
        <p:spPr>
          <a:xfrm>
            <a:off x="0" y="2949152"/>
            <a:ext cx="3977448" cy="2308324"/>
          </a:xfrm>
          <a:prstGeom prst="rect">
            <a:avLst/>
          </a:prstGeom>
          <a:noFill/>
        </p:spPr>
        <p:txBody>
          <a:bodyPr wrap="square">
            <a:spAutoFit/>
          </a:bodyPr>
          <a:lstStyle/>
          <a:p>
            <a:pPr marL="342900" indent="-342900">
              <a:buFont typeface="Wingdings" panose="05000000000000000000" pitchFamily="2" charset="2"/>
              <a:buChar char="§"/>
            </a:pPr>
            <a:r>
              <a:rPr lang="en-US" sz="2400" dirty="0"/>
              <a:t>Impurity scattering</a:t>
            </a:r>
          </a:p>
          <a:p>
            <a:endParaRPr lang="en-US" sz="2400" dirty="0"/>
          </a:p>
          <a:p>
            <a:pPr marL="342900" indent="-342900">
              <a:buFont typeface="Wingdings" panose="05000000000000000000" pitchFamily="2" charset="2"/>
              <a:buChar char="§"/>
            </a:pPr>
            <a:r>
              <a:rPr lang="en-US" sz="2400" dirty="0"/>
              <a:t>Total ionization </a:t>
            </a:r>
            <a:r>
              <a:rPr lang="en-US" sz="2400" dirty="0" err="1"/>
              <a:t>iimpurity</a:t>
            </a:r>
            <a:r>
              <a:rPr lang="en-US" sz="2400" dirty="0"/>
              <a:t> </a:t>
            </a:r>
          </a:p>
          <a:p>
            <a:pPr marL="342900" indent="-342900">
              <a:buFont typeface="Wingdings" panose="05000000000000000000" pitchFamily="2" charset="2"/>
              <a:buChar char="§"/>
            </a:pPr>
            <a:endParaRPr lang="en-US" sz="2400" dirty="0"/>
          </a:p>
          <a:p>
            <a:pPr marL="342900" indent="-342900">
              <a:buFont typeface="Wingdings" panose="05000000000000000000" pitchFamily="2" charset="2"/>
              <a:buChar char="§"/>
            </a:pPr>
            <a:r>
              <a:rPr lang="en-US" sz="2400" dirty="0"/>
              <a:t>lattice scattering </a:t>
            </a:r>
          </a:p>
          <a:p>
            <a:pPr marL="342900" indent="-342900">
              <a:buFont typeface="Wingdings" panose="05000000000000000000" pitchFamily="2" charset="2"/>
              <a:buChar char="§"/>
            </a:pPr>
            <a:endParaRPr lang="en-US" sz="2400" dirty="0"/>
          </a:p>
        </p:txBody>
      </p:sp>
      <p:pic>
        <p:nvPicPr>
          <p:cNvPr id="13" name="Picture 12">
            <a:extLst>
              <a:ext uri="{FF2B5EF4-FFF2-40B4-BE49-F238E27FC236}">
                <a16:creationId xmlns:a16="http://schemas.microsoft.com/office/drawing/2014/main" id="{9734C71C-0C9A-43C5-8E37-20D8A51F7239}"/>
              </a:ext>
            </a:extLst>
          </p:cNvPr>
          <p:cNvPicPr>
            <a:picLocks noChangeAspect="1"/>
          </p:cNvPicPr>
          <p:nvPr/>
        </p:nvPicPr>
        <p:blipFill rotWithShape="1">
          <a:blip r:embed="rId5">
            <a:lum bright="-20000" contrast="40000"/>
          </a:blip>
          <a:srcRect t="24909" b="17136"/>
          <a:stretch/>
        </p:blipFill>
        <p:spPr>
          <a:xfrm>
            <a:off x="3121914" y="4330861"/>
            <a:ext cx="1756137" cy="585216"/>
          </a:xfrm>
          <a:prstGeom prst="rect">
            <a:avLst/>
          </a:prstGeom>
        </p:spPr>
      </p:pic>
      <p:pic>
        <p:nvPicPr>
          <p:cNvPr id="14" name="Picture 13">
            <a:extLst>
              <a:ext uri="{FF2B5EF4-FFF2-40B4-BE49-F238E27FC236}">
                <a16:creationId xmlns:a16="http://schemas.microsoft.com/office/drawing/2014/main" id="{E9D5CB9B-2A2E-4082-A480-2B6343816897}"/>
              </a:ext>
            </a:extLst>
          </p:cNvPr>
          <p:cNvPicPr>
            <a:picLocks noChangeAspect="1"/>
          </p:cNvPicPr>
          <p:nvPr/>
        </p:nvPicPr>
        <p:blipFill rotWithShape="1">
          <a:blip r:embed="rId2"/>
          <a:srcRect l="25767" t="59567" r="19599" b="7"/>
          <a:stretch/>
        </p:blipFill>
        <p:spPr>
          <a:xfrm>
            <a:off x="4035287" y="1398876"/>
            <a:ext cx="2267712" cy="1200330"/>
          </a:xfrm>
          <a:prstGeom prst="rect">
            <a:avLst/>
          </a:prstGeom>
        </p:spPr>
      </p:pic>
      <p:pic>
        <p:nvPicPr>
          <p:cNvPr id="16" name="Picture 15">
            <a:extLst>
              <a:ext uri="{FF2B5EF4-FFF2-40B4-BE49-F238E27FC236}">
                <a16:creationId xmlns:a16="http://schemas.microsoft.com/office/drawing/2014/main" id="{8DE1B5CB-D8D4-4524-9C76-C6B0B2F18CA5}"/>
              </a:ext>
            </a:extLst>
          </p:cNvPr>
          <p:cNvPicPr>
            <a:picLocks noChangeAspect="1"/>
          </p:cNvPicPr>
          <p:nvPr/>
        </p:nvPicPr>
        <p:blipFill>
          <a:blip r:embed="rId6">
            <a:lum bright="-20000" contrast="40000"/>
          </a:blip>
          <a:stretch>
            <a:fillRect/>
          </a:stretch>
        </p:blipFill>
        <p:spPr>
          <a:xfrm>
            <a:off x="3121914" y="2788582"/>
            <a:ext cx="1683748" cy="743655"/>
          </a:xfrm>
          <a:prstGeom prst="rect">
            <a:avLst/>
          </a:prstGeom>
        </p:spPr>
      </p:pic>
      <p:pic>
        <p:nvPicPr>
          <p:cNvPr id="18" name="Picture 17">
            <a:extLst>
              <a:ext uri="{FF2B5EF4-FFF2-40B4-BE49-F238E27FC236}">
                <a16:creationId xmlns:a16="http://schemas.microsoft.com/office/drawing/2014/main" id="{627497C3-1FD2-4E73-A544-F24BA7FD0253}"/>
              </a:ext>
            </a:extLst>
          </p:cNvPr>
          <p:cNvPicPr>
            <a:picLocks noChangeAspect="1"/>
          </p:cNvPicPr>
          <p:nvPr/>
        </p:nvPicPr>
        <p:blipFill>
          <a:blip r:embed="rId7">
            <a:lum bright="-20000" contrast="40000"/>
          </a:blip>
          <a:stretch>
            <a:fillRect/>
          </a:stretch>
        </p:blipFill>
        <p:spPr>
          <a:xfrm>
            <a:off x="3747211" y="3672067"/>
            <a:ext cx="1804411" cy="585215"/>
          </a:xfrm>
          <a:prstGeom prst="rect">
            <a:avLst/>
          </a:prstGeom>
        </p:spPr>
      </p:pic>
      <p:sp>
        <p:nvSpPr>
          <p:cNvPr id="12" name="TextBox 11">
            <a:extLst>
              <a:ext uri="{FF2B5EF4-FFF2-40B4-BE49-F238E27FC236}">
                <a16:creationId xmlns:a16="http://schemas.microsoft.com/office/drawing/2014/main" id="{E3D27C89-544F-4F8E-C119-A5D59B2A9F2A}"/>
              </a:ext>
            </a:extLst>
          </p:cNvPr>
          <p:cNvSpPr txBox="1"/>
          <p:nvPr/>
        </p:nvSpPr>
        <p:spPr>
          <a:xfrm>
            <a:off x="734684" y="1587616"/>
            <a:ext cx="524256" cy="523220"/>
          </a:xfrm>
          <a:prstGeom prst="rect">
            <a:avLst/>
          </a:prstGeom>
          <a:noFill/>
        </p:spPr>
        <p:txBody>
          <a:bodyPr wrap="square" rtlCol="0">
            <a:spAutoFit/>
          </a:bodyPr>
          <a:lstStyle/>
          <a:p>
            <a:r>
              <a:rPr lang="en-US" sz="2800" dirty="0"/>
              <a:t>=</a:t>
            </a:r>
          </a:p>
        </p:txBody>
      </p:sp>
      <p:sp>
        <p:nvSpPr>
          <p:cNvPr id="15" name="TextBox 14">
            <a:extLst>
              <a:ext uri="{FF2B5EF4-FFF2-40B4-BE49-F238E27FC236}">
                <a16:creationId xmlns:a16="http://schemas.microsoft.com/office/drawing/2014/main" id="{503BFCEF-AC75-0EF9-A7EE-E0D60E93048C}"/>
              </a:ext>
            </a:extLst>
          </p:cNvPr>
          <p:cNvSpPr txBox="1"/>
          <p:nvPr/>
        </p:nvSpPr>
        <p:spPr>
          <a:xfrm>
            <a:off x="4576845" y="1675875"/>
            <a:ext cx="524256" cy="523220"/>
          </a:xfrm>
          <a:prstGeom prst="rect">
            <a:avLst/>
          </a:prstGeom>
          <a:noFill/>
        </p:spPr>
        <p:txBody>
          <a:bodyPr wrap="square" rtlCol="0">
            <a:spAutoFit/>
          </a:bodyPr>
          <a:lstStyle/>
          <a:p>
            <a:r>
              <a:rPr lang="en-US" sz="2800" dirty="0"/>
              <a:t>=</a:t>
            </a:r>
          </a:p>
        </p:txBody>
      </p:sp>
    </p:spTree>
    <p:extLst>
      <p:ext uri="{BB962C8B-B14F-4D97-AF65-F5344CB8AC3E}">
        <p14:creationId xmlns:p14="http://schemas.microsoft.com/office/powerpoint/2010/main" val="107103314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ACB6A9E-4410-4513-9FC3-36D5DAA6DC8A}"/>
              </a:ext>
            </a:extLst>
          </p:cNvPr>
          <p:cNvSpPr txBox="1">
            <a:spLocks/>
          </p:cNvSpPr>
          <p:nvPr/>
        </p:nvSpPr>
        <p:spPr>
          <a:xfrm>
            <a:off x="19050" y="0"/>
            <a:ext cx="12172950" cy="749300"/>
          </a:xfrm>
          <a:prstGeom prst="rect">
            <a:avLst/>
          </a:prstGeom>
          <a:solidFill>
            <a:schemeClr val="accent6">
              <a:lumMod val="20000"/>
              <a:lumOff val="80000"/>
            </a:schemeClr>
          </a:solidFill>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Semiconductors</a:t>
            </a:r>
          </a:p>
        </p:txBody>
      </p:sp>
      <p:pic>
        <p:nvPicPr>
          <p:cNvPr id="4" name="Picture 3">
            <a:extLst>
              <a:ext uri="{FF2B5EF4-FFF2-40B4-BE49-F238E27FC236}">
                <a16:creationId xmlns:a16="http://schemas.microsoft.com/office/drawing/2014/main" id="{E6874310-FF51-45CB-AF68-B6510989C012}"/>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10884216" y="0"/>
            <a:ext cx="1181291" cy="940498"/>
          </a:xfrm>
          <a:prstGeom prst="rect">
            <a:avLst/>
          </a:prstGeom>
        </p:spPr>
      </p:pic>
      <p:sp>
        <p:nvSpPr>
          <p:cNvPr id="5" name="TextBox 4">
            <a:extLst>
              <a:ext uri="{FF2B5EF4-FFF2-40B4-BE49-F238E27FC236}">
                <a16:creationId xmlns:a16="http://schemas.microsoft.com/office/drawing/2014/main" id="{C12887B7-7375-4989-9D34-5C762B421E2E}"/>
              </a:ext>
            </a:extLst>
          </p:cNvPr>
          <p:cNvSpPr txBox="1"/>
          <p:nvPr/>
        </p:nvSpPr>
        <p:spPr>
          <a:xfrm>
            <a:off x="19050" y="755832"/>
            <a:ext cx="6205728" cy="584775"/>
          </a:xfrm>
          <a:prstGeom prst="rect">
            <a:avLst/>
          </a:prstGeom>
          <a:noFill/>
        </p:spPr>
        <p:txBody>
          <a:bodyPr wrap="square">
            <a:spAutoFit/>
          </a:bodyPr>
          <a:lstStyle/>
          <a:p>
            <a:r>
              <a:rPr lang="en-US" sz="2400" dirty="0">
                <a:effectLst/>
                <a:latin typeface="Times New Roman" panose="02020603050405020304" pitchFamily="18" charset="0"/>
                <a:ea typeface="Calibri" panose="020F0502020204030204" pitchFamily="34" charset="0"/>
              </a:rPr>
              <a:t>5. </a:t>
            </a:r>
            <a:r>
              <a:rPr lang="en-US" sz="3200" b="1" dirty="0">
                <a:effectLst/>
                <a:latin typeface="Times New Roman" panose="02020603050405020304" pitchFamily="18" charset="0"/>
                <a:ea typeface="Calibri" panose="020F0502020204030204" pitchFamily="34" charset="0"/>
              </a:rPr>
              <a:t>mobility, and conductivity</a:t>
            </a:r>
            <a:endParaRPr lang="en-US" sz="3200" b="1" dirty="0"/>
          </a:p>
        </p:txBody>
      </p:sp>
      <p:pic>
        <p:nvPicPr>
          <p:cNvPr id="6" name="Picture 5">
            <a:extLst>
              <a:ext uri="{FF2B5EF4-FFF2-40B4-BE49-F238E27FC236}">
                <a16:creationId xmlns:a16="http://schemas.microsoft.com/office/drawing/2014/main" id="{1D66C48E-7FFC-466C-9384-BF63434E3F8F}"/>
              </a:ext>
            </a:extLst>
          </p:cNvPr>
          <p:cNvPicPr>
            <a:picLocks noChangeAspect="1"/>
          </p:cNvPicPr>
          <p:nvPr/>
        </p:nvPicPr>
        <p:blipFill rotWithShape="1">
          <a:blip r:embed="rId3"/>
          <a:srcRect l="6784" t="3021" r="18868" b="6845"/>
          <a:stretch/>
        </p:blipFill>
        <p:spPr>
          <a:xfrm>
            <a:off x="5098445" y="749300"/>
            <a:ext cx="6376416" cy="6181344"/>
          </a:xfrm>
          <a:prstGeom prst="rect">
            <a:avLst/>
          </a:prstGeom>
        </p:spPr>
      </p:pic>
      <p:sp>
        <p:nvSpPr>
          <p:cNvPr id="7" name="TextBox 6">
            <a:extLst>
              <a:ext uri="{FF2B5EF4-FFF2-40B4-BE49-F238E27FC236}">
                <a16:creationId xmlns:a16="http://schemas.microsoft.com/office/drawing/2014/main" id="{E291CC3C-79E3-4025-89FE-61FE57C289A4}"/>
              </a:ext>
            </a:extLst>
          </p:cNvPr>
          <p:cNvSpPr txBox="1"/>
          <p:nvPr/>
        </p:nvSpPr>
        <p:spPr>
          <a:xfrm>
            <a:off x="292608" y="1889760"/>
            <a:ext cx="4608576" cy="2554545"/>
          </a:xfrm>
          <a:prstGeom prst="rect">
            <a:avLst/>
          </a:prstGeom>
          <a:noFill/>
        </p:spPr>
        <p:txBody>
          <a:bodyPr wrap="square" rtlCol="0">
            <a:spAutoFit/>
          </a:bodyPr>
          <a:lstStyle/>
          <a:p>
            <a:pPr marL="457200" indent="-457200">
              <a:buFont typeface="Wingdings" panose="05000000000000000000" pitchFamily="2" charset="2"/>
              <a:buChar char="§"/>
            </a:pPr>
            <a:r>
              <a:rPr lang="en-US" sz="3200" dirty="0"/>
              <a:t>Mobilities and diffusivities in Si and GaAs at 300 K as a function of impurity concentration</a:t>
            </a:r>
          </a:p>
        </p:txBody>
      </p:sp>
    </p:spTree>
    <p:extLst>
      <p:ext uri="{BB962C8B-B14F-4D97-AF65-F5344CB8AC3E}">
        <p14:creationId xmlns:p14="http://schemas.microsoft.com/office/powerpoint/2010/main" val="216246962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ACB6A9E-4410-4513-9FC3-36D5DAA6DC8A}"/>
              </a:ext>
            </a:extLst>
          </p:cNvPr>
          <p:cNvSpPr txBox="1">
            <a:spLocks/>
          </p:cNvSpPr>
          <p:nvPr/>
        </p:nvSpPr>
        <p:spPr>
          <a:xfrm>
            <a:off x="19050" y="0"/>
            <a:ext cx="12172950" cy="749300"/>
          </a:xfrm>
          <a:prstGeom prst="rect">
            <a:avLst/>
          </a:prstGeom>
          <a:solidFill>
            <a:schemeClr val="accent6">
              <a:lumMod val="20000"/>
              <a:lumOff val="80000"/>
            </a:schemeClr>
          </a:solidFill>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Semiconductors</a:t>
            </a:r>
          </a:p>
        </p:txBody>
      </p:sp>
      <p:pic>
        <p:nvPicPr>
          <p:cNvPr id="4" name="Picture 3">
            <a:extLst>
              <a:ext uri="{FF2B5EF4-FFF2-40B4-BE49-F238E27FC236}">
                <a16:creationId xmlns:a16="http://schemas.microsoft.com/office/drawing/2014/main" id="{E6874310-FF51-45CB-AF68-B6510989C012}"/>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10884216" y="0"/>
            <a:ext cx="1181291" cy="940498"/>
          </a:xfrm>
          <a:prstGeom prst="rect">
            <a:avLst/>
          </a:prstGeom>
        </p:spPr>
      </p:pic>
      <p:sp>
        <p:nvSpPr>
          <p:cNvPr id="5" name="TextBox 4">
            <a:extLst>
              <a:ext uri="{FF2B5EF4-FFF2-40B4-BE49-F238E27FC236}">
                <a16:creationId xmlns:a16="http://schemas.microsoft.com/office/drawing/2014/main" id="{C12887B7-7375-4989-9D34-5C762B421E2E}"/>
              </a:ext>
            </a:extLst>
          </p:cNvPr>
          <p:cNvSpPr txBox="1"/>
          <p:nvPr/>
        </p:nvSpPr>
        <p:spPr>
          <a:xfrm>
            <a:off x="19050" y="755832"/>
            <a:ext cx="6205728" cy="584775"/>
          </a:xfrm>
          <a:prstGeom prst="rect">
            <a:avLst/>
          </a:prstGeom>
          <a:noFill/>
        </p:spPr>
        <p:txBody>
          <a:bodyPr wrap="square">
            <a:spAutoFit/>
          </a:bodyPr>
          <a:lstStyle/>
          <a:p>
            <a:r>
              <a:rPr lang="en-US" sz="2400" dirty="0">
                <a:effectLst/>
                <a:latin typeface="Times New Roman" panose="02020603050405020304" pitchFamily="18" charset="0"/>
                <a:ea typeface="Calibri" panose="020F0502020204030204" pitchFamily="34" charset="0"/>
              </a:rPr>
              <a:t>5</a:t>
            </a:r>
            <a:r>
              <a:rPr lang="en-US" sz="3200" b="1" dirty="0">
                <a:effectLst/>
                <a:latin typeface="Times New Roman" panose="02020603050405020304" pitchFamily="18" charset="0"/>
                <a:ea typeface="Calibri" panose="020F0502020204030204" pitchFamily="34" charset="0"/>
              </a:rPr>
              <a:t>. mobility, and conductivity</a:t>
            </a:r>
            <a:endParaRPr lang="en-US" sz="3200" b="1" dirty="0"/>
          </a:p>
        </p:txBody>
      </p:sp>
      <p:sp>
        <p:nvSpPr>
          <p:cNvPr id="6" name="TextBox 5">
            <a:extLst>
              <a:ext uri="{FF2B5EF4-FFF2-40B4-BE49-F238E27FC236}">
                <a16:creationId xmlns:a16="http://schemas.microsoft.com/office/drawing/2014/main" id="{3B8B689B-0546-4297-B2A3-386D250F6928}"/>
              </a:ext>
            </a:extLst>
          </p:cNvPr>
          <p:cNvSpPr txBox="1"/>
          <p:nvPr/>
        </p:nvSpPr>
        <p:spPr>
          <a:xfrm>
            <a:off x="109727" y="1341043"/>
            <a:ext cx="11838433" cy="2062103"/>
          </a:xfrm>
          <a:prstGeom prst="rect">
            <a:avLst/>
          </a:prstGeom>
          <a:noFill/>
        </p:spPr>
        <p:txBody>
          <a:bodyPr wrap="square">
            <a:spAutoFit/>
          </a:bodyPr>
          <a:lstStyle/>
          <a:p>
            <a:pPr marL="285750" indent="-285750">
              <a:buFont typeface="Wingdings" panose="05000000000000000000" pitchFamily="2" charset="2"/>
              <a:buChar char="§"/>
            </a:pPr>
            <a:r>
              <a:rPr lang="en-US" sz="3200" dirty="0"/>
              <a:t>An applied electric field produces a  drift current</a:t>
            </a:r>
          </a:p>
          <a:p>
            <a:pPr marL="285750" indent="-285750">
              <a:buFont typeface="Wingdings" panose="05000000000000000000" pitchFamily="2" charset="2"/>
              <a:buChar char="§"/>
            </a:pPr>
            <a:r>
              <a:rPr lang="en-US" sz="3200" dirty="0"/>
              <a:t>the drift current is the sum of the individual electron and hole drift current densities,</a:t>
            </a:r>
          </a:p>
          <a:p>
            <a:pPr marL="285750" indent="-285750">
              <a:buFont typeface="Wingdings" panose="05000000000000000000" pitchFamily="2" charset="2"/>
              <a:buChar char="§"/>
            </a:pPr>
            <a:r>
              <a:rPr lang="en-US" sz="3200" dirty="0"/>
              <a:t>The conductivity is given in units of ( </a:t>
            </a:r>
            <a:r>
              <a:rPr lang="en-US" sz="3200" dirty="0">
                <a:sym typeface="Symbol" panose="05050102010706020507" pitchFamily="18" charset="2"/>
              </a:rPr>
              <a:t></a:t>
            </a:r>
            <a:r>
              <a:rPr lang="en-US" sz="3200" dirty="0"/>
              <a:t>-cm</a:t>
            </a:r>
            <a:r>
              <a:rPr lang="en-US" sz="3200" baseline="30000" dirty="0"/>
              <a:t>)-1 </a:t>
            </a:r>
          </a:p>
        </p:txBody>
      </p:sp>
      <p:pic>
        <p:nvPicPr>
          <p:cNvPr id="10" name="Picture 9">
            <a:extLst>
              <a:ext uri="{FF2B5EF4-FFF2-40B4-BE49-F238E27FC236}">
                <a16:creationId xmlns:a16="http://schemas.microsoft.com/office/drawing/2014/main" id="{CC10DD49-9345-4D3B-A21D-5D8D6D69A33D}"/>
              </a:ext>
            </a:extLst>
          </p:cNvPr>
          <p:cNvPicPr>
            <a:picLocks noChangeAspect="1"/>
          </p:cNvPicPr>
          <p:nvPr/>
        </p:nvPicPr>
        <p:blipFill>
          <a:blip r:embed="rId3">
            <a:lum bright="-20000" contrast="40000"/>
          </a:blip>
          <a:stretch>
            <a:fillRect/>
          </a:stretch>
        </p:blipFill>
        <p:spPr>
          <a:xfrm>
            <a:off x="534940" y="4506142"/>
            <a:ext cx="3567581" cy="1010815"/>
          </a:xfrm>
          <a:prstGeom prst="rect">
            <a:avLst/>
          </a:prstGeom>
        </p:spPr>
      </p:pic>
      <p:pic>
        <p:nvPicPr>
          <p:cNvPr id="12" name="Picture 11">
            <a:extLst>
              <a:ext uri="{FF2B5EF4-FFF2-40B4-BE49-F238E27FC236}">
                <a16:creationId xmlns:a16="http://schemas.microsoft.com/office/drawing/2014/main" id="{77E8A0C7-5433-4D76-9F03-F1B54F6DDFF8}"/>
              </a:ext>
            </a:extLst>
          </p:cNvPr>
          <p:cNvPicPr>
            <a:picLocks noChangeAspect="1"/>
          </p:cNvPicPr>
          <p:nvPr/>
        </p:nvPicPr>
        <p:blipFill>
          <a:blip r:embed="rId4">
            <a:lum bright="-20000" contrast="40000"/>
          </a:blip>
          <a:stretch>
            <a:fillRect/>
          </a:stretch>
        </p:blipFill>
        <p:spPr>
          <a:xfrm>
            <a:off x="394655" y="3599732"/>
            <a:ext cx="5161909" cy="860319"/>
          </a:xfrm>
          <a:prstGeom prst="rect">
            <a:avLst/>
          </a:prstGeom>
        </p:spPr>
      </p:pic>
    </p:spTree>
    <p:extLst>
      <p:ext uri="{BB962C8B-B14F-4D97-AF65-F5344CB8AC3E}">
        <p14:creationId xmlns:p14="http://schemas.microsoft.com/office/powerpoint/2010/main" val="305359881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ACB6A9E-4410-4513-9FC3-36D5DAA6DC8A}"/>
              </a:ext>
            </a:extLst>
          </p:cNvPr>
          <p:cNvSpPr txBox="1">
            <a:spLocks/>
          </p:cNvSpPr>
          <p:nvPr/>
        </p:nvSpPr>
        <p:spPr>
          <a:xfrm>
            <a:off x="19050" y="0"/>
            <a:ext cx="12172950" cy="749300"/>
          </a:xfrm>
          <a:prstGeom prst="rect">
            <a:avLst/>
          </a:prstGeom>
          <a:solidFill>
            <a:schemeClr val="accent6">
              <a:lumMod val="20000"/>
              <a:lumOff val="80000"/>
            </a:schemeClr>
          </a:solidFill>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Semiconductors</a:t>
            </a:r>
          </a:p>
        </p:txBody>
      </p:sp>
      <p:pic>
        <p:nvPicPr>
          <p:cNvPr id="4" name="Picture 3">
            <a:extLst>
              <a:ext uri="{FF2B5EF4-FFF2-40B4-BE49-F238E27FC236}">
                <a16:creationId xmlns:a16="http://schemas.microsoft.com/office/drawing/2014/main" id="{E6874310-FF51-45CB-AF68-B6510989C012}"/>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10884216" y="0"/>
            <a:ext cx="1181291" cy="940498"/>
          </a:xfrm>
          <a:prstGeom prst="rect">
            <a:avLst/>
          </a:prstGeom>
        </p:spPr>
      </p:pic>
      <p:sp>
        <p:nvSpPr>
          <p:cNvPr id="5" name="TextBox 4">
            <a:extLst>
              <a:ext uri="{FF2B5EF4-FFF2-40B4-BE49-F238E27FC236}">
                <a16:creationId xmlns:a16="http://schemas.microsoft.com/office/drawing/2014/main" id="{C12887B7-7375-4989-9D34-5C762B421E2E}"/>
              </a:ext>
            </a:extLst>
          </p:cNvPr>
          <p:cNvSpPr txBox="1"/>
          <p:nvPr/>
        </p:nvSpPr>
        <p:spPr>
          <a:xfrm>
            <a:off x="19050" y="755832"/>
            <a:ext cx="6205728" cy="584775"/>
          </a:xfrm>
          <a:prstGeom prst="rect">
            <a:avLst/>
          </a:prstGeom>
          <a:noFill/>
        </p:spPr>
        <p:txBody>
          <a:bodyPr wrap="square">
            <a:spAutoFit/>
          </a:bodyPr>
          <a:lstStyle/>
          <a:p>
            <a:r>
              <a:rPr lang="en-US" sz="3200" b="1" dirty="0">
                <a:effectLst/>
                <a:latin typeface="Times New Roman" panose="02020603050405020304" pitchFamily="18" charset="0"/>
                <a:ea typeface="Calibri" panose="020F0502020204030204" pitchFamily="34" charset="0"/>
              </a:rPr>
              <a:t>5. mobility, and conductivity</a:t>
            </a:r>
            <a:endParaRPr lang="en-US" sz="3200" b="1" dirty="0"/>
          </a:p>
        </p:txBody>
      </p:sp>
      <p:pic>
        <p:nvPicPr>
          <p:cNvPr id="8" name="Picture 7">
            <a:extLst>
              <a:ext uri="{FF2B5EF4-FFF2-40B4-BE49-F238E27FC236}">
                <a16:creationId xmlns:a16="http://schemas.microsoft.com/office/drawing/2014/main" id="{65405263-EA2D-42DC-B3B0-333EBBDBCA4A}"/>
              </a:ext>
            </a:extLst>
          </p:cNvPr>
          <p:cNvPicPr>
            <a:picLocks noChangeAspect="1"/>
          </p:cNvPicPr>
          <p:nvPr/>
        </p:nvPicPr>
        <p:blipFill rotWithShape="1">
          <a:blip r:embed="rId3"/>
          <a:srcRect l="1807" t="8671" r="6035" b="6136"/>
          <a:stretch/>
        </p:blipFill>
        <p:spPr>
          <a:xfrm>
            <a:off x="4389284" y="1217497"/>
            <a:ext cx="6839548" cy="5161670"/>
          </a:xfrm>
          <a:prstGeom prst="rect">
            <a:avLst/>
          </a:prstGeom>
        </p:spPr>
      </p:pic>
      <p:sp>
        <p:nvSpPr>
          <p:cNvPr id="9" name="TextBox 8">
            <a:extLst>
              <a:ext uri="{FF2B5EF4-FFF2-40B4-BE49-F238E27FC236}">
                <a16:creationId xmlns:a16="http://schemas.microsoft.com/office/drawing/2014/main" id="{BFE5152B-CEEA-4BB4-B119-7877C619FE72}"/>
              </a:ext>
            </a:extLst>
          </p:cNvPr>
          <p:cNvSpPr txBox="1"/>
          <p:nvPr/>
        </p:nvSpPr>
        <p:spPr>
          <a:xfrm>
            <a:off x="180212" y="1731264"/>
            <a:ext cx="4477131" cy="1938992"/>
          </a:xfrm>
          <a:prstGeom prst="rect">
            <a:avLst/>
          </a:prstGeom>
          <a:noFill/>
        </p:spPr>
        <p:txBody>
          <a:bodyPr wrap="square" rtlCol="0">
            <a:spAutoFit/>
          </a:bodyPr>
          <a:lstStyle/>
          <a:p>
            <a:pPr marL="342900" indent="-342900">
              <a:buFont typeface="Wingdings" panose="05000000000000000000" pitchFamily="2" charset="2"/>
              <a:buChar char="§"/>
            </a:pPr>
            <a:r>
              <a:rPr lang="en-US" sz="2400" dirty="0"/>
              <a:t>Resistivity versus impurity concentration at T  300 K  for  silicon  </a:t>
            </a:r>
          </a:p>
          <a:p>
            <a:pPr marL="342900" indent="-342900">
              <a:buFont typeface="Wingdings" panose="05000000000000000000" pitchFamily="2" charset="2"/>
              <a:buChar char="§"/>
            </a:pPr>
            <a:r>
              <a:rPr lang="en-US" sz="2400" dirty="0"/>
              <a:t>As impurity increase resistivity decrease-why</a:t>
            </a:r>
          </a:p>
        </p:txBody>
      </p:sp>
      <p:pic>
        <p:nvPicPr>
          <p:cNvPr id="11" name="Picture 10">
            <a:extLst>
              <a:ext uri="{FF2B5EF4-FFF2-40B4-BE49-F238E27FC236}">
                <a16:creationId xmlns:a16="http://schemas.microsoft.com/office/drawing/2014/main" id="{999FC03F-1316-41C7-8B67-950F50066F50}"/>
              </a:ext>
            </a:extLst>
          </p:cNvPr>
          <p:cNvPicPr>
            <a:picLocks noChangeAspect="1"/>
          </p:cNvPicPr>
          <p:nvPr/>
        </p:nvPicPr>
        <p:blipFill rotWithShape="1">
          <a:blip r:embed="rId4"/>
          <a:srcRect l="18276" t="6913" r="4557"/>
          <a:stretch/>
        </p:blipFill>
        <p:spPr>
          <a:xfrm>
            <a:off x="19050" y="3622000"/>
            <a:ext cx="4247969" cy="3236000"/>
          </a:xfrm>
          <a:prstGeom prst="rect">
            <a:avLst/>
          </a:prstGeom>
        </p:spPr>
      </p:pic>
    </p:spTree>
    <p:extLst>
      <p:ext uri="{BB962C8B-B14F-4D97-AF65-F5344CB8AC3E}">
        <p14:creationId xmlns:p14="http://schemas.microsoft.com/office/powerpoint/2010/main" val="139415049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ACB6A9E-4410-4513-9FC3-36D5DAA6DC8A}"/>
              </a:ext>
            </a:extLst>
          </p:cNvPr>
          <p:cNvSpPr txBox="1">
            <a:spLocks/>
          </p:cNvSpPr>
          <p:nvPr/>
        </p:nvSpPr>
        <p:spPr>
          <a:xfrm>
            <a:off x="19050" y="0"/>
            <a:ext cx="12172950" cy="749300"/>
          </a:xfrm>
          <a:prstGeom prst="rect">
            <a:avLst/>
          </a:prstGeom>
          <a:solidFill>
            <a:schemeClr val="accent6">
              <a:lumMod val="20000"/>
              <a:lumOff val="80000"/>
            </a:schemeClr>
          </a:solidFill>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Semiconductors</a:t>
            </a:r>
          </a:p>
        </p:txBody>
      </p:sp>
      <p:pic>
        <p:nvPicPr>
          <p:cNvPr id="4" name="Picture 3">
            <a:extLst>
              <a:ext uri="{FF2B5EF4-FFF2-40B4-BE49-F238E27FC236}">
                <a16:creationId xmlns:a16="http://schemas.microsoft.com/office/drawing/2014/main" id="{E6874310-FF51-45CB-AF68-B6510989C012}"/>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10884216" y="0"/>
            <a:ext cx="1181291" cy="940498"/>
          </a:xfrm>
          <a:prstGeom prst="rect">
            <a:avLst/>
          </a:prstGeom>
        </p:spPr>
      </p:pic>
      <p:sp>
        <p:nvSpPr>
          <p:cNvPr id="5" name="TextBox 4">
            <a:extLst>
              <a:ext uri="{FF2B5EF4-FFF2-40B4-BE49-F238E27FC236}">
                <a16:creationId xmlns:a16="http://schemas.microsoft.com/office/drawing/2014/main" id="{C12887B7-7375-4989-9D34-5C762B421E2E}"/>
              </a:ext>
            </a:extLst>
          </p:cNvPr>
          <p:cNvSpPr txBox="1"/>
          <p:nvPr/>
        </p:nvSpPr>
        <p:spPr>
          <a:xfrm>
            <a:off x="19050" y="755832"/>
            <a:ext cx="6205728" cy="584775"/>
          </a:xfrm>
          <a:prstGeom prst="rect">
            <a:avLst/>
          </a:prstGeom>
          <a:noFill/>
        </p:spPr>
        <p:txBody>
          <a:bodyPr wrap="square">
            <a:spAutoFit/>
          </a:bodyPr>
          <a:lstStyle/>
          <a:p>
            <a:r>
              <a:rPr lang="en-US" sz="2400" dirty="0">
                <a:effectLst/>
                <a:latin typeface="Times New Roman" panose="02020603050405020304" pitchFamily="18" charset="0"/>
                <a:ea typeface="Calibri" panose="020F0502020204030204" pitchFamily="34" charset="0"/>
              </a:rPr>
              <a:t>5. </a:t>
            </a:r>
            <a:r>
              <a:rPr lang="en-US" sz="3200" b="1" dirty="0">
                <a:effectLst/>
                <a:latin typeface="Times New Roman" panose="02020603050405020304" pitchFamily="18" charset="0"/>
                <a:ea typeface="Calibri" panose="020F0502020204030204" pitchFamily="34" charset="0"/>
              </a:rPr>
              <a:t>mobility, and conductivity</a:t>
            </a:r>
            <a:endParaRPr lang="en-US" sz="3200" b="1" dirty="0"/>
          </a:p>
        </p:txBody>
      </p:sp>
      <p:pic>
        <p:nvPicPr>
          <p:cNvPr id="6" name="Picture 5">
            <a:extLst>
              <a:ext uri="{FF2B5EF4-FFF2-40B4-BE49-F238E27FC236}">
                <a16:creationId xmlns:a16="http://schemas.microsoft.com/office/drawing/2014/main" id="{38550634-8320-44AA-AD68-4A6274F45789}"/>
              </a:ext>
            </a:extLst>
          </p:cNvPr>
          <p:cNvPicPr>
            <a:picLocks noChangeAspect="1"/>
          </p:cNvPicPr>
          <p:nvPr/>
        </p:nvPicPr>
        <p:blipFill rotWithShape="1">
          <a:blip r:embed="rId3">
            <a:lum bright="-20000" contrast="40000"/>
          </a:blip>
          <a:srcRect l="1221" t="2378" r="9922"/>
          <a:stretch/>
        </p:blipFill>
        <p:spPr>
          <a:xfrm>
            <a:off x="5132831" y="986664"/>
            <a:ext cx="6888481" cy="5921525"/>
          </a:xfrm>
          <a:prstGeom prst="rect">
            <a:avLst/>
          </a:prstGeom>
        </p:spPr>
      </p:pic>
      <p:sp>
        <p:nvSpPr>
          <p:cNvPr id="8" name="TextBox 7">
            <a:extLst>
              <a:ext uri="{FF2B5EF4-FFF2-40B4-BE49-F238E27FC236}">
                <a16:creationId xmlns:a16="http://schemas.microsoft.com/office/drawing/2014/main" id="{9CD35B9E-697C-463C-85BB-95ABF62A2DBB}"/>
              </a:ext>
            </a:extLst>
          </p:cNvPr>
          <p:cNvSpPr txBox="1"/>
          <p:nvPr/>
        </p:nvSpPr>
        <p:spPr>
          <a:xfrm>
            <a:off x="170688" y="1532542"/>
            <a:ext cx="5279136" cy="2062103"/>
          </a:xfrm>
          <a:prstGeom prst="rect">
            <a:avLst/>
          </a:prstGeom>
          <a:noFill/>
        </p:spPr>
        <p:txBody>
          <a:bodyPr wrap="square" rtlCol="0">
            <a:spAutoFit/>
          </a:bodyPr>
          <a:lstStyle/>
          <a:p>
            <a:r>
              <a:rPr lang="en-US" sz="3200" dirty="0"/>
              <a:t>Resistivity versus impurity concentration at T  300 K  for  germanium, gallium arsenide, and gallium phosphide </a:t>
            </a:r>
          </a:p>
        </p:txBody>
      </p:sp>
    </p:spTree>
    <p:extLst>
      <p:ext uri="{BB962C8B-B14F-4D97-AF65-F5344CB8AC3E}">
        <p14:creationId xmlns:p14="http://schemas.microsoft.com/office/powerpoint/2010/main" val="46687152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ACB6A9E-4410-4513-9FC3-36D5DAA6DC8A}"/>
              </a:ext>
            </a:extLst>
          </p:cNvPr>
          <p:cNvSpPr txBox="1">
            <a:spLocks/>
          </p:cNvSpPr>
          <p:nvPr/>
        </p:nvSpPr>
        <p:spPr>
          <a:xfrm>
            <a:off x="19050" y="0"/>
            <a:ext cx="12172950" cy="749300"/>
          </a:xfrm>
          <a:prstGeom prst="rect">
            <a:avLst/>
          </a:prstGeom>
          <a:solidFill>
            <a:schemeClr val="accent6">
              <a:lumMod val="20000"/>
              <a:lumOff val="80000"/>
            </a:schemeClr>
          </a:solidFill>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Semiconductors</a:t>
            </a:r>
          </a:p>
        </p:txBody>
      </p:sp>
      <p:pic>
        <p:nvPicPr>
          <p:cNvPr id="4" name="Picture 3">
            <a:extLst>
              <a:ext uri="{FF2B5EF4-FFF2-40B4-BE49-F238E27FC236}">
                <a16:creationId xmlns:a16="http://schemas.microsoft.com/office/drawing/2014/main" id="{E6874310-FF51-45CB-AF68-B6510989C012}"/>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10884216" y="0"/>
            <a:ext cx="1181291" cy="940498"/>
          </a:xfrm>
          <a:prstGeom prst="rect">
            <a:avLst/>
          </a:prstGeom>
        </p:spPr>
      </p:pic>
      <p:sp>
        <p:nvSpPr>
          <p:cNvPr id="5" name="TextBox 4">
            <a:extLst>
              <a:ext uri="{FF2B5EF4-FFF2-40B4-BE49-F238E27FC236}">
                <a16:creationId xmlns:a16="http://schemas.microsoft.com/office/drawing/2014/main" id="{C12887B7-7375-4989-9D34-5C762B421E2E}"/>
              </a:ext>
            </a:extLst>
          </p:cNvPr>
          <p:cNvSpPr txBox="1"/>
          <p:nvPr/>
        </p:nvSpPr>
        <p:spPr>
          <a:xfrm>
            <a:off x="19050" y="755832"/>
            <a:ext cx="6205728" cy="461665"/>
          </a:xfrm>
          <a:prstGeom prst="rect">
            <a:avLst/>
          </a:prstGeom>
          <a:noFill/>
        </p:spPr>
        <p:txBody>
          <a:bodyPr wrap="square">
            <a:spAutoFit/>
          </a:bodyPr>
          <a:lstStyle/>
          <a:p>
            <a:r>
              <a:rPr lang="en-US" sz="2400" dirty="0">
                <a:effectLst/>
                <a:latin typeface="Times New Roman" panose="02020603050405020304" pitchFamily="18" charset="0"/>
                <a:ea typeface="Calibri" panose="020F0502020204030204" pitchFamily="34" charset="0"/>
              </a:rPr>
              <a:t>5. mobility, and conductivity</a:t>
            </a:r>
            <a:endParaRPr lang="en-US" sz="2400" dirty="0"/>
          </a:p>
        </p:txBody>
      </p:sp>
      <p:pic>
        <p:nvPicPr>
          <p:cNvPr id="6" name="Picture 5">
            <a:extLst>
              <a:ext uri="{FF2B5EF4-FFF2-40B4-BE49-F238E27FC236}">
                <a16:creationId xmlns:a16="http://schemas.microsoft.com/office/drawing/2014/main" id="{0714D1D7-41A3-4749-83D1-D2BCCAF38EFF}"/>
              </a:ext>
            </a:extLst>
          </p:cNvPr>
          <p:cNvPicPr>
            <a:picLocks noChangeAspect="1"/>
          </p:cNvPicPr>
          <p:nvPr/>
        </p:nvPicPr>
        <p:blipFill rotWithShape="1">
          <a:blip r:embed="rId3">
            <a:lum bright="-20000" contrast="40000"/>
          </a:blip>
          <a:srcRect l="4046" t="4767" r="3515" b="1560"/>
          <a:stretch/>
        </p:blipFill>
        <p:spPr>
          <a:xfrm>
            <a:off x="5071872" y="1389811"/>
            <a:ext cx="5812344" cy="4523309"/>
          </a:xfrm>
          <a:prstGeom prst="rect">
            <a:avLst/>
          </a:prstGeom>
        </p:spPr>
      </p:pic>
      <p:sp>
        <p:nvSpPr>
          <p:cNvPr id="8" name="TextBox 7">
            <a:extLst>
              <a:ext uri="{FF2B5EF4-FFF2-40B4-BE49-F238E27FC236}">
                <a16:creationId xmlns:a16="http://schemas.microsoft.com/office/drawing/2014/main" id="{4779F424-B5F4-4D41-B46C-2F91828ACE22}"/>
              </a:ext>
            </a:extLst>
          </p:cNvPr>
          <p:cNvSpPr txBox="1"/>
          <p:nvPr/>
        </p:nvSpPr>
        <p:spPr>
          <a:xfrm>
            <a:off x="196716" y="1389811"/>
            <a:ext cx="4521588" cy="2215991"/>
          </a:xfrm>
          <a:prstGeom prst="rect">
            <a:avLst/>
          </a:prstGeom>
          <a:noFill/>
        </p:spPr>
        <p:txBody>
          <a:bodyPr wrap="square">
            <a:spAutoFit/>
          </a:bodyPr>
          <a:lstStyle/>
          <a:p>
            <a:pPr marL="342900" indent="-342900">
              <a:buFont typeface="Arial" panose="020B0604020202020204" pitchFamily="34" charset="0"/>
              <a:buChar char="•"/>
            </a:pPr>
            <a:r>
              <a:rPr lang="en-US" sz="2400" dirty="0"/>
              <a:t>Carrier drift velocity versus electric field for high-purity silicon, germanium, and gallium arsenide</a:t>
            </a:r>
            <a:r>
              <a:rPr lang="en-US" dirty="0"/>
              <a:t>.</a:t>
            </a:r>
          </a:p>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Electron drift velocity </a:t>
            </a:r>
          </a:p>
          <a:p>
            <a:pPr marL="342900" indent="-342900">
              <a:buFont typeface="Arial" panose="020B0604020202020204" pitchFamily="34" charset="0"/>
              <a:buChar char="•"/>
            </a:pPr>
            <a:endParaRPr lang="en-US" dirty="0"/>
          </a:p>
        </p:txBody>
      </p:sp>
      <p:pic>
        <p:nvPicPr>
          <p:cNvPr id="10" name="Picture 9">
            <a:extLst>
              <a:ext uri="{FF2B5EF4-FFF2-40B4-BE49-F238E27FC236}">
                <a16:creationId xmlns:a16="http://schemas.microsoft.com/office/drawing/2014/main" id="{84ED3614-E4CB-40AD-B993-DDC43C1773FF}"/>
              </a:ext>
            </a:extLst>
          </p:cNvPr>
          <p:cNvPicPr>
            <a:picLocks noChangeAspect="1"/>
          </p:cNvPicPr>
          <p:nvPr/>
        </p:nvPicPr>
        <p:blipFill>
          <a:blip r:embed="rId4">
            <a:lum bright="-20000" contrast="40000"/>
          </a:blip>
          <a:stretch>
            <a:fillRect/>
          </a:stretch>
        </p:blipFill>
        <p:spPr>
          <a:xfrm>
            <a:off x="793924" y="3313137"/>
            <a:ext cx="3924379" cy="1619584"/>
          </a:xfrm>
          <a:prstGeom prst="rect">
            <a:avLst/>
          </a:prstGeom>
        </p:spPr>
      </p:pic>
      <p:pic>
        <p:nvPicPr>
          <p:cNvPr id="12" name="Picture 11">
            <a:extLst>
              <a:ext uri="{FF2B5EF4-FFF2-40B4-BE49-F238E27FC236}">
                <a16:creationId xmlns:a16="http://schemas.microsoft.com/office/drawing/2014/main" id="{6D7D8DDD-B3AF-456E-AB84-073BAF07DF06}"/>
              </a:ext>
            </a:extLst>
          </p:cNvPr>
          <p:cNvPicPr>
            <a:picLocks noChangeAspect="1"/>
          </p:cNvPicPr>
          <p:nvPr/>
        </p:nvPicPr>
        <p:blipFill rotWithShape="1">
          <a:blip r:embed="rId5"/>
          <a:srcRect t="17037"/>
          <a:stretch/>
        </p:blipFill>
        <p:spPr>
          <a:xfrm>
            <a:off x="583024" y="5059560"/>
            <a:ext cx="3745136" cy="1703450"/>
          </a:xfrm>
          <a:prstGeom prst="rect">
            <a:avLst/>
          </a:prstGeom>
        </p:spPr>
      </p:pic>
      <p:sp>
        <p:nvSpPr>
          <p:cNvPr id="14" name="TextBox 13">
            <a:extLst>
              <a:ext uri="{FF2B5EF4-FFF2-40B4-BE49-F238E27FC236}">
                <a16:creationId xmlns:a16="http://schemas.microsoft.com/office/drawing/2014/main" id="{5051AD71-6B20-43D8-B2C3-4539EA582C99}"/>
              </a:ext>
            </a:extLst>
          </p:cNvPr>
          <p:cNvSpPr txBox="1"/>
          <p:nvPr/>
        </p:nvSpPr>
        <p:spPr>
          <a:xfrm>
            <a:off x="359664" y="4465572"/>
            <a:ext cx="6205728" cy="461665"/>
          </a:xfrm>
          <a:prstGeom prst="rect">
            <a:avLst/>
          </a:prstGeom>
          <a:noFill/>
        </p:spPr>
        <p:txBody>
          <a:bodyPr wrap="square">
            <a:spAutoFit/>
          </a:bodyPr>
          <a:lstStyle/>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Hole drift velocity </a:t>
            </a:r>
          </a:p>
        </p:txBody>
      </p:sp>
    </p:spTree>
    <p:extLst>
      <p:ext uri="{BB962C8B-B14F-4D97-AF65-F5344CB8AC3E}">
        <p14:creationId xmlns:p14="http://schemas.microsoft.com/office/powerpoint/2010/main" val="1861601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resistivity chart">
            <a:extLst>
              <a:ext uri="{FF2B5EF4-FFF2-40B4-BE49-F238E27FC236}">
                <a16:creationId xmlns:a16="http://schemas.microsoft.com/office/drawing/2014/main" id="{F9AC7B91-7DA2-4A77-9889-F1CDAEA26C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0556" y="1284535"/>
            <a:ext cx="4461450" cy="5517622"/>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electrical cable">
            <a:extLst>
              <a:ext uri="{FF2B5EF4-FFF2-40B4-BE49-F238E27FC236}">
                <a16:creationId xmlns:a16="http://schemas.microsoft.com/office/drawing/2014/main" id="{B8A30ABC-6C67-4D69-B351-03FDCAA5AA4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432" r="21491"/>
          <a:stretch/>
        </p:blipFill>
        <p:spPr bwMode="auto">
          <a:xfrm rot="5400000">
            <a:off x="5668885" y="1002794"/>
            <a:ext cx="731523" cy="22860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electrical cable">
            <a:extLst>
              <a:ext uri="{FF2B5EF4-FFF2-40B4-BE49-F238E27FC236}">
                <a16:creationId xmlns:a16="http://schemas.microsoft.com/office/drawing/2014/main" id="{CBBDA95E-4185-4665-9102-2493D89B775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1185" r="18753"/>
          <a:stretch/>
        </p:blipFill>
        <p:spPr bwMode="auto">
          <a:xfrm rot="5400000">
            <a:off x="5662791" y="4166616"/>
            <a:ext cx="743712" cy="2286000"/>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7F0DB6FD-E844-4211-A46D-2EFD824058A4}"/>
              </a:ext>
            </a:extLst>
          </p:cNvPr>
          <p:cNvSpPr>
            <a:spLocks noGrp="1"/>
          </p:cNvSpPr>
          <p:nvPr>
            <p:ph type="title"/>
          </p:nvPr>
        </p:nvSpPr>
        <p:spPr>
          <a:xfrm>
            <a:off x="-85726" y="0"/>
            <a:ext cx="11553825" cy="690573"/>
          </a:xfrm>
          <a:solidFill>
            <a:schemeClr val="accent6">
              <a:lumMod val="20000"/>
              <a:lumOff val="80000"/>
            </a:schemeClr>
          </a:solidFill>
        </p:spPr>
        <p:txBody>
          <a:bodyPr>
            <a:normAutofit fontScale="90000"/>
          </a:bodyPr>
          <a:lstStyle/>
          <a:p>
            <a:r>
              <a:rPr lang="en-US" dirty="0"/>
              <a:t>Semiconductors</a:t>
            </a:r>
          </a:p>
        </p:txBody>
      </p:sp>
      <p:pic>
        <p:nvPicPr>
          <p:cNvPr id="3084" name="Picture 12" descr="WFH has caused a massive chip shortage. And it's costing car companies  billions.">
            <a:extLst>
              <a:ext uri="{FF2B5EF4-FFF2-40B4-BE49-F238E27FC236}">
                <a16:creationId xmlns:a16="http://schemas.microsoft.com/office/drawing/2014/main" id="{8CC2E995-1235-4B44-AFA9-56B5E2E8EE1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60445" y="2777669"/>
            <a:ext cx="3216033" cy="176881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878ED65B-A08C-4785-9C3A-BD8B5CD8F1FE}"/>
              </a:ext>
            </a:extLst>
          </p:cNvPr>
          <p:cNvPicPr/>
          <p:nvPr/>
        </p:nvPicPr>
        <p:blipFill>
          <a:blip r:embed="rId5" cstate="print">
            <a:extLst>
              <a:ext uri="{28A0092B-C50C-407E-A947-70E740481C1C}">
                <a14:useLocalDpi xmlns:a14="http://schemas.microsoft.com/office/drawing/2010/main" val="0"/>
              </a:ext>
            </a:extLst>
          </a:blip>
          <a:stretch>
            <a:fillRect/>
          </a:stretch>
        </p:blipFill>
        <p:spPr>
          <a:xfrm>
            <a:off x="10884216" y="0"/>
            <a:ext cx="1181291" cy="940498"/>
          </a:xfrm>
          <a:prstGeom prst="rect">
            <a:avLst/>
          </a:prstGeom>
        </p:spPr>
      </p:pic>
      <p:sp>
        <p:nvSpPr>
          <p:cNvPr id="10" name="Title 3">
            <a:extLst>
              <a:ext uri="{FF2B5EF4-FFF2-40B4-BE49-F238E27FC236}">
                <a16:creationId xmlns:a16="http://schemas.microsoft.com/office/drawing/2014/main" id="{20BEE144-6D21-4DAF-B2EC-458BE6BB939C}"/>
              </a:ext>
            </a:extLst>
          </p:cNvPr>
          <p:cNvSpPr txBox="1">
            <a:spLocks/>
          </p:cNvSpPr>
          <p:nvPr/>
        </p:nvSpPr>
        <p:spPr>
          <a:xfrm>
            <a:off x="102109" y="723862"/>
            <a:ext cx="8298179" cy="6159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514350" indent="-514350">
              <a:buAutoNum type="arabicPeriod"/>
            </a:pPr>
            <a:r>
              <a:rPr lang="en-US" sz="2800" b="1" dirty="0">
                <a:latin typeface="Times New Roman" panose="02020603050405020304" pitchFamily="18" charset="0"/>
                <a:cs typeface="Times New Roman" panose="02020603050405020304" pitchFamily="18" charset="0"/>
              </a:rPr>
              <a:t>Semiconducting  materials- </a:t>
            </a:r>
            <a:r>
              <a:rPr lang="en-US" sz="2800" b="1" dirty="0"/>
              <a:t>Range of resistivity  </a:t>
            </a:r>
          </a:p>
        </p:txBody>
      </p:sp>
      <p:sp>
        <p:nvSpPr>
          <p:cNvPr id="2" name="TextBox 1">
            <a:extLst>
              <a:ext uri="{FF2B5EF4-FFF2-40B4-BE49-F238E27FC236}">
                <a16:creationId xmlns:a16="http://schemas.microsoft.com/office/drawing/2014/main" id="{403BCDEC-0B00-412B-B676-375B440B437A}"/>
              </a:ext>
            </a:extLst>
          </p:cNvPr>
          <p:cNvSpPr txBox="1"/>
          <p:nvPr/>
        </p:nvSpPr>
        <p:spPr>
          <a:xfrm>
            <a:off x="8193024" y="1340378"/>
            <a:ext cx="3872483" cy="3913059"/>
          </a:xfrm>
          <a:prstGeom prst="rect">
            <a:avLst/>
          </a:prstGeom>
          <a:noFill/>
        </p:spPr>
        <p:txBody>
          <a:bodyPr wrap="square" rtlCol="0">
            <a:spAutoFit/>
          </a:bodyPr>
          <a:lstStyle/>
          <a:p>
            <a:pPr>
              <a:lnSpc>
                <a:spcPct val="150000"/>
              </a:lnSpc>
            </a:pPr>
            <a:r>
              <a:rPr lang="en-US" sz="2400" dirty="0"/>
              <a:t>All materials are important</a:t>
            </a:r>
          </a:p>
          <a:p>
            <a:pPr>
              <a:lnSpc>
                <a:spcPct val="150000"/>
              </a:lnSpc>
            </a:pPr>
            <a:r>
              <a:rPr lang="en-US" sz="2400" dirty="0"/>
              <a:t>Conductors-conduct</a:t>
            </a:r>
          </a:p>
          <a:p>
            <a:pPr>
              <a:lnSpc>
                <a:spcPct val="150000"/>
              </a:lnSpc>
            </a:pPr>
            <a:r>
              <a:rPr lang="en-US" sz="2400" dirty="0"/>
              <a:t>Insulators-insulate</a:t>
            </a:r>
          </a:p>
          <a:p>
            <a:pPr>
              <a:lnSpc>
                <a:spcPct val="150000"/>
              </a:lnSpc>
            </a:pPr>
            <a:r>
              <a:rPr lang="en-US" sz="2400" dirty="0"/>
              <a:t>Semiconductors-device fabrication-(connection by conductors and insulation by insulators) </a:t>
            </a:r>
          </a:p>
        </p:txBody>
      </p:sp>
      <p:cxnSp>
        <p:nvCxnSpPr>
          <p:cNvPr id="4" name="Straight Arrow Connector 3">
            <a:extLst>
              <a:ext uri="{FF2B5EF4-FFF2-40B4-BE49-F238E27FC236}">
                <a16:creationId xmlns:a16="http://schemas.microsoft.com/office/drawing/2014/main" id="{4833496F-453D-4565-93C6-3A0E838CB6E3}"/>
              </a:ext>
            </a:extLst>
          </p:cNvPr>
          <p:cNvCxnSpPr>
            <a:cxnSpLocks/>
          </p:cNvCxnSpPr>
          <p:nvPr/>
        </p:nvCxnSpPr>
        <p:spPr>
          <a:xfrm flipH="1" flipV="1">
            <a:off x="7431558" y="4742688"/>
            <a:ext cx="630263" cy="77493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2" name="TextBox 11">
            <a:extLst>
              <a:ext uri="{FF2B5EF4-FFF2-40B4-BE49-F238E27FC236}">
                <a16:creationId xmlns:a16="http://schemas.microsoft.com/office/drawing/2014/main" id="{3A056E28-A3F2-4118-85DD-D5BB72554ED2}"/>
              </a:ext>
            </a:extLst>
          </p:cNvPr>
          <p:cNvSpPr txBox="1"/>
          <p:nvPr/>
        </p:nvSpPr>
        <p:spPr>
          <a:xfrm>
            <a:off x="7308850" y="5378161"/>
            <a:ext cx="4000801" cy="1143070"/>
          </a:xfrm>
          <a:prstGeom prst="rect">
            <a:avLst/>
          </a:prstGeom>
          <a:noFill/>
        </p:spPr>
        <p:txBody>
          <a:bodyPr wrap="square" rtlCol="0">
            <a:spAutoFit/>
          </a:bodyPr>
          <a:lstStyle/>
          <a:p>
            <a:pPr>
              <a:lnSpc>
                <a:spcPct val="150000"/>
              </a:lnSpc>
            </a:pPr>
            <a:r>
              <a:rPr lang="en-US" sz="2400" dirty="0"/>
              <a:t>Conductors + insulators+ semiconductors </a:t>
            </a:r>
          </a:p>
        </p:txBody>
      </p:sp>
    </p:spTree>
    <p:extLst>
      <p:ext uri="{BB962C8B-B14F-4D97-AF65-F5344CB8AC3E}">
        <p14:creationId xmlns:p14="http://schemas.microsoft.com/office/powerpoint/2010/main" val="89530584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F0B91D2-73CB-4A43-A53F-74197C914D45}"/>
              </a:ext>
            </a:extLst>
          </p:cNvPr>
          <p:cNvPicPr>
            <a:picLocks noChangeAspect="1"/>
          </p:cNvPicPr>
          <p:nvPr/>
        </p:nvPicPr>
        <p:blipFill>
          <a:blip r:embed="rId2">
            <a:lum bright="-20000" contrast="40000"/>
          </a:blip>
          <a:stretch>
            <a:fillRect/>
          </a:stretch>
        </p:blipFill>
        <p:spPr>
          <a:xfrm>
            <a:off x="4233911" y="2268499"/>
            <a:ext cx="6527290" cy="4589501"/>
          </a:xfrm>
          <a:prstGeom prst="rect">
            <a:avLst/>
          </a:prstGeom>
        </p:spPr>
      </p:pic>
      <p:sp>
        <p:nvSpPr>
          <p:cNvPr id="6" name="TextBox 5">
            <a:extLst>
              <a:ext uri="{FF2B5EF4-FFF2-40B4-BE49-F238E27FC236}">
                <a16:creationId xmlns:a16="http://schemas.microsoft.com/office/drawing/2014/main" id="{F336F627-5C82-4FF6-AD30-11D35A4A63E3}"/>
              </a:ext>
            </a:extLst>
          </p:cNvPr>
          <p:cNvSpPr txBox="1"/>
          <p:nvPr/>
        </p:nvSpPr>
        <p:spPr>
          <a:xfrm>
            <a:off x="585216" y="1135488"/>
            <a:ext cx="10697956" cy="461665"/>
          </a:xfrm>
          <a:prstGeom prst="rect">
            <a:avLst/>
          </a:prstGeom>
          <a:noFill/>
        </p:spPr>
        <p:txBody>
          <a:bodyPr wrap="square">
            <a:spAutoFit/>
          </a:bodyPr>
          <a:lstStyle/>
          <a:p>
            <a:r>
              <a:rPr lang="en-US" sz="2400" b="1" i="0" u="none" strike="noStrike" baseline="0" dirty="0">
                <a:solidFill>
                  <a:srgbClr val="231F20"/>
                </a:solidFill>
                <a:latin typeface="Arial" panose="020B0604020202020204" pitchFamily="34" charset="0"/>
                <a:cs typeface="Arial" panose="020B0604020202020204" pitchFamily="34" charset="0"/>
              </a:rPr>
              <a:t>Basic setup to measure carrier concentration using the Hall effect</a:t>
            </a:r>
            <a:endParaRPr lang="en-US" sz="2400"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9963D733-0BA4-4601-82D5-A3E239758163}"/>
              </a:ext>
            </a:extLst>
          </p:cNvPr>
          <p:cNvSpPr txBox="1"/>
          <p:nvPr/>
        </p:nvSpPr>
        <p:spPr>
          <a:xfrm>
            <a:off x="219223" y="1947325"/>
            <a:ext cx="3816096" cy="2239844"/>
          </a:xfrm>
          <a:prstGeom prst="rect">
            <a:avLst/>
          </a:prstGeom>
          <a:noFill/>
        </p:spPr>
        <p:txBody>
          <a:bodyPr wrap="square">
            <a:spAutoFit/>
          </a:bodyPr>
          <a:lstStyle/>
          <a:p>
            <a:pPr algn="l">
              <a:lnSpc>
                <a:spcPct val="150000"/>
              </a:lnSpc>
              <a:buFont typeface="Arial" panose="020B0604020202020204" pitchFamily="34" charset="0"/>
              <a:buChar char="•"/>
            </a:pPr>
            <a:r>
              <a:rPr lang="en-US" sz="2400" b="0" i="0" dirty="0">
                <a:effectLst/>
                <a:latin typeface="Arial" panose="020B0604020202020204" pitchFamily="34" charset="0"/>
                <a:cs typeface="Arial" panose="020B0604020202020204" pitchFamily="34" charset="0"/>
              </a:rPr>
              <a:t>Hall Effect is used to find </a:t>
            </a:r>
          </a:p>
          <a:p>
            <a:pPr algn="l">
              <a:lnSpc>
                <a:spcPct val="150000"/>
              </a:lnSpc>
              <a:buFont typeface="Arial" panose="020B0604020202020204" pitchFamily="34" charset="0"/>
              <a:buChar char="•"/>
            </a:pPr>
            <a:r>
              <a:rPr lang="en-US" sz="2400" b="0" i="0" dirty="0">
                <a:effectLst/>
                <a:latin typeface="Arial" panose="020B0604020202020204" pitchFamily="34" charset="0"/>
                <a:cs typeface="Arial" panose="020B0604020202020204" pitchFamily="34" charset="0"/>
              </a:rPr>
              <a:t> n-type or p-type.</a:t>
            </a:r>
          </a:p>
          <a:p>
            <a:pPr algn="l">
              <a:lnSpc>
                <a:spcPct val="150000"/>
              </a:lnSpc>
              <a:buFont typeface="Arial" panose="020B0604020202020204" pitchFamily="34" charset="0"/>
              <a:buChar char="•"/>
            </a:pPr>
            <a:r>
              <a:rPr lang="en-US" sz="2400" b="0" i="0" dirty="0">
                <a:effectLst/>
                <a:latin typeface="Arial" panose="020B0604020202020204" pitchFamily="34" charset="0"/>
                <a:cs typeface="Arial" panose="020B0604020202020204" pitchFamily="34" charset="0"/>
              </a:rPr>
              <a:t> carrier concentration.</a:t>
            </a:r>
          </a:p>
          <a:p>
            <a:pPr algn="l">
              <a:lnSpc>
                <a:spcPct val="150000"/>
              </a:lnSpc>
              <a:buFont typeface="Arial" panose="020B0604020202020204" pitchFamily="34" charset="0"/>
              <a:buChar char="•"/>
            </a:pPr>
            <a:r>
              <a:rPr lang="en-US" sz="2400" b="0" i="0" dirty="0">
                <a:effectLst/>
                <a:latin typeface="Arial" panose="020B0604020202020204" pitchFamily="34" charset="0"/>
                <a:cs typeface="Arial" panose="020B0604020202020204" pitchFamily="34" charset="0"/>
              </a:rPr>
              <a:t> mobility and conductivity</a:t>
            </a:r>
            <a:r>
              <a:rPr lang="en-US" sz="1800" b="0" i="0" dirty="0">
                <a:solidFill>
                  <a:srgbClr val="666666"/>
                </a:solidFill>
                <a:effectLst/>
                <a:latin typeface="Helvetica" panose="020B0604020202020204" pitchFamily="34" charset="0"/>
              </a:rPr>
              <a:t>.</a:t>
            </a:r>
            <a:endParaRPr lang="en-US" b="0" i="0" dirty="0">
              <a:solidFill>
                <a:srgbClr val="666666"/>
              </a:solidFill>
              <a:effectLst/>
              <a:latin typeface="Helvetica" panose="020B0604020202020204" pitchFamily="34" charset="0"/>
            </a:endParaRPr>
          </a:p>
        </p:txBody>
      </p:sp>
      <p:pic>
        <p:nvPicPr>
          <p:cNvPr id="5122" name="Picture 2" descr="Mathematical expression for hall voltage">
            <a:extLst>
              <a:ext uri="{FF2B5EF4-FFF2-40B4-BE49-F238E27FC236}">
                <a16:creationId xmlns:a16="http://schemas.microsoft.com/office/drawing/2014/main" id="{6A591366-BA94-481D-B3BF-B8673DBED4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53524" y="1763503"/>
            <a:ext cx="2466475" cy="1334599"/>
          </a:xfrm>
          <a:prstGeom prst="rect">
            <a:avLst/>
          </a:prstGeom>
          <a:noFill/>
          <a:extLst>
            <a:ext uri="{909E8E84-426E-40DD-AFC4-6F175D3DCCD1}">
              <a14:hiddenFill xmlns:a14="http://schemas.microsoft.com/office/drawing/2010/main">
                <a:solidFill>
                  <a:srgbClr val="FFFFFF"/>
                </a:solidFill>
              </a14:hiddenFill>
            </a:ext>
          </a:extLst>
        </p:spPr>
      </p:pic>
      <p:sp>
        <p:nvSpPr>
          <p:cNvPr id="7" name="Title 1">
            <a:extLst>
              <a:ext uri="{FF2B5EF4-FFF2-40B4-BE49-F238E27FC236}">
                <a16:creationId xmlns:a16="http://schemas.microsoft.com/office/drawing/2014/main" id="{912B08A7-4CC2-3A44-FCCF-9AFA9B5F1BD2}"/>
              </a:ext>
            </a:extLst>
          </p:cNvPr>
          <p:cNvSpPr txBox="1">
            <a:spLocks/>
          </p:cNvSpPr>
          <p:nvPr/>
        </p:nvSpPr>
        <p:spPr>
          <a:xfrm>
            <a:off x="19050" y="0"/>
            <a:ext cx="12172950" cy="749300"/>
          </a:xfrm>
          <a:prstGeom prst="rect">
            <a:avLst/>
          </a:prstGeom>
          <a:solidFill>
            <a:schemeClr val="accent6">
              <a:lumMod val="20000"/>
              <a:lumOff val="80000"/>
            </a:schemeClr>
          </a:solidFill>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Semiconductors</a:t>
            </a:r>
          </a:p>
        </p:txBody>
      </p:sp>
      <p:pic>
        <p:nvPicPr>
          <p:cNvPr id="8" name="Picture 7">
            <a:extLst>
              <a:ext uri="{FF2B5EF4-FFF2-40B4-BE49-F238E27FC236}">
                <a16:creationId xmlns:a16="http://schemas.microsoft.com/office/drawing/2014/main" id="{ECBBDADB-B6E0-7C49-85C4-4D4E713B26B9}"/>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10884216" y="0"/>
            <a:ext cx="1181291" cy="940498"/>
          </a:xfrm>
          <a:prstGeom prst="rect">
            <a:avLst/>
          </a:prstGeom>
        </p:spPr>
      </p:pic>
    </p:spTree>
    <p:extLst>
      <p:ext uri="{BB962C8B-B14F-4D97-AF65-F5344CB8AC3E}">
        <p14:creationId xmlns:p14="http://schemas.microsoft.com/office/powerpoint/2010/main" val="133368752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1FE1C03F-F59F-48CD-8C7E-F08AEAD448AB}"/>
              </a:ext>
            </a:extLst>
          </p:cNvPr>
          <p:cNvSpPr txBox="1">
            <a:spLocks/>
          </p:cNvSpPr>
          <p:nvPr/>
        </p:nvSpPr>
        <p:spPr>
          <a:xfrm>
            <a:off x="19050" y="0"/>
            <a:ext cx="12172950" cy="749300"/>
          </a:xfrm>
          <a:prstGeom prst="rect">
            <a:avLst/>
          </a:prstGeom>
          <a:solidFill>
            <a:schemeClr val="accent6">
              <a:lumMod val="20000"/>
              <a:lumOff val="80000"/>
            </a:schemeClr>
          </a:solidFill>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Semiconductors</a:t>
            </a:r>
            <a:endParaRPr lang="en-US" dirty="0"/>
          </a:p>
        </p:txBody>
      </p:sp>
      <p:pic>
        <p:nvPicPr>
          <p:cNvPr id="21" name="Picture 20">
            <a:extLst>
              <a:ext uri="{FF2B5EF4-FFF2-40B4-BE49-F238E27FC236}">
                <a16:creationId xmlns:a16="http://schemas.microsoft.com/office/drawing/2014/main" id="{6A2D19E4-5BA5-4722-94D5-D91A3CA2E733}"/>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10884216" y="0"/>
            <a:ext cx="1181291" cy="940498"/>
          </a:xfrm>
          <a:prstGeom prst="rect">
            <a:avLst/>
          </a:prstGeom>
        </p:spPr>
      </p:pic>
      <p:sp>
        <p:nvSpPr>
          <p:cNvPr id="23" name="TextBox 22">
            <a:extLst>
              <a:ext uri="{FF2B5EF4-FFF2-40B4-BE49-F238E27FC236}">
                <a16:creationId xmlns:a16="http://schemas.microsoft.com/office/drawing/2014/main" id="{4FE15C4C-7519-45D7-98B8-BD18C6E67020}"/>
              </a:ext>
            </a:extLst>
          </p:cNvPr>
          <p:cNvSpPr txBox="1"/>
          <p:nvPr/>
        </p:nvSpPr>
        <p:spPr>
          <a:xfrm>
            <a:off x="179070" y="1345512"/>
            <a:ext cx="11833859" cy="3030958"/>
          </a:xfrm>
          <a:prstGeom prst="rect">
            <a:avLst/>
          </a:prstGeom>
          <a:noFill/>
        </p:spPr>
        <p:txBody>
          <a:bodyPr wrap="square">
            <a:spAutoFit/>
          </a:bodyPr>
          <a:lstStyle/>
          <a:p>
            <a:pPr marL="457200" marR="0">
              <a:lnSpc>
                <a:spcPct val="115000"/>
              </a:lnSpc>
              <a:spcBef>
                <a:spcPts val="0"/>
              </a:spcBef>
              <a:spcAft>
                <a:spcPts val="0"/>
              </a:spcAft>
            </a:pPr>
            <a:r>
              <a:rPr lang="en-US" sz="2400" b="1" dirty="0">
                <a:effectLst/>
                <a:latin typeface="Times New Roman" panose="02020603050405020304" pitchFamily="18" charset="0"/>
                <a:ea typeface="Calibri" panose="020F0502020204030204" pitchFamily="34" charset="0"/>
                <a:cs typeface="Times New Roman" panose="02020603050405020304" pitchFamily="18" charset="0"/>
              </a:rPr>
              <a:t>G=break-up of covalent bond to form </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electron and hole pairs</a:t>
            </a:r>
          </a:p>
          <a:p>
            <a:pPr marL="342900" marR="0" lvl="0" indent="-342900">
              <a:lnSpc>
                <a:spcPct val="115000"/>
              </a:lnSpc>
              <a:spcBef>
                <a:spcPts val="0"/>
              </a:spcBef>
              <a:spcAft>
                <a:spcPts val="0"/>
              </a:spcAft>
              <a:buFont typeface="Wingdings" panose="05000000000000000000" pitchFamily="2" charset="2"/>
              <a:buChar char="§"/>
              <a:tabLst>
                <a:tab pos="457200" algn="l"/>
              </a:tabLst>
            </a:pP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Requires energy from thermal or optical sources (or external sources).</a:t>
            </a:r>
          </a:p>
          <a:p>
            <a:pPr marL="342900" marR="0" lvl="0" indent="-342900">
              <a:lnSpc>
                <a:spcPct val="115000"/>
              </a:lnSpc>
              <a:spcBef>
                <a:spcPts val="0"/>
              </a:spcBef>
              <a:spcAft>
                <a:spcPts val="0"/>
              </a:spcAft>
              <a:buFont typeface="Wingdings" panose="05000000000000000000" pitchFamily="2" charset="2"/>
              <a:buChar char="§"/>
              <a:tabLst>
                <a:tab pos="457200" algn="l"/>
              </a:tabLst>
            </a:pP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Generation rate = G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th</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 G(opt) + ….. [cm</a:t>
            </a:r>
            <a:r>
              <a:rPr lang="en-US" sz="2400" baseline="30000" dirty="0">
                <a:effectLst/>
                <a:latin typeface="Times New Roman" panose="02020603050405020304" pitchFamily="18" charset="0"/>
                <a:ea typeface="Calibri" panose="020F0502020204030204" pitchFamily="34" charset="0"/>
                <a:cs typeface="Times New Roman" panose="02020603050405020304" pitchFamily="18" charset="0"/>
              </a:rPr>
              <a:t>-3</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s</a:t>
            </a:r>
            <a:r>
              <a:rPr lang="en-US" sz="2400" baseline="30000" dirty="0">
                <a:effectLst/>
                <a:latin typeface="Times New Roman" panose="02020603050405020304" pitchFamily="18" charset="0"/>
                <a:ea typeface="Calibri" panose="020F0502020204030204" pitchFamily="34" charset="0"/>
                <a:cs typeface="Times New Roman" panose="02020603050405020304" pitchFamily="18" charset="0"/>
              </a:rPr>
              <a:t>-1</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a:t>
            </a:r>
          </a:p>
          <a:p>
            <a:pPr marL="342900" marR="0" lvl="0" indent="-342900">
              <a:lnSpc>
                <a:spcPct val="115000"/>
              </a:lnSpc>
              <a:spcBef>
                <a:spcPts val="0"/>
              </a:spcBef>
              <a:spcAft>
                <a:spcPts val="0"/>
              </a:spcAft>
              <a:buFont typeface="Wingdings" panose="05000000000000000000" pitchFamily="2" charset="2"/>
              <a:buChar char="§"/>
              <a:tabLst>
                <a:tab pos="457200" algn="l"/>
              </a:tabLst>
            </a:pPr>
            <a:r>
              <a:rPr lang="en-US" sz="2400" b="1" dirty="0">
                <a:effectLst/>
                <a:latin typeface="Times New Roman" panose="02020603050405020304" pitchFamily="18" charset="0"/>
                <a:ea typeface="Calibri" panose="020F0502020204030204" pitchFamily="34" charset="0"/>
                <a:cs typeface="Times New Roman" panose="02020603050405020304" pitchFamily="18" charset="0"/>
              </a:rPr>
              <a:t>R=formation of covalent bond by </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bringing together electron and hole</a:t>
            </a:r>
          </a:p>
          <a:p>
            <a:pPr marL="342900" marR="0" lvl="0" indent="-342900">
              <a:lnSpc>
                <a:spcPct val="115000"/>
              </a:lnSpc>
              <a:spcBef>
                <a:spcPts val="0"/>
              </a:spcBef>
              <a:spcAft>
                <a:spcPts val="0"/>
              </a:spcAft>
              <a:buFont typeface="Wingdings" panose="05000000000000000000" pitchFamily="2" charset="2"/>
              <a:buChar char="§"/>
              <a:tabLst>
                <a:tab pos="457200" algn="l"/>
              </a:tabLst>
            </a:pP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Releases energy in thermal or optical form</a:t>
            </a:r>
          </a:p>
          <a:p>
            <a:pPr marL="342900" marR="0" lvl="0" indent="-342900">
              <a:lnSpc>
                <a:spcPct val="115000"/>
              </a:lnSpc>
              <a:spcBef>
                <a:spcPts val="0"/>
              </a:spcBef>
              <a:spcAft>
                <a:spcPts val="0"/>
              </a:spcAft>
              <a:buFont typeface="Wingdings" panose="05000000000000000000" pitchFamily="2" charset="2"/>
              <a:buChar char="§"/>
              <a:tabLst>
                <a:tab pos="457200" algn="l"/>
              </a:tabLst>
            </a:pP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1 recombination event requires 1 electron + 1 hole </a:t>
            </a:r>
          </a:p>
          <a:p>
            <a:pPr marL="457200" marR="0">
              <a:lnSpc>
                <a:spcPct val="115000"/>
              </a:lnSpc>
              <a:spcBef>
                <a:spcPts val="0"/>
              </a:spcBef>
              <a:spcAft>
                <a:spcPts val="0"/>
              </a:spcAft>
            </a:pPr>
            <a:r>
              <a:rPr lang="en-US" sz="2400" dirty="0">
                <a:effectLst/>
                <a:latin typeface="Times New Roman" panose="02020603050405020304" pitchFamily="18" charset="0"/>
                <a:ea typeface="Calibri" panose="020F0502020204030204" pitchFamily="34" charset="0"/>
                <a:cs typeface="Times New Roman" panose="02020603050405020304" pitchFamily="18" charset="0"/>
                <a:sym typeface="Wingdings" panose="05000000000000000000" pitchFamily="2" charset="2"/>
              </a:rPr>
              <a:t></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i="1" dirty="0">
                <a:effectLst/>
                <a:latin typeface="Times New Roman" panose="02020603050405020304" pitchFamily="18" charset="0"/>
                <a:ea typeface="Calibri" panose="020F0502020204030204" pitchFamily="34" charset="0"/>
                <a:cs typeface="Times New Roman" panose="02020603050405020304" pitchFamily="18" charset="0"/>
              </a:rPr>
              <a:t>R ∝ n • p</a:t>
            </a:r>
            <a:endParaRPr lang="en-US" sz="2400" dirty="0">
              <a:effectLst/>
              <a:latin typeface="Times New Roman" panose="02020603050405020304" pitchFamily="18" charset="0"/>
              <a:ea typeface="Calibri" panose="020F0502020204030204" pitchFamily="34" charset="0"/>
              <a:cs typeface="Times New Roman" panose="02020603050405020304" pitchFamily="18" charset="0"/>
            </a:endParaRPr>
          </a:p>
        </p:txBody>
      </p:sp>
      <p:grpSp>
        <p:nvGrpSpPr>
          <p:cNvPr id="24" name="Group 23">
            <a:extLst>
              <a:ext uri="{FF2B5EF4-FFF2-40B4-BE49-F238E27FC236}">
                <a16:creationId xmlns:a16="http://schemas.microsoft.com/office/drawing/2014/main" id="{FAB37871-12F8-47AD-BA2E-0B5439D2BC02}"/>
              </a:ext>
            </a:extLst>
          </p:cNvPr>
          <p:cNvGrpSpPr/>
          <p:nvPr/>
        </p:nvGrpSpPr>
        <p:grpSpPr>
          <a:xfrm>
            <a:off x="5808629" y="4114800"/>
            <a:ext cx="3349752" cy="2743200"/>
            <a:chOff x="7086600" y="2514600"/>
            <a:chExt cx="1676400" cy="1371243"/>
          </a:xfrm>
        </p:grpSpPr>
        <p:cxnSp>
          <p:nvCxnSpPr>
            <p:cNvPr id="25" name="Straight Connector 24">
              <a:extLst>
                <a:ext uri="{FF2B5EF4-FFF2-40B4-BE49-F238E27FC236}">
                  <a16:creationId xmlns:a16="http://schemas.microsoft.com/office/drawing/2014/main" id="{CEA02656-552A-4AB5-90C6-A700AED9BFF6}"/>
                </a:ext>
              </a:extLst>
            </p:cNvPr>
            <p:cNvCxnSpPr/>
            <p:nvPr/>
          </p:nvCxnSpPr>
          <p:spPr>
            <a:xfrm>
              <a:off x="7086600" y="2743200"/>
              <a:ext cx="1295400" cy="15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6A35F4AA-E76C-4777-84FB-EAF76E4BC6BB}"/>
                </a:ext>
              </a:extLst>
            </p:cNvPr>
            <p:cNvCxnSpPr/>
            <p:nvPr/>
          </p:nvCxnSpPr>
          <p:spPr>
            <a:xfrm>
              <a:off x="7086600" y="3503612"/>
              <a:ext cx="1295400" cy="15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TextBox 6">
              <a:extLst>
                <a:ext uri="{FF2B5EF4-FFF2-40B4-BE49-F238E27FC236}">
                  <a16:creationId xmlns:a16="http://schemas.microsoft.com/office/drawing/2014/main" id="{882B41C4-B535-43A8-914D-334171D639F7}"/>
                </a:ext>
              </a:extLst>
            </p:cNvPr>
            <p:cNvSpPr txBox="1"/>
            <p:nvPr/>
          </p:nvSpPr>
          <p:spPr>
            <a:xfrm>
              <a:off x="8382000" y="2514600"/>
              <a:ext cx="381000" cy="597575"/>
            </a:xfrm>
            <a:prstGeom prst="rect">
              <a:avLst/>
            </a:prstGeom>
            <a:noFill/>
          </p:spPr>
          <p:txBody>
            <a:bodyPr wrap="square" rtlCol="0">
              <a:spAutoFit/>
            </a:bodyPr>
            <a:lstStyle/>
            <a:p>
              <a:pPr marL="0" marR="0">
                <a:lnSpc>
                  <a:spcPct val="115000"/>
                </a:lnSpc>
                <a:spcBef>
                  <a:spcPts val="0"/>
                </a:spcBef>
                <a:spcAft>
                  <a:spcPts val="1000"/>
                </a:spcAft>
              </a:pPr>
              <a:r>
                <a:rPr lang="en-US" sz="1800" kern="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E</a:t>
              </a:r>
              <a:r>
                <a:rPr lang="en-US" sz="1800" kern="1200" baseline="-250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C</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8" name="TextBox 7">
              <a:extLst>
                <a:ext uri="{FF2B5EF4-FFF2-40B4-BE49-F238E27FC236}">
                  <a16:creationId xmlns:a16="http://schemas.microsoft.com/office/drawing/2014/main" id="{6FBAA91D-71A4-4940-A4B0-B3E650EFD292}"/>
                </a:ext>
              </a:extLst>
            </p:cNvPr>
            <p:cNvSpPr txBox="1"/>
            <p:nvPr/>
          </p:nvSpPr>
          <p:spPr>
            <a:xfrm>
              <a:off x="8382000" y="3288268"/>
              <a:ext cx="381000" cy="597575"/>
            </a:xfrm>
            <a:prstGeom prst="rect">
              <a:avLst/>
            </a:prstGeom>
            <a:noFill/>
          </p:spPr>
          <p:txBody>
            <a:bodyPr wrap="square" rtlCol="0">
              <a:spAutoFit/>
            </a:bodyPr>
            <a:lstStyle/>
            <a:p>
              <a:pPr marL="0" marR="0">
                <a:lnSpc>
                  <a:spcPct val="115000"/>
                </a:lnSpc>
                <a:spcBef>
                  <a:spcPts val="0"/>
                </a:spcBef>
                <a:spcAft>
                  <a:spcPts val="1000"/>
                </a:spcAft>
              </a:pPr>
              <a:r>
                <a:rPr lang="en-US" sz="1800" kern="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E</a:t>
              </a:r>
              <a:r>
                <a:rPr lang="en-US" sz="1800" kern="1200" baseline="-250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V</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p:txBody>
        </p:sp>
        <p:cxnSp>
          <p:nvCxnSpPr>
            <p:cNvPr id="29" name="Straight Arrow Connector 28">
              <a:extLst>
                <a:ext uri="{FF2B5EF4-FFF2-40B4-BE49-F238E27FC236}">
                  <a16:creationId xmlns:a16="http://schemas.microsoft.com/office/drawing/2014/main" id="{68C065B5-4EEF-4B7C-A2BB-60394039CFD9}"/>
                </a:ext>
              </a:extLst>
            </p:cNvPr>
            <p:cNvCxnSpPr/>
            <p:nvPr/>
          </p:nvCxnSpPr>
          <p:spPr>
            <a:xfrm rot="5400000">
              <a:off x="7772400" y="3124200"/>
              <a:ext cx="762000" cy="1588"/>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sp>
          <p:nvSpPr>
            <p:cNvPr id="30" name="TextBox 9">
              <a:extLst>
                <a:ext uri="{FF2B5EF4-FFF2-40B4-BE49-F238E27FC236}">
                  <a16:creationId xmlns:a16="http://schemas.microsoft.com/office/drawing/2014/main" id="{C428E45E-1DA5-44A4-A34A-DCD39E6DD5B9}"/>
                </a:ext>
              </a:extLst>
            </p:cNvPr>
            <p:cNvSpPr txBox="1"/>
            <p:nvPr/>
          </p:nvSpPr>
          <p:spPr>
            <a:xfrm>
              <a:off x="8153400" y="2907140"/>
              <a:ext cx="381000" cy="605212"/>
            </a:xfrm>
            <a:prstGeom prst="rect">
              <a:avLst/>
            </a:prstGeom>
            <a:noFill/>
          </p:spPr>
          <p:txBody>
            <a:bodyPr wrap="square" rtlCol="0">
              <a:spAutoFit/>
            </a:bodyPr>
            <a:lstStyle/>
            <a:p>
              <a:pPr marL="0" marR="0">
                <a:lnSpc>
                  <a:spcPct val="115000"/>
                </a:lnSpc>
                <a:spcBef>
                  <a:spcPts val="0"/>
                </a:spcBef>
                <a:spcAft>
                  <a:spcPts val="1000"/>
                </a:spcAft>
              </a:pPr>
              <a:r>
                <a:rPr lang="en-US" sz="1800" kern="12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E</a:t>
              </a:r>
              <a:r>
                <a:rPr lang="en-US" sz="1800" kern="1200" baseline="-25000" dirty="0" err="1">
                  <a:solidFill>
                    <a:srgbClr val="000000"/>
                  </a:solidFill>
                  <a:effectLst/>
                  <a:latin typeface="SimSun" panose="02010600030101010101" pitchFamily="2" charset="-122"/>
                  <a:ea typeface="Calibri" panose="020F0502020204030204" pitchFamily="34" charset="0"/>
                  <a:cs typeface="Times New Roman" panose="02020603050405020304" pitchFamily="18" charset="0"/>
                </a:rPr>
                <a:t>g</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p:txBody>
        </p:sp>
        <p:cxnSp>
          <p:nvCxnSpPr>
            <p:cNvPr id="31" name="Straight Arrow Connector 30">
              <a:extLst>
                <a:ext uri="{FF2B5EF4-FFF2-40B4-BE49-F238E27FC236}">
                  <a16:creationId xmlns:a16="http://schemas.microsoft.com/office/drawing/2014/main" id="{621067C6-9F63-4A31-9A81-B5B46E8D80EF}"/>
                </a:ext>
              </a:extLst>
            </p:cNvPr>
            <p:cNvCxnSpPr/>
            <p:nvPr/>
          </p:nvCxnSpPr>
          <p:spPr>
            <a:xfrm rot="5400000" flipH="1" flipV="1">
              <a:off x="7163594" y="3124200"/>
              <a:ext cx="762000" cy="1588"/>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215D6908-F2A5-45E9-8283-910F590AD03A}"/>
                </a:ext>
              </a:extLst>
            </p:cNvPr>
            <p:cNvCxnSpPr/>
            <p:nvPr/>
          </p:nvCxnSpPr>
          <p:spPr>
            <a:xfrm rot="16200000" flipH="1">
              <a:off x="7010797" y="3123803"/>
              <a:ext cx="762794" cy="1588"/>
            </a:xfrm>
            <a:prstGeom prst="straightConnector1">
              <a:avLst/>
            </a:prstGeom>
            <a:ln w="28575">
              <a:solidFill>
                <a:srgbClr val="0000CC"/>
              </a:solidFill>
              <a:tailEnd type="arrow"/>
            </a:ln>
          </p:spPr>
          <p:style>
            <a:lnRef idx="1">
              <a:schemeClr val="accent1"/>
            </a:lnRef>
            <a:fillRef idx="0">
              <a:schemeClr val="accent1"/>
            </a:fillRef>
            <a:effectRef idx="0">
              <a:schemeClr val="accent1"/>
            </a:effectRef>
            <a:fontRef idx="minor">
              <a:schemeClr val="tx1"/>
            </a:fontRef>
          </p:style>
        </p:cxnSp>
        <p:sp>
          <p:nvSpPr>
            <p:cNvPr id="33" name="TextBox 12">
              <a:extLst>
                <a:ext uri="{FF2B5EF4-FFF2-40B4-BE49-F238E27FC236}">
                  <a16:creationId xmlns:a16="http://schemas.microsoft.com/office/drawing/2014/main" id="{C117F9E3-3ECA-4528-9723-B944729F7E4F}"/>
                </a:ext>
              </a:extLst>
            </p:cNvPr>
            <p:cNvSpPr txBox="1"/>
            <p:nvPr/>
          </p:nvSpPr>
          <p:spPr>
            <a:xfrm>
              <a:off x="7543800" y="2907140"/>
              <a:ext cx="381000" cy="540300"/>
            </a:xfrm>
            <a:prstGeom prst="rect">
              <a:avLst/>
            </a:prstGeom>
            <a:noFill/>
          </p:spPr>
          <p:txBody>
            <a:bodyPr wrap="square" rtlCol="0">
              <a:spAutoFit/>
            </a:bodyPr>
            <a:lstStyle/>
            <a:p>
              <a:pPr marL="0" marR="0">
                <a:lnSpc>
                  <a:spcPct val="115000"/>
                </a:lnSpc>
                <a:spcBef>
                  <a:spcPts val="0"/>
                </a:spcBef>
                <a:spcAft>
                  <a:spcPts val="1000"/>
                </a:spcAft>
              </a:pPr>
              <a:r>
                <a:rPr lang="en-US" sz="1800" b="1" kern="120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G</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4" name="TextBox 13">
              <a:extLst>
                <a:ext uri="{FF2B5EF4-FFF2-40B4-BE49-F238E27FC236}">
                  <a16:creationId xmlns:a16="http://schemas.microsoft.com/office/drawing/2014/main" id="{7A328C40-01FE-4744-A399-6F7B0E29B597}"/>
                </a:ext>
              </a:extLst>
            </p:cNvPr>
            <p:cNvSpPr txBox="1"/>
            <p:nvPr/>
          </p:nvSpPr>
          <p:spPr>
            <a:xfrm>
              <a:off x="7086600" y="2895476"/>
              <a:ext cx="381000" cy="540300"/>
            </a:xfrm>
            <a:prstGeom prst="rect">
              <a:avLst/>
            </a:prstGeom>
            <a:noFill/>
          </p:spPr>
          <p:txBody>
            <a:bodyPr wrap="square" rtlCol="0">
              <a:spAutoFit/>
            </a:bodyPr>
            <a:lstStyle/>
            <a:p>
              <a:pPr marL="0" marR="0">
                <a:lnSpc>
                  <a:spcPct val="115000"/>
                </a:lnSpc>
                <a:spcBef>
                  <a:spcPts val="0"/>
                </a:spcBef>
                <a:spcAft>
                  <a:spcPts val="1000"/>
                </a:spcAft>
              </a:pPr>
              <a:r>
                <a:rPr lang="en-US" sz="1800" b="1" kern="1200">
                  <a:solidFill>
                    <a:srgbClr val="0000CC"/>
                  </a:solidFill>
                  <a:effectLst/>
                  <a:latin typeface="Calibri" panose="020F0502020204030204" pitchFamily="34" charset="0"/>
                  <a:ea typeface="Calibri" panose="020F0502020204030204" pitchFamily="34" charset="0"/>
                  <a:cs typeface="Times New Roman" panose="02020603050405020304" pitchFamily="18" charset="0"/>
                </a:rPr>
                <a:t>R</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5" name="Oval 34">
              <a:extLst>
                <a:ext uri="{FF2B5EF4-FFF2-40B4-BE49-F238E27FC236}">
                  <a16:creationId xmlns:a16="http://schemas.microsoft.com/office/drawing/2014/main" id="{CC208C9C-F66F-4751-A085-781F5CC360F8}"/>
                </a:ext>
              </a:extLst>
            </p:cNvPr>
            <p:cNvSpPr/>
            <p:nvPr/>
          </p:nvSpPr>
          <p:spPr>
            <a:xfrm>
              <a:off x="7391400" y="2575560"/>
              <a:ext cx="91440" cy="914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sp>
          <p:nvSpPr>
            <p:cNvPr id="36" name="Oval 35">
              <a:extLst>
                <a:ext uri="{FF2B5EF4-FFF2-40B4-BE49-F238E27FC236}">
                  <a16:creationId xmlns:a16="http://schemas.microsoft.com/office/drawing/2014/main" id="{6DCB32DB-9BC4-42E9-A3B3-24F0BEF8D12C}"/>
                </a:ext>
              </a:extLst>
            </p:cNvPr>
            <p:cNvSpPr/>
            <p:nvPr/>
          </p:nvSpPr>
          <p:spPr>
            <a:xfrm>
              <a:off x="7376160" y="3581400"/>
              <a:ext cx="91440" cy="9144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grpSp>
      <p:sp>
        <p:nvSpPr>
          <p:cNvPr id="19" name="TextBox 18">
            <a:extLst>
              <a:ext uri="{FF2B5EF4-FFF2-40B4-BE49-F238E27FC236}">
                <a16:creationId xmlns:a16="http://schemas.microsoft.com/office/drawing/2014/main" id="{155B0B9F-47B6-4B4A-8470-4E377F48E82F}"/>
              </a:ext>
            </a:extLst>
          </p:cNvPr>
          <p:cNvSpPr txBox="1"/>
          <p:nvPr/>
        </p:nvSpPr>
        <p:spPr>
          <a:xfrm>
            <a:off x="289560" y="653171"/>
            <a:ext cx="6236208" cy="579967"/>
          </a:xfrm>
          <a:prstGeom prst="rect">
            <a:avLst/>
          </a:prstGeom>
          <a:noFill/>
        </p:spPr>
        <p:txBody>
          <a:bodyPr wrap="square">
            <a:spAutoFit/>
          </a:bodyPr>
          <a:lstStyle/>
          <a:p>
            <a:pPr>
              <a:lnSpc>
                <a:spcPct val="150000"/>
              </a:lnSpc>
            </a:pPr>
            <a:r>
              <a:rPr lang="en-US" sz="2400" b="1" dirty="0">
                <a:latin typeface="Times New Roman" panose="02020603050405020304" pitchFamily="18" charset="0"/>
                <a:cs typeface="Times New Roman" panose="02020603050405020304" pitchFamily="18" charset="0"/>
              </a:rPr>
              <a:t>4. </a:t>
            </a:r>
            <a:r>
              <a:rPr lang="en-US" sz="2400" b="1" dirty="0">
                <a:effectLst/>
                <a:latin typeface="Times New Roman" panose="02020603050405020304" pitchFamily="18" charset="0"/>
                <a:ea typeface="Calibri" panose="020F0502020204030204" pitchFamily="34" charset="0"/>
                <a:cs typeface="Times New Roman" panose="02020603050405020304" pitchFamily="18" charset="0"/>
              </a:rPr>
              <a:t>Generation (G) and Recombination ( R)</a:t>
            </a:r>
          </a:p>
        </p:txBody>
      </p:sp>
    </p:spTree>
    <p:extLst>
      <p:ext uri="{BB962C8B-B14F-4D97-AF65-F5344CB8AC3E}">
        <p14:creationId xmlns:p14="http://schemas.microsoft.com/office/powerpoint/2010/main" val="122535235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82E6399-67E9-4F21-A75C-476E88AEC26E}"/>
              </a:ext>
            </a:extLst>
          </p:cNvPr>
          <p:cNvPicPr>
            <a:picLocks noChangeAspect="1"/>
          </p:cNvPicPr>
          <p:nvPr/>
        </p:nvPicPr>
        <p:blipFill rotWithShape="1">
          <a:blip r:embed="rId2">
            <a:lum bright="-20000" contrast="40000"/>
          </a:blip>
          <a:srcRect l="1138" t="4690" b="5386"/>
          <a:stretch/>
        </p:blipFill>
        <p:spPr>
          <a:xfrm>
            <a:off x="289560" y="1866123"/>
            <a:ext cx="8207031" cy="3852673"/>
          </a:xfrm>
          <a:prstGeom prst="rect">
            <a:avLst/>
          </a:prstGeom>
        </p:spPr>
      </p:pic>
      <p:sp>
        <p:nvSpPr>
          <p:cNvPr id="8" name="TextBox 7">
            <a:extLst>
              <a:ext uri="{FF2B5EF4-FFF2-40B4-BE49-F238E27FC236}">
                <a16:creationId xmlns:a16="http://schemas.microsoft.com/office/drawing/2014/main" id="{D30A4F32-4FEA-459A-A4CB-8EF4410CA012}"/>
              </a:ext>
            </a:extLst>
          </p:cNvPr>
          <p:cNvSpPr txBox="1"/>
          <p:nvPr/>
        </p:nvSpPr>
        <p:spPr>
          <a:xfrm>
            <a:off x="429768" y="1318798"/>
            <a:ext cx="6096000" cy="461665"/>
          </a:xfrm>
          <a:prstGeom prst="rect">
            <a:avLst/>
          </a:prstGeom>
          <a:noFill/>
        </p:spPr>
        <p:txBody>
          <a:bodyPr wrap="square">
            <a:spAutoFit/>
          </a:bodyPr>
          <a:lstStyle/>
          <a:p>
            <a:r>
              <a:rPr lang="en-US" sz="2400" b="1" dirty="0">
                <a:effectLst/>
                <a:latin typeface="Times New Roman" panose="02020603050405020304" pitchFamily="18" charset="0"/>
                <a:ea typeface="Calibri" panose="020F0502020204030204" pitchFamily="34" charset="0"/>
                <a:cs typeface="Times New Roman" panose="02020603050405020304" pitchFamily="18" charset="0"/>
              </a:rPr>
              <a:t>Generation</a:t>
            </a:r>
            <a:r>
              <a:rPr lang="en-US" sz="2400" b="1" dirty="0">
                <a:effectLst/>
                <a:latin typeface="Arial" panose="020B0604020202020204" pitchFamily="34" charset="0"/>
                <a:ea typeface="Calibri" panose="020F0502020204030204" pitchFamily="34" charset="0"/>
                <a:cs typeface="Times New Roman" panose="02020603050405020304" pitchFamily="18" charset="0"/>
              </a:rPr>
              <a:t> </a:t>
            </a:r>
            <a:endParaRPr lang="en-US" sz="2400" dirty="0"/>
          </a:p>
        </p:txBody>
      </p:sp>
      <p:sp>
        <p:nvSpPr>
          <p:cNvPr id="9" name="Title 1">
            <a:extLst>
              <a:ext uri="{FF2B5EF4-FFF2-40B4-BE49-F238E27FC236}">
                <a16:creationId xmlns:a16="http://schemas.microsoft.com/office/drawing/2014/main" id="{8E5761E0-3EC8-458E-AA42-A91AB57820CD}"/>
              </a:ext>
            </a:extLst>
          </p:cNvPr>
          <p:cNvSpPr txBox="1">
            <a:spLocks/>
          </p:cNvSpPr>
          <p:nvPr/>
        </p:nvSpPr>
        <p:spPr>
          <a:xfrm>
            <a:off x="19050" y="0"/>
            <a:ext cx="12172950" cy="749300"/>
          </a:xfrm>
          <a:prstGeom prst="rect">
            <a:avLst/>
          </a:prstGeom>
          <a:solidFill>
            <a:schemeClr val="accent6">
              <a:lumMod val="20000"/>
              <a:lumOff val="80000"/>
            </a:schemeClr>
          </a:solidFill>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Semiconductors</a:t>
            </a:r>
            <a:endParaRPr lang="en-US" dirty="0"/>
          </a:p>
        </p:txBody>
      </p:sp>
      <p:pic>
        <p:nvPicPr>
          <p:cNvPr id="10" name="Picture 9">
            <a:extLst>
              <a:ext uri="{FF2B5EF4-FFF2-40B4-BE49-F238E27FC236}">
                <a16:creationId xmlns:a16="http://schemas.microsoft.com/office/drawing/2014/main" id="{35E22D13-366B-43C6-90FC-89768EDFA6EE}"/>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10884216" y="0"/>
            <a:ext cx="1181291" cy="940498"/>
          </a:xfrm>
          <a:prstGeom prst="rect">
            <a:avLst/>
          </a:prstGeom>
        </p:spPr>
      </p:pic>
      <p:sp>
        <p:nvSpPr>
          <p:cNvPr id="7" name="TextBox 6">
            <a:extLst>
              <a:ext uri="{FF2B5EF4-FFF2-40B4-BE49-F238E27FC236}">
                <a16:creationId xmlns:a16="http://schemas.microsoft.com/office/drawing/2014/main" id="{1EFCCD6A-0905-457C-B8E7-AD593927671D}"/>
              </a:ext>
            </a:extLst>
          </p:cNvPr>
          <p:cNvSpPr txBox="1"/>
          <p:nvPr/>
        </p:nvSpPr>
        <p:spPr>
          <a:xfrm>
            <a:off x="289560" y="653171"/>
            <a:ext cx="6236208" cy="579967"/>
          </a:xfrm>
          <a:prstGeom prst="rect">
            <a:avLst/>
          </a:prstGeom>
          <a:noFill/>
        </p:spPr>
        <p:txBody>
          <a:bodyPr wrap="square">
            <a:spAutoFit/>
          </a:bodyPr>
          <a:lstStyle/>
          <a:p>
            <a:pPr>
              <a:lnSpc>
                <a:spcPct val="150000"/>
              </a:lnSpc>
            </a:pPr>
            <a:r>
              <a:rPr lang="en-US" sz="2400" b="1" dirty="0">
                <a:latin typeface="Times New Roman" panose="02020603050405020304" pitchFamily="18" charset="0"/>
                <a:cs typeface="Times New Roman" panose="02020603050405020304" pitchFamily="18" charset="0"/>
              </a:rPr>
              <a:t>4. </a:t>
            </a:r>
            <a:r>
              <a:rPr lang="en-US" sz="2400" b="1" dirty="0">
                <a:effectLst/>
                <a:latin typeface="Times New Roman" panose="02020603050405020304" pitchFamily="18" charset="0"/>
                <a:ea typeface="Calibri" panose="020F0502020204030204" pitchFamily="34" charset="0"/>
                <a:cs typeface="Times New Roman" panose="02020603050405020304" pitchFamily="18" charset="0"/>
              </a:rPr>
              <a:t>Generation (G) and Recombination ( R)</a:t>
            </a:r>
          </a:p>
        </p:txBody>
      </p:sp>
    </p:spTree>
    <p:extLst>
      <p:ext uri="{BB962C8B-B14F-4D97-AF65-F5344CB8AC3E}">
        <p14:creationId xmlns:p14="http://schemas.microsoft.com/office/powerpoint/2010/main" val="275423384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86D873C4-3213-4D8E-9017-5D9AFDBE5BCC}"/>
              </a:ext>
            </a:extLst>
          </p:cNvPr>
          <p:cNvSpPr txBox="1">
            <a:spLocks/>
          </p:cNvSpPr>
          <p:nvPr/>
        </p:nvSpPr>
        <p:spPr>
          <a:xfrm>
            <a:off x="19050" y="0"/>
            <a:ext cx="12172950" cy="749300"/>
          </a:xfrm>
          <a:prstGeom prst="rect">
            <a:avLst/>
          </a:prstGeom>
          <a:solidFill>
            <a:schemeClr val="accent6">
              <a:lumMod val="20000"/>
              <a:lumOff val="80000"/>
            </a:schemeClr>
          </a:solidFill>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Semiconductors</a:t>
            </a:r>
            <a:endParaRPr lang="en-US" dirty="0"/>
          </a:p>
        </p:txBody>
      </p:sp>
      <p:sp>
        <p:nvSpPr>
          <p:cNvPr id="5" name="TextBox 4">
            <a:extLst>
              <a:ext uri="{FF2B5EF4-FFF2-40B4-BE49-F238E27FC236}">
                <a16:creationId xmlns:a16="http://schemas.microsoft.com/office/drawing/2014/main" id="{CA1C9B20-260B-4C0B-B6DC-36E0CA02EB43}"/>
              </a:ext>
            </a:extLst>
          </p:cNvPr>
          <p:cNvSpPr txBox="1"/>
          <p:nvPr/>
        </p:nvSpPr>
        <p:spPr>
          <a:xfrm>
            <a:off x="292391" y="1356122"/>
            <a:ext cx="6204856" cy="461665"/>
          </a:xfrm>
          <a:prstGeom prst="rect">
            <a:avLst/>
          </a:prstGeom>
          <a:noFill/>
        </p:spPr>
        <p:txBody>
          <a:bodyPr wrap="square">
            <a:spAutoFit/>
          </a:bodyPr>
          <a:lstStyle/>
          <a:p>
            <a:r>
              <a:rPr lang="en-US" sz="2400" b="1" dirty="0">
                <a:latin typeface="Times New Roman" panose="02020603050405020304" pitchFamily="18" charset="0"/>
                <a:cs typeface="Times New Roman" panose="02020603050405020304" pitchFamily="18" charset="0"/>
              </a:rPr>
              <a:t>Generation</a:t>
            </a:r>
            <a:r>
              <a:rPr lang="en-US" dirty="0"/>
              <a:t> </a:t>
            </a:r>
          </a:p>
        </p:txBody>
      </p:sp>
      <p:sp>
        <p:nvSpPr>
          <p:cNvPr id="8" name="TextBox 7">
            <a:extLst>
              <a:ext uri="{FF2B5EF4-FFF2-40B4-BE49-F238E27FC236}">
                <a16:creationId xmlns:a16="http://schemas.microsoft.com/office/drawing/2014/main" id="{60628B70-6281-4D37-84AD-6291682127E1}"/>
              </a:ext>
            </a:extLst>
          </p:cNvPr>
          <p:cNvSpPr txBox="1"/>
          <p:nvPr/>
        </p:nvSpPr>
        <p:spPr>
          <a:xfrm>
            <a:off x="7217664" y="1745441"/>
            <a:ext cx="4778392" cy="3785652"/>
          </a:xfrm>
          <a:prstGeom prst="rect">
            <a:avLst/>
          </a:prstGeom>
          <a:noFill/>
        </p:spPr>
        <p:txBody>
          <a:bodyPr wrap="square" rtlCol="0">
            <a:spAutoFit/>
          </a:bodyPr>
          <a:lstStyle/>
          <a:p>
            <a:pPr marL="285750" indent="-285750">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All the electrons are bound through covalent bonds only at 0 K. </a:t>
            </a:r>
          </a:p>
          <a:p>
            <a:pPr marL="285750" indent="-285750">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 Certain number of covalent bonds can be broken  at temperatures higher than 0 K- creating free electron–hole pairs</a:t>
            </a:r>
          </a:p>
          <a:p>
            <a:pPr marL="285750" indent="-285750">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The energy needed to break a covalent bond in silicon crystal is about 1.1 eV at </a:t>
            </a:r>
            <a:r>
              <a:rPr lang="en-US" sz="2400" dirty="0" err="1">
                <a:latin typeface="Times New Roman" panose="02020603050405020304" pitchFamily="18" charset="0"/>
                <a:cs typeface="Times New Roman" panose="02020603050405020304" pitchFamily="18" charset="0"/>
              </a:rPr>
              <a:t>roomT</a:t>
            </a:r>
            <a:endParaRPr lang="en-US" sz="2400" dirty="0">
              <a:latin typeface="Times New Roman" panose="02020603050405020304" pitchFamily="18" charset="0"/>
              <a:cs typeface="Times New Roman" panose="02020603050405020304" pitchFamily="18" charset="0"/>
            </a:endParaRPr>
          </a:p>
        </p:txBody>
      </p:sp>
      <p:pic>
        <p:nvPicPr>
          <p:cNvPr id="10" name="Picture 9">
            <a:extLst>
              <a:ext uri="{FF2B5EF4-FFF2-40B4-BE49-F238E27FC236}">
                <a16:creationId xmlns:a16="http://schemas.microsoft.com/office/drawing/2014/main" id="{101B464D-8A64-4C35-9564-55F7C8D77080}"/>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10884216" y="0"/>
            <a:ext cx="1181291" cy="940498"/>
          </a:xfrm>
          <a:prstGeom prst="rect">
            <a:avLst/>
          </a:prstGeom>
        </p:spPr>
      </p:pic>
      <p:pic>
        <p:nvPicPr>
          <p:cNvPr id="4" name="Picture 3">
            <a:extLst>
              <a:ext uri="{FF2B5EF4-FFF2-40B4-BE49-F238E27FC236}">
                <a16:creationId xmlns:a16="http://schemas.microsoft.com/office/drawing/2014/main" id="{0CB4164C-F83B-4940-A792-9B5206BF6EE2}"/>
              </a:ext>
            </a:extLst>
          </p:cNvPr>
          <p:cNvPicPr>
            <a:picLocks noChangeAspect="1"/>
          </p:cNvPicPr>
          <p:nvPr/>
        </p:nvPicPr>
        <p:blipFill rotWithShape="1">
          <a:blip r:embed="rId3"/>
          <a:srcRect t="4328" b="6010"/>
          <a:stretch/>
        </p:blipFill>
        <p:spPr>
          <a:xfrm>
            <a:off x="121703" y="1887072"/>
            <a:ext cx="7189446" cy="4781952"/>
          </a:xfrm>
          <a:prstGeom prst="rect">
            <a:avLst/>
          </a:prstGeom>
        </p:spPr>
      </p:pic>
      <p:sp>
        <p:nvSpPr>
          <p:cNvPr id="9" name="TextBox 8">
            <a:extLst>
              <a:ext uri="{FF2B5EF4-FFF2-40B4-BE49-F238E27FC236}">
                <a16:creationId xmlns:a16="http://schemas.microsoft.com/office/drawing/2014/main" id="{B81BFF8F-A0D2-4373-8B1B-8C12C43BB696}"/>
              </a:ext>
            </a:extLst>
          </p:cNvPr>
          <p:cNvSpPr txBox="1"/>
          <p:nvPr/>
        </p:nvSpPr>
        <p:spPr>
          <a:xfrm>
            <a:off x="289560" y="653171"/>
            <a:ext cx="6236208" cy="579967"/>
          </a:xfrm>
          <a:prstGeom prst="rect">
            <a:avLst/>
          </a:prstGeom>
          <a:noFill/>
        </p:spPr>
        <p:txBody>
          <a:bodyPr wrap="square">
            <a:spAutoFit/>
          </a:bodyPr>
          <a:lstStyle/>
          <a:p>
            <a:pPr>
              <a:lnSpc>
                <a:spcPct val="150000"/>
              </a:lnSpc>
            </a:pPr>
            <a:r>
              <a:rPr lang="en-US" sz="2400" b="1" dirty="0">
                <a:latin typeface="Times New Roman" panose="02020603050405020304" pitchFamily="18" charset="0"/>
                <a:cs typeface="Times New Roman" panose="02020603050405020304" pitchFamily="18" charset="0"/>
              </a:rPr>
              <a:t>4. </a:t>
            </a:r>
            <a:r>
              <a:rPr lang="en-US" sz="2400" b="1" dirty="0">
                <a:effectLst/>
                <a:latin typeface="Times New Roman" panose="02020603050405020304" pitchFamily="18" charset="0"/>
                <a:ea typeface="Calibri" panose="020F0502020204030204" pitchFamily="34" charset="0"/>
                <a:cs typeface="Times New Roman" panose="02020603050405020304" pitchFamily="18" charset="0"/>
              </a:rPr>
              <a:t>Generation (G) and Recombination ( R)</a:t>
            </a:r>
          </a:p>
        </p:txBody>
      </p:sp>
    </p:spTree>
    <p:extLst>
      <p:ext uri="{BB962C8B-B14F-4D97-AF65-F5344CB8AC3E}">
        <p14:creationId xmlns:p14="http://schemas.microsoft.com/office/powerpoint/2010/main" val="313327962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37D7721-6496-4FAB-A8F1-527CCF92BBB7}"/>
              </a:ext>
            </a:extLst>
          </p:cNvPr>
          <p:cNvSpPr txBox="1"/>
          <p:nvPr/>
        </p:nvSpPr>
        <p:spPr>
          <a:xfrm>
            <a:off x="0" y="792320"/>
            <a:ext cx="12046457" cy="4154984"/>
          </a:xfrm>
          <a:prstGeom prst="rect">
            <a:avLst/>
          </a:prstGeom>
          <a:noFill/>
        </p:spPr>
        <p:txBody>
          <a:bodyPr wrap="square">
            <a:spAutoFit/>
          </a:bodyPr>
          <a:lstStyle/>
          <a:p>
            <a:pPr marL="342900" indent="-342900" algn="l">
              <a:buFont typeface="Wingdings" panose="05000000000000000000" pitchFamily="2" charset="2"/>
              <a:buChar char="§"/>
            </a:pPr>
            <a:endParaRPr lang="en-US" sz="2400" b="0" u="none" strike="noStrike" baseline="0" dirty="0">
              <a:latin typeface="TimesNewRomanMTStd"/>
            </a:endParaRPr>
          </a:p>
          <a:p>
            <a:pPr marL="342900" indent="-342900" algn="l">
              <a:buFont typeface="Wingdings" panose="05000000000000000000" pitchFamily="2" charset="2"/>
              <a:buChar char="§"/>
            </a:pPr>
            <a:r>
              <a:rPr lang="en-US" sz="2400" b="0" i="0" u="none" strike="noStrike" baseline="0" dirty="0">
                <a:latin typeface="Times-Roman"/>
              </a:rPr>
              <a:t>In thermal equilibrium, these concentrations are independent of time</a:t>
            </a:r>
            <a:r>
              <a:rPr lang="en-US" sz="2400" b="0" u="none" strike="noStrike" baseline="0" dirty="0">
                <a:latin typeface="TimesNewRomanMTStd"/>
              </a:rPr>
              <a:t>–</a:t>
            </a:r>
            <a:r>
              <a:rPr lang="en-US" sz="2400" b="0" u="none" strike="noStrike" baseline="0" dirty="0" err="1">
                <a:latin typeface="TimesNewRomanPS-ItalicMT"/>
              </a:rPr>
              <a:t>pn</a:t>
            </a:r>
            <a:r>
              <a:rPr lang="en-US" sz="2400" b="0" u="none" strike="noStrike" baseline="0" dirty="0">
                <a:latin typeface="TimesNewRomanPS-ItalicMT"/>
              </a:rPr>
              <a:t>= ni</a:t>
            </a:r>
            <a:r>
              <a:rPr lang="en-US" sz="2400" b="0" u="none" strike="noStrike" baseline="30000" dirty="0">
                <a:latin typeface="TimesNewRomanPSMT"/>
              </a:rPr>
              <a:t>2</a:t>
            </a:r>
            <a:r>
              <a:rPr lang="en-US" sz="2400" b="0" u="none" strike="noStrike" baseline="0" dirty="0">
                <a:latin typeface="TimesNewRomanPSMT"/>
              </a:rPr>
              <a:t> </a:t>
            </a:r>
            <a:r>
              <a:rPr lang="en-US" sz="2400" b="0" u="none" strike="noStrike" baseline="0" dirty="0">
                <a:latin typeface="TimesNewRomanMTStd"/>
              </a:rPr>
              <a:t>is valid.</a:t>
            </a:r>
          </a:p>
          <a:p>
            <a:pPr marL="342900" indent="-342900">
              <a:buFont typeface="Wingdings" panose="05000000000000000000" pitchFamily="2" charset="2"/>
              <a:buChar char="§"/>
            </a:pPr>
            <a:r>
              <a:rPr lang="en-US" sz="2400" dirty="0">
                <a:latin typeface="TimesNewRomanMTStd"/>
              </a:rPr>
              <a:t>In reality, </a:t>
            </a:r>
            <a:r>
              <a:rPr lang="en-US" sz="2400" b="0" i="0" u="none" strike="noStrike" baseline="0" dirty="0">
                <a:latin typeface="Times-Roman"/>
              </a:rPr>
              <a:t>electrons are continually being thermally excited from the valence band into the conduction band by the random nature of the thermal process-</a:t>
            </a:r>
            <a:r>
              <a:rPr lang="en-US" sz="2400" b="0" u="none" strike="noStrike" baseline="0" dirty="0">
                <a:latin typeface="TimesNewRomanMTStd"/>
              </a:rPr>
              <a:t> </a:t>
            </a:r>
            <a:r>
              <a:rPr lang="en-US" sz="2400" b="0" u="none" strike="noStrike" baseline="0" dirty="0" err="1">
                <a:latin typeface="TimesNewRomanPS-ItalicMT"/>
              </a:rPr>
              <a:t>pn</a:t>
            </a:r>
            <a:r>
              <a:rPr lang="en-US" sz="2400" b="0" u="none" strike="noStrike" baseline="0" dirty="0">
                <a:latin typeface="TimesNewRomanPS-ItalicMT"/>
              </a:rPr>
              <a:t> &gt;ni</a:t>
            </a:r>
            <a:r>
              <a:rPr lang="en-US" sz="2400" b="0" u="none" strike="noStrike" baseline="30000" dirty="0">
                <a:latin typeface="TimesNewRomanPSMT"/>
              </a:rPr>
              <a:t>2</a:t>
            </a:r>
            <a:r>
              <a:rPr lang="en-US" sz="2400" b="0" u="none" strike="noStrike" baseline="0" dirty="0">
                <a:latin typeface="TimesNewRomanMTStd"/>
              </a:rPr>
              <a:t>, </a:t>
            </a:r>
          </a:p>
          <a:p>
            <a:pPr marL="342900" indent="-342900">
              <a:buFont typeface="Wingdings" panose="05000000000000000000" pitchFamily="2" charset="2"/>
              <a:buChar char="§"/>
            </a:pPr>
            <a:endParaRPr lang="en-US" sz="2400" b="0" u="none" strike="noStrike" baseline="0" dirty="0">
              <a:latin typeface="TimesNewRomanMTStd"/>
            </a:endParaRPr>
          </a:p>
          <a:p>
            <a:pPr marL="342900" indent="-342900">
              <a:buFont typeface="Wingdings" panose="05000000000000000000" pitchFamily="2" charset="2"/>
              <a:buChar char="§"/>
            </a:pPr>
            <a:endParaRPr lang="en-US" sz="2400" dirty="0">
              <a:latin typeface="TimesNewRomanMTStd"/>
            </a:endParaRPr>
          </a:p>
          <a:p>
            <a:pPr marL="342900" indent="-342900">
              <a:buFont typeface="Wingdings" panose="05000000000000000000" pitchFamily="2" charset="2"/>
              <a:buChar char="§"/>
            </a:pPr>
            <a:endParaRPr lang="en-US" sz="2400" dirty="0">
              <a:latin typeface="TimesNewRomanMTStd"/>
            </a:endParaRPr>
          </a:p>
          <a:p>
            <a:pPr marL="342900" indent="-342900">
              <a:buFont typeface="Wingdings" panose="05000000000000000000" pitchFamily="2" charset="2"/>
              <a:buChar char="§"/>
            </a:pPr>
            <a:endParaRPr lang="en-US" sz="2400" dirty="0">
              <a:latin typeface="TimesNewRomanMTStd"/>
            </a:endParaRPr>
          </a:p>
          <a:p>
            <a:pPr marL="342900" indent="-342900">
              <a:buFont typeface="Wingdings" panose="05000000000000000000" pitchFamily="2" charset="2"/>
              <a:buChar char="§"/>
            </a:pPr>
            <a:endParaRPr lang="en-US" sz="2400" dirty="0">
              <a:latin typeface="TimesNewRomanMTStd"/>
            </a:endParaRPr>
          </a:p>
          <a:p>
            <a:pPr marL="342900" indent="-342900">
              <a:buFont typeface="Wingdings" panose="05000000000000000000" pitchFamily="2" charset="2"/>
              <a:buChar char="§"/>
            </a:pPr>
            <a:endParaRPr lang="en-US" sz="2400" dirty="0">
              <a:latin typeface="TimesNewRomanMTStd"/>
            </a:endParaRPr>
          </a:p>
          <a:p>
            <a:endParaRPr lang="en-US" sz="2400" b="0" u="none" strike="noStrike" baseline="0" dirty="0">
              <a:latin typeface="TimesNewRomanMTStd"/>
            </a:endParaRPr>
          </a:p>
        </p:txBody>
      </p:sp>
      <p:sp>
        <p:nvSpPr>
          <p:cNvPr id="5" name="Title 1">
            <a:extLst>
              <a:ext uri="{FF2B5EF4-FFF2-40B4-BE49-F238E27FC236}">
                <a16:creationId xmlns:a16="http://schemas.microsoft.com/office/drawing/2014/main" id="{EC84D933-85DD-4FC2-91B2-66C79FE3AA6D}"/>
              </a:ext>
            </a:extLst>
          </p:cNvPr>
          <p:cNvSpPr txBox="1">
            <a:spLocks/>
          </p:cNvSpPr>
          <p:nvPr/>
        </p:nvSpPr>
        <p:spPr>
          <a:xfrm>
            <a:off x="19050" y="0"/>
            <a:ext cx="12172950" cy="749300"/>
          </a:xfrm>
          <a:prstGeom prst="rect">
            <a:avLst/>
          </a:prstGeom>
          <a:solidFill>
            <a:schemeClr val="accent6">
              <a:lumMod val="20000"/>
              <a:lumOff val="80000"/>
            </a:schemeClr>
          </a:solidFill>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Semiconductors</a:t>
            </a:r>
            <a:endParaRPr lang="en-US" dirty="0"/>
          </a:p>
        </p:txBody>
      </p:sp>
      <p:pic>
        <p:nvPicPr>
          <p:cNvPr id="6" name="Picture 5">
            <a:extLst>
              <a:ext uri="{FF2B5EF4-FFF2-40B4-BE49-F238E27FC236}">
                <a16:creationId xmlns:a16="http://schemas.microsoft.com/office/drawing/2014/main" id="{428A79E5-012D-4286-8F33-6FF8DA0350BA}"/>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10884216" y="0"/>
            <a:ext cx="1181291" cy="940498"/>
          </a:xfrm>
          <a:prstGeom prst="rect">
            <a:avLst/>
          </a:prstGeom>
        </p:spPr>
      </p:pic>
      <p:sp>
        <p:nvSpPr>
          <p:cNvPr id="7" name="TextBox 6">
            <a:extLst>
              <a:ext uri="{FF2B5EF4-FFF2-40B4-BE49-F238E27FC236}">
                <a16:creationId xmlns:a16="http://schemas.microsoft.com/office/drawing/2014/main" id="{75BE983A-68A6-4B9D-A640-DF17CB44F075}"/>
              </a:ext>
            </a:extLst>
          </p:cNvPr>
          <p:cNvSpPr txBox="1"/>
          <p:nvPr/>
        </p:nvSpPr>
        <p:spPr>
          <a:xfrm>
            <a:off x="289560" y="653171"/>
            <a:ext cx="6236208" cy="579967"/>
          </a:xfrm>
          <a:prstGeom prst="rect">
            <a:avLst/>
          </a:prstGeom>
          <a:noFill/>
        </p:spPr>
        <p:txBody>
          <a:bodyPr wrap="square">
            <a:spAutoFit/>
          </a:bodyPr>
          <a:lstStyle/>
          <a:p>
            <a:pPr>
              <a:lnSpc>
                <a:spcPct val="150000"/>
              </a:lnSpc>
            </a:pPr>
            <a:r>
              <a:rPr lang="en-US" sz="2400" b="1" dirty="0">
                <a:latin typeface="Times New Roman" panose="02020603050405020304" pitchFamily="18" charset="0"/>
                <a:cs typeface="Times New Roman" panose="02020603050405020304" pitchFamily="18" charset="0"/>
              </a:rPr>
              <a:t>4. </a:t>
            </a:r>
            <a:r>
              <a:rPr lang="en-US" sz="2400" b="1" dirty="0">
                <a:effectLst/>
                <a:latin typeface="Times New Roman" panose="02020603050405020304" pitchFamily="18" charset="0"/>
                <a:ea typeface="Calibri" panose="020F0502020204030204" pitchFamily="34" charset="0"/>
                <a:cs typeface="Times New Roman" panose="02020603050405020304" pitchFamily="18" charset="0"/>
              </a:rPr>
              <a:t>Generation (G) and Recombination ( R)</a:t>
            </a:r>
          </a:p>
        </p:txBody>
      </p:sp>
      <p:pic>
        <p:nvPicPr>
          <p:cNvPr id="9" name="Picture 8">
            <a:extLst>
              <a:ext uri="{FF2B5EF4-FFF2-40B4-BE49-F238E27FC236}">
                <a16:creationId xmlns:a16="http://schemas.microsoft.com/office/drawing/2014/main" id="{B4E5EEBA-94AE-4400-A33D-C51C680B64EF}"/>
              </a:ext>
            </a:extLst>
          </p:cNvPr>
          <p:cNvPicPr>
            <a:picLocks noChangeAspect="1"/>
          </p:cNvPicPr>
          <p:nvPr/>
        </p:nvPicPr>
        <p:blipFill rotWithShape="1">
          <a:blip r:embed="rId3"/>
          <a:srcRect l="4812" t="8328" r="4223" b="7174"/>
          <a:stretch/>
        </p:blipFill>
        <p:spPr>
          <a:xfrm>
            <a:off x="585216" y="2577172"/>
            <a:ext cx="5644896" cy="2231137"/>
          </a:xfrm>
          <a:prstGeom prst="rect">
            <a:avLst/>
          </a:prstGeom>
        </p:spPr>
      </p:pic>
      <p:pic>
        <p:nvPicPr>
          <p:cNvPr id="11" name="Picture 10">
            <a:extLst>
              <a:ext uri="{FF2B5EF4-FFF2-40B4-BE49-F238E27FC236}">
                <a16:creationId xmlns:a16="http://schemas.microsoft.com/office/drawing/2014/main" id="{BCB246B3-9C7A-48DF-8D22-EDDA93DE1954}"/>
              </a:ext>
            </a:extLst>
          </p:cNvPr>
          <p:cNvPicPr>
            <a:picLocks noChangeAspect="1"/>
          </p:cNvPicPr>
          <p:nvPr/>
        </p:nvPicPr>
        <p:blipFill rotWithShape="1">
          <a:blip r:embed="rId4"/>
          <a:srcRect l="5930" t="5488" r="7135" b="5488"/>
          <a:stretch/>
        </p:blipFill>
        <p:spPr>
          <a:xfrm>
            <a:off x="6525768" y="2577172"/>
            <a:ext cx="5056119" cy="2597048"/>
          </a:xfrm>
          <a:prstGeom prst="rect">
            <a:avLst/>
          </a:prstGeom>
        </p:spPr>
      </p:pic>
      <p:pic>
        <p:nvPicPr>
          <p:cNvPr id="15" name="Picture 14">
            <a:extLst>
              <a:ext uri="{FF2B5EF4-FFF2-40B4-BE49-F238E27FC236}">
                <a16:creationId xmlns:a16="http://schemas.microsoft.com/office/drawing/2014/main" id="{A14CBD4B-6970-4CF9-8FDB-19A21BBBC318}"/>
              </a:ext>
            </a:extLst>
          </p:cNvPr>
          <p:cNvPicPr>
            <a:picLocks noChangeAspect="1"/>
          </p:cNvPicPr>
          <p:nvPr/>
        </p:nvPicPr>
        <p:blipFill rotWithShape="1">
          <a:blip r:embed="rId5"/>
          <a:srcRect t="8358"/>
          <a:stretch/>
        </p:blipFill>
        <p:spPr>
          <a:xfrm>
            <a:off x="1555661" y="4808309"/>
            <a:ext cx="3992773" cy="2026044"/>
          </a:xfrm>
          <a:prstGeom prst="rect">
            <a:avLst/>
          </a:prstGeom>
        </p:spPr>
      </p:pic>
    </p:spTree>
    <p:extLst>
      <p:ext uri="{BB962C8B-B14F-4D97-AF65-F5344CB8AC3E}">
        <p14:creationId xmlns:p14="http://schemas.microsoft.com/office/powerpoint/2010/main" val="283071686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882F378-5BA7-4F25-AB2C-D8F08618873B}"/>
              </a:ext>
            </a:extLst>
          </p:cNvPr>
          <p:cNvSpPr txBox="1">
            <a:spLocks/>
          </p:cNvSpPr>
          <p:nvPr/>
        </p:nvSpPr>
        <p:spPr>
          <a:xfrm>
            <a:off x="19050" y="0"/>
            <a:ext cx="12172950" cy="749300"/>
          </a:xfrm>
          <a:prstGeom prst="rect">
            <a:avLst/>
          </a:prstGeom>
          <a:solidFill>
            <a:schemeClr val="accent6">
              <a:lumMod val="20000"/>
              <a:lumOff val="80000"/>
            </a:schemeClr>
          </a:solidFill>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Semiconductors</a:t>
            </a:r>
            <a:endParaRPr lang="en-US" dirty="0"/>
          </a:p>
        </p:txBody>
      </p:sp>
      <p:pic>
        <p:nvPicPr>
          <p:cNvPr id="4" name="Picture 3">
            <a:extLst>
              <a:ext uri="{FF2B5EF4-FFF2-40B4-BE49-F238E27FC236}">
                <a16:creationId xmlns:a16="http://schemas.microsoft.com/office/drawing/2014/main" id="{5D147067-06AC-4492-BE8D-6699D91A3BFF}"/>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10884216" y="0"/>
            <a:ext cx="1181291" cy="940498"/>
          </a:xfrm>
          <a:prstGeom prst="rect">
            <a:avLst/>
          </a:prstGeom>
        </p:spPr>
      </p:pic>
      <p:pic>
        <p:nvPicPr>
          <p:cNvPr id="1026" name="Picture 2" descr="4: Recombination mechanisms in semiconductors. The direct radiative and Auger band-to-band decays are intrinsic processes, whereas the Shockley-Read-Hall (SRH) and surface recombination are extrinsic processes assisted by a defect level in the bandgap. The black arrows indicate the direction of the electron (blue circuit with minus sign) transitions. The holes (red circle with plus sign) travel against the arrow direction. (a) depicts the schematic of spontaneous radiative recombination, (b) depicts the (eeh) and (ehh) Auger recombination processes, (c) shows the four basic transitions that may occur during SRH recombination, (d) represents surface recombination through one of gap state within defect density D it">
            <a:extLst>
              <a:ext uri="{FF2B5EF4-FFF2-40B4-BE49-F238E27FC236}">
                <a16:creationId xmlns:a16="http://schemas.microsoft.com/office/drawing/2014/main" id="{50130504-63F3-4F59-A51F-A2C45FDB434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3105"/>
          <a:stretch/>
        </p:blipFill>
        <p:spPr bwMode="auto">
          <a:xfrm>
            <a:off x="422375" y="2710396"/>
            <a:ext cx="11150022" cy="395295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06636C9F-6051-463F-808C-F2C26531A3C4}"/>
              </a:ext>
            </a:extLst>
          </p:cNvPr>
          <p:cNvSpPr txBox="1"/>
          <p:nvPr/>
        </p:nvSpPr>
        <p:spPr>
          <a:xfrm>
            <a:off x="324839" y="1286838"/>
            <a:ext cx="11740667" cy="1077218"/>
          </a:xfrm>
          <a:prstGeom prst="rect">
            <a:avLst/>
          </a:prstGeom>
          <a:noFill/>
        </p:spPr>
        <p:txBody>
          <a:bodyPr wrap="square">
            <a:spAutoFit/>
          </a:bodyPr>
          <a:lstStyle/>
          <a:p>
            <a:r>
              <a:rPr kumimoji="0" lang="en-US" sz="3200" b="1"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Recombination-</a:t>
            </a:r>
            <a:r>
              <a:rPr lang="en-US" sz="3200" dirty="0"/>
              <a:t> is the inverse process to generation</a:t>
            </a:r>
          </a:p>
          <a:p>
            <a:r>
              <a:rPr kumimoji="0" lang="en-US" sz="320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Four types of recombination –radiative, Auger, SRH, surface </a:t>
            </a:r>
            <a:endParaRPr lang="en-US" sz="3200"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9F5C3B2D-1374-46AD-84FE-BB1EAD73CA48}"/>
              </a:ext>
            </a:extLst>
          </p:cNvPr>
          <p:cNvSpPr txBox="1"/>
          <p:nvPr/>
        </p:nvSpPr>
        <p:spPr>
          <a:xfrm>
            <a:off x="289560" y="653171"/>
            <a:ext cx="6236208" cy="579967"/>
          </a:xfrm>
          <a:prstGeom prst="rect">
            <a:avLst/>
          </a:prstGeom>
          <a:noFill/>
        </p:spPr>
        <p:txBody>
          <a:bodyPr wrap="square">
            <a:spAutoFit/>
          </a:bodyPr>
          <a:lstStyle/>
          <a:p>
            <a:pPr>
              <a:lnSpc>
                <a:spcPct val="150000"/>
              </a:lnSpc>
            </a:pPr>
            <a:r>
              <a:rPr lang="en-US" sz="2400" b="1" dirty="0">
                <a:latin typeface="Times New Roman" panose="02020603050405020304" pitchFamily="18" charset="0"/>
                <a:cs typeface="Times New Roman" panose="02020603050405020304" pitchFamily="18" charset="0"/>
              </a:rPr>
              <a:t>4. </a:t>
            </a:r>
            <a:r>
              <a:rPr lang="en-US" sz="2400" b="1" dirty="0">
                <a:effectLst/>
                <a:latin typeface="Times New Roman" panose="02020603050405020304" pitchFamily="18" charset="0"/>
                <a:ea typeface="Calibri" panose="020F0502020204030204" pitchFamily="34" charset="0"/>
                <a:cs typeface="Times New Roman" panose="02020603050405020304" pitchFamily="18" charset="0"/>
              </a:rPr>
              <a:t>Generation (G) and Recombination ( R)</a:t>
            </a:r>
          </a:p>
        </p:txBody>
      </p:sp>
    </p:spTree>
    <p:extLst>
      <p:ext uri="{BB962C8B-B14F-4D97-AF65-F5344CB8AC3E}">
        <p14:creationId xmlns:p14="http://schemas.microsoft.com/office/powerpoint/2010/main" val="252491613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D158A30-94CF-4D8B-A26B-06B7370AB522}"/>
              </a:ext>
            </a:extLst>
          </p:cNvPr>
          <p:cNvSpPr txBox="1">
            <a:spLocks/>
          </p:cNvSpPr>
          <p:nvPr/>
        </p:nvSpPr>
        <p:spPr>
          <a:xfrm>
            <a:off x="19050" y="0"/>
            <a:ext cx="12172950" cy="749300"/>
          </a:xfrm>
          <a:prstGeom prst="rect">
            <a:avLst/>
          </a:prstGeom>
          <a:solidFill>
            <a:schemeClr val="accent6">
              <a:lumMod val="20000"/>
              <a:lumOff val="80000"/>
            </a:schemeClr>
          </a:solidFill>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Semiconductors</a:t>
            </a:r>
          </a:p>
        </p:txBody>
      </p:sp>
      <p:pic>
        <p:nvPicPr>
          <p:cNvPr id="4" name="Picture 3">
            <a:extLst>
              <a:ext uri="{FF2B5EF4-FFF2-40B4-BE49-F238E27FC236}">
                <a16:creationId xmlns:a16="http://schemas.microsoft.com/office/drawing/2014/main" id="{42898C9E-F613-4386-B039-8DDA1CE7D798}"/>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10884216" y="0"/>
            <a:ext cx="1181291" cy="940498"/>
          </a:xfrm>
          <a:prstGeom prst="rect">
            <a:avLst/>
          </a:prstGeom>
        </p:spPr>
      </p:pic>
      <p:sp>
        <p:nvSpPr>
          <p:cNvPr id="6" name="TextBox 5">
            <a:extLst>
              <a:ext uri="{FF2B5EF4-FFF2-40B4-BE49-F238E27FC236}">
                <a16:creationId xmlns:a16="http://schemas.microsoft.com/office/drawing/2014/main" id="{F929B9AF-EA2A-4DCD-9D54-D747D2BDE865}"/>
              </a:ext>
            </a:extLst>
          </p:cNvPr>
          <p:cNvSpPr txBox="1"/>
          <p:nvPr/>
        </p:nvSpPr>
        <p:spPr>
          <a:xfrm>
            <a:off x="289560" y="653171"/>
            <a:ext cx="6236208" cy="579967"/>
          </a:xfrm>
          <a:prstGeom prst="rect">
            <a:avLst/>
          </a:prstGeom>
          <a:noFill/>
        </p:spPr>
        <p:txBody>
          <a:bodyPr wrap="square">
            <a:spAutoFit/>
          </a:bodyPr>
          <a:lstStyle/>
          <a:p>
            <a:pPr>
              <a:lnSpc>
                <a:spcPct val="150000"/>
              </a:lnSpc>
            </a:pPr>
            <a:r>
              <a:rPr lang="en-US" sz="2400" b="1" dirty="0">
                <a:latin typeface="Times New Roman" panose="02020603050405020304" pitchFamily="18" charset="0"/>
                <a:cs typeface="Times New Roman" panose="02020603050405020304" pitchFamily="18" charset="0"/>
              </a:rPr>
              <a:t>4. </a:t>
            </a:r>
            <a:r>
              <a:rPr lang="en-US" sz="2400" b="1" dirty="0">
                <a:effectLst/>
                <a:latin typeface="Times New Roman" panose="02020603050405020304" pitchFamily="18" charset="0"/>
                <a:ea typeface="Calibri" panose="020F0502020204030204" pitchFamily="34" charset="0"/>
                <a:cs typeface="Times New Roman" panose="02020603050405020304" pitchFamily="18" charset="0"/>
              </a:rPr>
              <a:t>Generation (G) and Recombination ( R)</a:t>
            </a:r>
          </a:p>
        </p:txBody>
      </p:sp>
      <p:graphicFrame>
        <p:nvGraphicFramePr>
          <p:cNvPr id="2" name="Table 1">
            <a:extLst>
              <a:ext uri="{FF2B5EF4-FFF2-40B4-BE49-F238E27FC236}">
                <a16:creationId xmlns:a16="http://schemas.microsoft.com/office/drawing/2014/main" id="{E103685F-A020-4B39-B4E6-81E0BD59DC2E}"/>
              </a:ext>
            </a:extLst>
          </p:cNvPr>
          <p:cNvGraphicFramePr>
            <a:graphicFrameLocks noGrp="1"/>
          </p:cNvGraphicFramePr>
          <p:nvPr>
            <p:extLst>
              <p:ext uri="{D42A27DB-BD31-4B8C-83A1-F6EECF244321}">
                <p14:modId xmlns:p14="http://schemas.microsoft.com/office/powerpoint/2010/main" val="1265776767"/>
              </p:ext>
            </p:extLst>
          </p:nvPr>
        </p:nvGraphicFramePr>
        <p:xfrm>
          <a:off x="542544" y="2139703"/>
          <a:ext cx="10515600" cy="822960"/>
        </p:xfrm>
        <a:graphic>
          <a:graphicData uri="http://schemas.openxmlformats.org/drawingml/2006/table">
            <a:tbl>
              <a:tblPr/>
              <a:tblGrid>
                <a:gridCol w="10515600">
                  <a:extLst>
                    <a:ext uri="{9D8B030D-6E8A-4147-A177-3AD203B41FA5}">
                      <a16:colId xmlns:a16="http://schemas.microsoft.com/office/drawing/2014/main" val="2459720840"/>
                    </a:ext>
                  </a:extLst>
                </a:gridCol>
              </a:tblGrid>
              <a:tr h="0">
                <a:tc>
                  <a:txBody>
                    <a:bodyPr/>
                    <a:lstStyle/>
                    <a:p>
                      <a:pPr marL="342900" indent="-342900">
                        <a:buFont typeface="Wingdings" panose="05000000000000000000" pitchFamily="2" charset="2"/>
                        <a:buChar char="§"/>
                      </a:pPr>
                      <a:r>
                        <a:rPr lang="en-US" sz="2400" i="0" dirty="0">
                          <a:latin typeface="Arial" panose="020B0604020202020204" pitchFamily="34" charset="0"/>
                          <a:cs typeface="Arial" panose="020B0604020202020204" pitchFamily="34" charset="0"/>
                        </a:rPr>
                        <a:t>Band to band recombination </a:t>
                      </a:r>
                    </a:p>
                    <a:p>
                      <a:r>
                        <a:rPr lang="en-US" sz="2400" i="0" dirty="0">
                          <a:latin typeface="Arial" panose="020B0604020202020204" pitchFamily="34" charset="0"/>
                          <a:cs typeface="Arial" panose="020B0604020202020204" pitchFamily="34" charset="0"/>
                        </a:rPr>
                        <a:t>          R</a:t>
                      </a:r>
                      <a:r>
                        <a:rPr lang="en-US" sz="2400" i="0" baseline="-25000" dirty="0">
                          <a:latin typeface="Arial" panose="020B0604020202020204" pitchFamily="34" charset="0"/>
                          <a:cs typeface="Arial" panose="020B0604020202020204" pitchFamily="34" charset="0"/>
                        </a:rPr>
                        <a:t>b-b</a:t>
                      </a:r>
                      <a:r>
                        <a:rPr lang="en-US" sz="2400" i="0" dirty="0">
                          <a:latin typeface="Arial" panose="020B0604020202020204" pitchFamily="34" charset="0"/>
                          <a:cs typeface="Arial" panose="020B0604020202020204" pitchFamily="34" charset="0"/>
                        </a:rPr>
                        <a:t>  =   B</a:t>
                      </a:r>
                      <a:r>
                        <a:rPr lang="en-US" sz="2400" i="0" baseline="-25000" dirty="0">
                          <a:latin typeface="Arial" panose="020B0604020202020204" pitchFamily="34" charset="0"/>
                          <a:cs typeface="Arial" panose="020B0604020202020204" pitchFamily="34" charset="0"/>
                        </a:rPr>
                        <a:t>b-b</a:t>
                      </a:r>
                      <a:r>
                        <a:rPr lang="en-US" sz="2400" i="0" dirty="0">
                          <a:latin typeface="Arial" panose="020B0604020202020204" pitchFamily="34" charset="0"/>
                          <a:cs typeface="Arial" panose="020B0604020202020204" pitchFamily="34" charset="0"/>
                        </a:rPr>
                        <a:t> · n</a:t>
                      </a:r>
                      <a:r>
                        <a:rPr lang="en-US" sz="2400" i="0" baseline="30000" dirty="0">
                          <a:latin typeface="Arial" panose="020B0604020202020204" pitchFamily="34" charset="0"/>
                          <a:cs typeface="Arial" panose="020B0604020202020204" pitchFamily="34" charset="0"/>
                        </a:rPr>
                        <a:t>2</a:t>
                      </a:r>
                      <a:endParaRPr lang="en-US" sz="2400" i="0" dirty="0">
                        <a:latin typeface="Arial" panose="020B0604020202020204" pitchFamily="34" charset="0"/>
                        <a:cs typeface="Arial" panose="020B0604020202020204" pitchFamily="34" charset="0"/>
                      </a:endParaRPr>
                    </a:p>
                  </a:txBody>
                  <a:tcPr anchor="ctr">
                    <a:lnL>
                      <a:noFill/>
                    </a:lnL>
                    <a:lnR>
                      <a:noFill/>
                    </a:lnR>
                    <a:lnT>
                      <a:noFill/>
                    </a:lnT>
                    <a:lnB>
                      <a:noFill/>
                    </a:lnB>
                    <a:solidFill>
                      <a:srgbClr val="FFFFFF"/>
                    </a:solidFill>
                  </a:tcPr>
                </a:tc>
                <a:extLst>
                  <a:ext uri="{0D108BD9-81ED-4DB2-BD59-A6C34878D82A}">
                    <a16:rowId xmlns:a16="http://schemas.microsoft.com/office/drawing/2014/main" val="324234592"/>
                  </a:ext>
                </a:extLst>
              </a:tr>
            </a:tbl>
          </a:graphicData>
        </a:graphic>
      </p:graphicFrame>
      <p:sp>
        <p:nvSpPr>
          <p:cNvPr id="7" name="TextBox 6">
            <a:extLst>
              <a:ext uri="{FF2B5EF4-FFF2-40B4-BE49-F238E27FC236}">
                <a16:creationId xmlns:a16="http://schemas.microsoft.com/office/drawing/2014/main" id="{B49DFBB7-40B2-4FF8-9A83-0AA1AB9A669C}"/>
              </a:ext>
            </a:extLst>
          </p:cNvPr>
          <p:cNvSpPr txBox="1"/>
          <p:nvPr/>
        </p:nvSpPr>
        <p:spPr>
          <a:xfrm>
            <a:off x="3663696" y="3518780"/>
            <a:ext cx="6205728" cy="461665"/>
          </a:xfrm>
          <a:prstGeom prst="rect">
            <a:avLst/>
          </a:prstGeom>
          <a:noFill/>
        </p:spPr>
        <p:txBody>
          <a:bodyPr wrap="square">
            <a:spAutoFit/>
          </a:bodyPr>
          <a:lstStyle/>
          <a:p>
            <a:r>
              <a:rPr lang="en-US" sz="2400" i="0" dirty="0">
                <a:solidFill>
                  <a:srgbClr val="000000"/>
                </a:solidFill>
                <a:effectLst/>
                <a:latin typeface="Arial" panose="020B0604020202020204" pitchFamily="34" charset="0"/>
              </a:rPr>
              <a:t>recombination coefficient</a:t>
            </a:r>
            <a:endParaRPr lang="en-US" sz="2400" dirty="0"/>
          </a:p>
        </p:txBody>
      </p:sp>
      <p:cxnSp>
        <p:nvCxnSpPr>
          <p:cNvPr id="9" name="Straight Arrow Connector 8">
            <a:extLst>
              <a:ext uri="{FF2B5EF4-FFF2-40B4-BE49-F238E27FC236}">
                <a16:creationId xmlns:a16="http://schemas.microsoft.com/office/drawing/2014/main" id="{64E19FFA-E207-407C-AF23-D520EA17F5F5}"/>
              </a:ext>
            </a:extLst>
          </p:cNvPr>
          <p:cNvCxnSpPr>
            <a:cxnSpLocks/>
          </p:cNvCxnSpPr>
          <p:nvPr/>
        </p:nvCxnSpPr>
        <p:spPr>
          <a:xfrm flipH="1" flipV="1">
            <a:off x="3102864" y="2889104"/>
            <a:ext cx="560832" cy="8605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FE4CCCB8-5520-4E12-8388-7AFD46606F4F}"/>
              </a:ext>
            </a:extLst>
          </p:cNvPr>
          <p:cNvCxnSpPr>
            <a:cxnSpLocks/>
          </p:cNvCxnSpPr>
          <p:nvPr/>
        </p:nvCxnSpPr>
        <p:spPr>
          <a:xfrm flipV="1">
            <a:off x="829056" y="3094258"/>
            <a:ext cx="480060" cy="7306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9591E8E4-27A2-49AE-9980-F4F9EA3E4CAE}"/>
              </a:ext>
            </a:extLst>
          </p:cNvPr>
          <p:cNvSpPr txBox="1"/>
          <p:nvPr/>
        </p:nvSpPr>
        <p:spPr>
          <a:xfrm>
            <a:off x="422148" y="3770100"/>
            <a:ext cx="6205728" cy="461665"/>
          </a:xfrm>
          <a:prstGeom prst="rect">
            <a:avLst/>
          </a:prstGeom>
          <a:noFill/>
        </p:spPr>
        <p:txBody>
          <a:bodyPr wrap="square">
            <a:spAutoFit/>
          </a:bodyPr>
          <a:lstStyle/>
          <a:p>
            <a:r>
              <a:rPr lang="en-US" sz="2400" i="0" dirty="0">
                <a:solidFill>
                  <a:srgbClr val="000000"/>
                </a:solidFill>
                <a:effectLst/>
                <a:latin typeface="Arial" panose="020B0604020202020204" pitchFamily="34" charset="0"/>
              </a:rPr>
              <a:t>recombination rate</a:t>
            </a:r>
            <a:endParaRPr lang="en-US" sz="2400" dirty="0"/>
          </a:p>
        </p:txBody>
      </p:sp>
      <p:cxnSp>
        <p:nvCxnSpPr>
          <p:cNvPr id="14" name="Straight Arrow Connector 13">
            <a:extLst>
              <a:ext uri="{FF2B5EF4-FFF2-40B4-BE49-F238E27FC236}">
                <a16:creationId xmlns:a16="http://schemas.microsoft.com/office/drawing/2014/main" id="{2127A251-C9F8-49E2-B96C-2F625506A1DF}"/>
              </a:ext>
            </a:extLst>
          </p:cNvPr>
          <p:cNvCxnSpPr>
            <a:cxnSpLocks/>
            <a:stCxn id="16" idx="1"/>
          </p:cNvCxnSpPr>
          <p:nvPr/>
        </p:nvCxnSpPr>
        <p:spPr>
          <a:xfrm flipH="1" flipV="1">
            <a:off x="3659886" y="2797408"/>
            <a:ext cx="1232154" cy="4457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7790391D-2AB5-46D3-82B1-4F6429C737CB}"/>
              </a:ext>
            </a:extLst>
          </p:cNvPr>
          <p:cNvSpPr txBox="1"/>
          <p:nvPr/>
        </p:nvSpPr>
        <p:spPr>
          <a:xfrm>
            <a:off x="4892040" y="3012281"/>
            <a:ext cx="6205728" cy="461665"/>
          </a:xfrm>
          <a:prstGeom prst="rect">
            <a:avLst/>
          </a:prstGeom>
          <a:noFill/>
        </p:spPr>
        <p:txBody>
          <a:bodyPr wrap="square">
            <a:spAutoFit/>
          </a:bodyPr>
          <a:lstStyle/>
          <a:p>
            <a:r>
              <a:rPr lang="en-US" sz="2400" i="0" dirty="0">
                <a:solidFill>
                  <a:srgbClr val="000000"/>
                </a:solidFill>
                <a:effectLst/>
                <a:latin typeface="Arial" panose="020B0604020202020204" pitchFamily="34" charset="0"/>
              </a:rPr>
              <a:t>Carrier concentration </a:t>
            </a:r>
            <a:endParaRPr lang="en-US" sz="2400" dirty="0"/>
          </a:p>
        </p:txBody>
      </p:sp>
      <p:sp>
        <p:nvSpPr>
          <p:cNvPr id="17" name="TextBox 16">
            <a:extLst>
              <a:ext uri="{FF2B5EF4-FFF2-40B4-BE49-F238E27FC236}">
                <a16:creationId xmlns:a16="http://schemas.microsoft.com/office/drawing/2014/main" id="{CBA28C19-4FED-4138-A183-10CFEE892156}"/>
              </a:ext>
            </a:extLst>
          </p:cNvPr>
          <p:cNvSpPr txBox="1"/>
          <p:nvPr/>
        </p:nvSpPr>
        <p:spPr>
          <a:xfrm>
            <a:off x="740664" y="4381029"/>
            <a:ext cx="11161776" cy="2308324"/>
          </a:xfrm>
          <a:prstGeom prst="rect">
            <a:avLst/>
          </a:prstGeom>
          <a:noFill/>
        </p:spPr>
        <p:txBody>
          <a:bodyPr wrap="square">
            <a:spAutoFit/>
          </a:bodyPr>
          <a:lstStyle/>
          <a:p>
            <a:pPr marL="285750" indent="-285750">
              <a:buFont typeface="Wingdings" panose="05000000000000000000" pitchFamily="2" charset="2"/>
              <a:buChar char="§"/>
            </a:pPr>
            <a:r>
              <a:rPr lang="en-US" sz="2400" dirty="0"/>
              <a:t>Extrinsic (band-to-bound, trap-assisted, surface) recombination occurs via defects within energy bandgap. </a:t>
            </a:r>
          </a:p>
          <a:p>
            <a:pPr marL="285750" indent="-285750">
              <a:buFont typeface="Wingdings" panose="05000000000000000000" pitchFamily="2" charset="2"/>
              <a:buChar char="§"/>
            </a:pPr>
            <a:r>
              <a:rPr lang="en-US" sz="2400" b="0" i="0" dirty="0">
                <a:solidFill>
                  <a:srgbClr val="000000"/>
                </a:solidFill>
                <a:effectLst/>
                <a:latin typeface="Arial" panose="020B0604020202020204" pitchFamily="34" charset="0"/>
              </a:rPr>
              <a:t>Defect level recombination rate </a:t>
            </a:r>
            <a:r>
              <a:rPr lang="en-US" sz="2400" b="1" i="1" dirty="0" err="1">
                <a:solidFill>
                  <a:srgbClr val="000000"/>
                </a:solidFill>
                <a:effectLst/>
                <a:latin typeface="Arial" panose="020B0604020202020204" pitchFamily="34" charset="0"/>
              </a:rPr>
              <a:t>R</a:t>
            </a:r>
            <a:r>
              <a:rPr lang="en-US" sz="2400" b="1" i="0" baseline="-25000" dirty="0" err="1">
                <a:solidFill>
                  <a:srgbClr val="000000"/>
                </a:solidFill>
                <a:effectLst/>
                <a:latin typeface="Arial" panose="020B0604020202020204" pitchFamily="34" charset="0"/>
              </a:rPr>
              <a:t>defect</a:t>
            </a:r>
            <a:r>
              <a:rPr lang="en-US" sz="2400" b="1" i="0" dirty="0">
                <a:solidFill>
                  <a:srgbClr val="000000"/>
                </a:solidFill>
                <a:effectLst/>
                <a:latin typeface="Arial" panose="020B0604020202020204" pitchFamily="34" charset="0"/>
              </a:rPr>
              <a:t>=</a:t>
            </a:r>
            <a:r>
              <a:rPr lang="en-US" sz="2400" b="0" i="1" u="none" strike="noStrike" kern="1200" dirty="0">
                <a:solidFill>
                  <a:srgbClr val="000000"/>
                </a:solidFill>
                <a:effectLst/>
                <a:latin typeface="Arial" panose="020B0604020202020204" pitchFamily="34" charset="0"/>
                <a:cs typeface="Arial" panose="020B0604020202020204" pitchFamily="34" charset="0"/>
              </a:rPr>
              <a:t> </a:t>
            </a:r>
            <a:r>
              <a:rPr lang="en-US" sz="2400" b="0" i="1" u="none" strike="noStrike" kern="1200" dirty="0" err="1">
                <a:solidFill>
                  <a:srgbClr val="000000"/>
                </a:solidFill>
                <a:effectLst/>
                <a:latin typeface="Arial" panose="020B0604020202020204" pitchFamily="34" charset="0"/>
                <a:cs typeface="Arial" panose="020B0604020202020204" pitchFamily="34" charset="0"/>
              </a:rPr>
              <a:t>B</a:t>
            </a:r>
            <a:r>
              <a:rPr lang="en-US" sz="2400" b="0" i="0" u="none" strike="noStrike" kern="1200" baseline="-25000" dirty="0" err="1">
                <a:solidFill>
                  <a:srgbClr val="000000"/>
                </a:solidFill>
                <a:effectLst/>
                <a:latin typeface="Arial" panose="020B0604020202020204" pitchFamily="34" charset="0"/>
                <a:cs typeface="Arial" panose="020B0604020202020204" pitchFamily="34" charset="0"/>
              </a:rPr>
              <a:t>dl</a:t>
            </a:r>
            <a:r>
              <a:rPr lang="en-US" sz="2400" b="0" i="0" u="none" strike="noStrike" kern="1200" dirty="0">
                <a:solidFill>
                  <a:srgbClr val="000000"/>
                </a:solidFill>
                <a:effectLst/>
                <a:latin typeface="Arial" panose="020B0604020202020204" pitchFamily="34" charset="0"/>
                <a:cs typeface="Arial" panose="020B0604020202020204" pitchFamily="34" charset="0"/>
              </a:rPr>
              <a:t> · </a:t>
            </a:r>
            <a:r>
              <a:rPr lang="en-US" sz="2400" b="0" i="1" u="none" strike="noStrike" kern="1200" dirty="0" err="1">
                <a:solidFill>
                  <a:srgbClr val="000000"/>
                </a:solidFill>
                <a:effectLst/>
                <a:latin typeface="Arial" panose="020B0604020202020204" pitchFamily="34" charset="0"/>
                <a:cs typeface="Arial" panose="020B0604020202020204" pitchFamily="34" charset="0"/>
              </a:rPr>
              <a:t>n</a:t>
            </a:r>
            <a:r>
              <a:rPr lang="en-US" sz="2400" b="0" i="0" u="none" strike="noStrike" kern="1200" baseline="-25000" dirty="0" err="1">
                <a:solidFill>
                  <a:srgbClr val="000000"/>
                </a:solidFill>
                <a:effectLst/>
                <a:latin typeface="Arial" panose="020B0604020202020204" pitchFamily="34" charset="0"/>
                <a:cs typeface="Arial" panose="020B0604020202020204" pitchFamily="34" charset="0"/>
              </a:rPr>
              <a:t>dl</a:t>
            </a:r>
            <a:r>
              <a:rPr lang="en-US" sz="2400" b="0" i="0" u="none" strike="noStrike" kern="1200" dirty="0">
                <a:solidFill>
                  <a:srgbClr val="000000"/>
                </a:solidFill>
                <a:effectLst/>
                <a:latin typeface="Arial" panose="020B0604020202020204" pitchFamily="34" charset="0"/>
                <a:cs typeface="Arial" panose="020B0604020202020204" pitchFamily="34" charset="0"/>
              </a:rPr>
              <a:t> · </a:t>
            </a:r>
            <a:r>
              <a:rPr lang="en-US" sz="2400" b="0" i="1" u="none" strike="noStrike" kern="1200" dirty="0">
                <a:solidFill>
                  <a:srgbClr val="000000"/>
                </a:solidFill>
                <a:effectLst/>
                <a:latin typeface="Arial" panose="020B0604020202020204" pitchFamily="34" charset="0"/>
                <a:cs typeface="Arial" panose="020B0604020202020204" pitchFamily="34" charset="0"/>
              </a:rPr>
              <a:t>n</a:t>
            </a:r>
          </a:p>
          <a:p>
            <a:pPr marL="342900" indent="-342900" algn="l" rtl="0" eaLnBrk="1" fontAlgn="ctr" latinLnBrk="0" hangingPunct="1">
              <a:spcBef>
                <a:spcPts val="0"/>
              </a:spcBef>
              <a:spcAft>
                <a:spcPts val="0"/>
              </a:spcAft>
              <a:buFont typeface="Arial" panose="020B0604020202020204" pitchFamily="34" charset="0"/>
              <a:buChar char="•"/>
            </a:pPr>
            <a:endParaRPr lang="en-US" sz="2400" b="0" i="0" u="none" strike="noStrike" dirty="0">
              <a:effectLst/>
              <a:latin typeface="Arial" panose="020B0604020202020204" pitchFamily="34" charset="0"/>
            </a:endParaRPr>
          </a:p>
          <a:p>
            <a:pPr marL="285750" indent="-285750">
              <a:buFont typeface="Wingdings" panose="05000000000000000000" pitchFamily="2" charset="2"/>
              <a:buChar char="§"/>
            </a:pPr>
            <a:r>
              <a:rPr lang="en-US" sz="2400" dirty="0"/>
              <a:t>Semiconductor surfaces represent defects in the crystal structure, and it is a space for many defect states within the forbidden gap</a:t>
            </a:r>
            <a:endParaRPr lang="en-US" sz="2400" b="1" i="0" baseline="-25000" dirty="0">
              <a:solidFill>
                <a:srgbClr val="000000"/>
              </a:solidFill>
              <a:effectLst/>
              <a:latin typeface="Arial" panose="020B0604020202020204" pitchFamily="34" charset="0"/>
            </a:endParaRPr>
          </a:p>
        </p:txBody>
      </p:sp>
      <p:sp>
        <p:nvSpPr>
          <p:cNvPr id="21" name="TextBox 20">
            <a:extLst>
              <a:ext uri="{FF2B5EF4-FFF2-40B4-BE49-F238E27FC236}">
                <a16:creationId xmlns:a16="http://schemas.microsoft.com/office/drawing/2014/main" id="{9202F3A9-5242-4F3C-8701-507434FDFC9F}"/>
              </a:ext>
            </a:extLst>
          </p:cNvPr>
          <p:cNvSpPr txBox="1"/>
          <p:nvPr/>
        </p:nvSpPr>
        <p:spPr>
          <a:xfrm>
            <a:off x="542544" y="1206147"/>
            <a:ext cx="11359896" cy="830997"/>
          </a:xfrm>
          <a:prstGeom prst="rect">
            <a:avLst/>
          </a:prstGeom>
          <a:noFill/>
        </p:spPr>
        <p:txBody>
          <a:bodyPr wrap="square">
            <a:spAutoFit/>
          </a:bodyPr>
          <a:lstStyle/>
          <a:p>
            <a:pPr marL="342900" indent="-342900">
              <a:buFont typeface="Wingdings" panose="05000000000000000000" pitchFamily="2" charset="2"/>
              <a:buChar char="§"/>
            </a:pPr>
            <a:r>
              <a:rPr lang="en-US" sz="2400" dirty="0">
                <a:latin typeface="Arial" panose="020B0604020202020204" pitchFamily="34" charset="0"/>
                <a:cs typeface="Arial" panose="020B0604020202020204" pitchFamily="34" charset="0"/>
              </a:rPr>
              <a:t>Intrinsic--Band to band, radiative band-to-band recombination and Auger band-to-band recombination</a:t>
            </a:r>
          </a:p>
        </p:txBody>
      </p:sp>
      <p:sp>
        <p:nvSpPr>
          <p:cNvPr id="23" name="TextBox 22">
            <a:extLst>
              <a:ext uri="{FF2B5EF4-FFF2-40B4-BE49-F238E27FC236}">
                <a16:creationId xmlns:a16="http://schemas.microsoft.com/office/drawing/2014/main" id="{CE60A3D9-4293-4FAE-99BB-78F0BDB1625D}"/>
              </a:ext>
            </a:extLst>
          </p:cNvPr>
          <p:cNvSpPr txBox="1"/>
          <p:nvPr/>
        </p:nvSpPr>
        <p:spPr>
          <a:xfrm>
            <a:off x="5513832" y="1908980"/>
            <a:ext cx="5544312" cy="1200329"/>
          </a:xfrm>
          <a:prstGeom prst="rect">
            <a:avLst/>
          </a:prstGeom>
          <a:noFill/>
        </p:spPr>
        <p:txBody>
          <a:bodyPr wrap="square">
            <a:spAutoFit/>
          </a:bodyPr>
          <a:lstStyle/>
          <a:p>
            <a:pPr marL="342900" indent="-342900">
              <a:buFont typeface="Wingdings" panose="05000000000000000000" pitchFamily="2" charset="2"/>
              <a:buChar char="§"/>
            </a:pPr>
            <a:r>
              <a:rPr lang="en-US" sz="2400" i="0" dirty="0">
                <a:latin typeface="Arial" panose="020B0604020202020204" pitchFamily="34" charset="0"/>
                <a:cs typeface="Arial" panose="020B0604020202020204" pitchFamily="34" charset="0"/>
              </a:rPr>
              <a:t>Auger recombination--</a:t>
            </a:r>
            <a:r>
              <a:rPr lang="en-US" sz="2400" dirty="0"/>
              <a:t> three charge processes</a:t>
            </a:r>
            <a:endParaRPr lang="en-US" sz="2400" i="0" dirty="0">
              <a:latin typeface="Arial" panose="020B0604020202020204" pitchFamily="34" charset="0"/>
              <a:cs typeface="Arial" panose="020B0604020202020204" pitchFamily="34" charset="0"/>
            </a:endParaRPr>
          </a:p>
          <a:p>
            <a:r>
              <a:rPr lang="en-US" sz="2400" dirty="0">
                <a:latin typeface="Arial" panose="020B0604020202020204" pitchFamily="34" charset="0"/>
                <a:cs typeface="Arial" panose="020B0604020202020204" pitchFamily="34" charset="0"/>
              </a:rPr>
              <a:t>              </a:t>
            </a:r>
            <a:r>
              <a:rPr lang="en-US" sz="2400" i="0" dirty="0">
                <a:latin typeface="Arial" panose="020B0604020202020204" pitchFamily="34" charset="0"/>
                <a:cs typeface="Arial" panose="020B0604020202020204" pitchFamily="34" charset="0"/>
              </a:rPr>
              <a:t>R</a:t>
            </a:r>
            <a:r>
              <a:rPr lang="en-US" sz="2400" i="0" baseline="-25000" dirty="0">
                <a:latin typeface="Arial" panose="020B0604020202020204" pitchFamily="34" charset="0"/>
                <a:cs typeface="Arial" panose="020B0604020202020204" pitchFamily="34" charset="0"/>
              </a:rPr>
              <a:t>A</a:t>
            </a:r>
            <a:r>
              <a:rPr lang="en-US" sz="2400" i="0" dirty="0">
                <a:latin typeface="Arial" panose="020B0604020202020204" pitchFamily="34" charset="0"/>
                <a:cs typeface="Arial" panose="020B0604020202020204" pitchFamily="34" charset="0"/>
              </a:rPr>
              <a:t>  =  B</a:t>
            </a:r>
            <a:r>
              <a:rPr lang="en-US" sz="2400" i="0" baseline="-25000" dirty="0">
                <a:latin typeface="Arial" panose="020B0604020202020204" pitchFamily="34" charset="0"/>
                <a:cs typeface="Arial" panose="020B0604020202020204" pitchFamily="34" charset="0"/>
              </a:rPr>
              <a:t>A</a:t>
            </a:r>
            <a:r>
              <a:rPr lang="en-US" sz="2400" i="0" dirty="0">
                <a:latin typeface="Arial" panose="020B0604020202020204" pitchFamily="34" charset="0"/>
                <a:cs typeface="Arial" panose="020B0604020202020204" pitchFamily="34" charset="0"/>
              </a:rPr>
              <a:t> · n</a:t>
            </a:r>
            <a:r>
              <a:rPr lang="en-US" sz="2400" i="0" baseline="30000" dirty="0">
                <a:latin typeface="Arial" panose="020B0604020202020204" pitchFamily="34" charset="0"/>
                <a:cs typeface="Arial" panose="020B0604020202020204" pitchFamily="34" charset="0"/>
              </a:rPr>
              <a:t>3</a:t>
            </a:r>
            <a:endParaRPr lang="en-US" sz="2400" i="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606801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B16DBB2-FCC3-4244-BA99-C5C4851D53A5}"/>
              </a:ext>
            </a:extLst>
          </p:cNvPr>
          <p:cNvPicPr>
            <a:picLocks noChangeAspect="1"/>
          </p:cNvPicPr>
          <p:nvPr/>
        </p:nvPicPr>
        <p:blipFill rotWithShape="1">
          <a:blip r:embed="rId2">
            <a:lum bright="-20000" contrast="40000"/>
          </a:blip>
          <a:srcRect l="11015" t="13782" r="3310" b="10553"/>
          <a:stretch/>
        </p:blipFill>
        <p:spPr>
          <a:xfrm>
            <a:off x="3840480" y="1037719"/>
            <a:ext cx="7832607" cy="4691977"/>
          </a:xfrm>
          <a:prstGeom prst="rect">
            <a:avLst/>
          </a:prstGeom>
        </p:spPr>
      </p:pic>
      <p:sp>
        <p:nvSpPr>
          <p:cNvPr id="5" name="Title 1">
            <a:extLst>
              <a:ext uri="{FF2B5EF4-FFF2-40B4-BE49-F238E27FC236}">
                <a16:creationId xmlns:a16="http://schemas.microsoft.com/office/drawing/2014/main" id="{4AEF4EE8-A418-4658-8ECC-F43EFFE577B9}"/>
              </a:ext>
            </a:extLst>
          </p:cNvPr>
          <p:cNvSpPr txBox="1">
            <a:spLocks/>
          </p:cNvSpPr>
          <p:nvPr/>
        </p:nvSpPr>
        <p:spPr>
          <a:xfrm>
            <a:off x="19050" y="0"/>
            <a:ext cx="12172950" cy="749300"/>
          </a:xfrm>
          <a:prstGeom prst="rect">
            <a:avLst/>
          </a:prstGeom>
          <a:solidFill>
            <a:schemeClr val="accent6">
              <a:lumMod val="20000"/>
              <a:lumOff val="80000"/>
            </a:schemeClr>
          </a:solidFill>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Semiconductors</a:t>
            </a:r>
            <a:endParaRPr lang="en-US" dirty="0"/>
          </a:p>
        </p:txBody>
      </p:sp>
      <p:pic>
        <p:nvPicPr>
          <p:cNvPr id="6" name="Picture 5">
            <a:extLst>
              <a:ext uri="{FF2B5EF4-FFF2-40B4-BE49-F238E27FC236}">
                <a16:creationId xmlns:a16="http://schemas.microsoft.com/office/drawing/2014/main" id="{6B636416-ACD7-412C-8D88-9D03310E4B31}"/>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10884216" y="0"/>
            <a:ext cx="1181291" cy="940498"/>
          </a:xfrm>
          <a:prstGeom prst="rect">
            <a:avLst/>
          </a:prstGeom>
        </p:spPr>
      </p:pic>
      <p:sp>
        <p:nvSpPr>
          <p:cNvPr id="8" name="TextBox 7">
            <a:extLst>
              <a:ext uri="{FF2B5EF4-FFF2-40B4-BE49-F238E27FC236}">
                <a16:creationId xmlns:a16="http://schemas.microsoft.com/office/drawing/2014/main" id="{8085E759-35C8-4C91-81BC-95F719D33162}"/>
              </a:ext>
            </a:extLst>
          </p:cNvPr>
          <p:cNvSpPr txBox="1"/>
          <p:nvPr/>
        </p:nvSpPr>
        <p:spPr>
          <a:xfrm>
            <a:off x="0" y="1037719"/>
            <a:ext cx="3950208" cy="6001643"/>
          </a:xfrm>
          <a:prstGeom prst="rect">
            <a:avLst/>
          </a:prstGeom>
          <a:noFill/>
        </p:spPr>
        <p:txBody>
          <a:bodyPr wrap="square">
            <a:spAutoFit/>
          </a:bodyPr>
          <a:lstStyle/>
          <a:p>
            <a:pPr marL="342900" indent="-342900">
              <a:lnSpc>
                <a:spcPct val="150000"/>
              </a:lnSpc>
              <a:buFont typeface="Wingdings" panose="05000000000000000000" pitchFamily="2" charset="2"/>
              <a:buChar char="§"/>
            </a:pPr>
            <a:r>
              <a:rPr lang="en-US" sz="2400" dirty="0">
                <a:latin typeface="Arial" panose="020B0604020202020204" pitchFamily="34" charset="0"/>
                <a:cs typeface="Arial" panose="020B0604020202020204" pitchFamily="34" charset="0"/>
              </a:rPr>
              <a:t>Auger recombination -energy of transition is given to another carrier (the conduction band or the valence band),</a:t>
            </a:r>
          </a:p>
          <a:p>
            <a:pPr marL="342900" indent="-342900">
              <a:lnSpc>
                <a:spcPct val="150000"/>
              </a:lnSpc>
              <a:buFont typeface="Wingdings" panose="05000000000000000000" pitchFamily="2" charset="2"/>
              <a:buChar char="§"/>
            </a:pPr>
            <a:r>
              <a:rPr lang="en-US" sz="2400" dirty="0">
                <a:latin typeface="Arial" panose="020B0604020202020204" pitchFamily="34" charset="0"/>
                <a:cs typeface="Arial" panose="020B0604020202020204" pitchFamily="34" charset="0"/>
              </a:rPr>
              <a:t>This electron (or hole) then relaxes thermally (releasing its excess energy and momentum to phonons). </a:t>
            </a:r>
          </a:p>
          <a:p>
            <a:pPr marL="342900" indent="-342900">
              <a:buFont typeface="Wingdings" panose="05000000000000000000" pitchFamily="2" charset="2"/>
              <a:buChar char="§"/>
            </a:pPr>
            <a:endParaRPr 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1114467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4D5E7C5-C57B-46D9-9CAC-EA38B7526179}"/>
              </a:ext>
            </a:extLst>
          </p:cNvPr>
          <p:cNvPicPr>
            <a:picLocks noChangeAspect="1"/>
          </p:cNvPicPr>
          <p:nvPr/>
        </p:nvPicPr>
        <p:blipFill rotWithShape="1">
          <a:blip r:embed="rId2">
            <a:lum bright="-20000" contrast="40000"/>
          </a:blip>
          <a:srcRect l="4122" t="2600" r="8584" b="3419"/>
          <a:stretch/>
        </p:blipFill>
        <p:spPr>
          <a:xfrm>
            <a:off x="6829161" y="1307942"/>
            <a:ext cx="5362839" cy="3608439"/>
          </a:xfrm>
          <a:prstGeom prst="rect">
            <a:avLst/>
          </a:prstGeom>
        </p:spPr>
      </p:pic>
      <p:sp>
        <p:nvSpPr>
          <p:cNvPr id="8" name="TextBox 7">
            <a:extLst>
              <a:ext uri="{FF2B5EF4-FFF2-40B4-BE49-F238E27FC236}">
                <a16:creationId xmlns:a16="http://schemas.microsoft.com/office/drawing/2014/main" id="{144A65E6-9625-4871-AB24-74983360EBF9}"/>
              </a:ext>
            </a:extLst>
          </p:cNvPr>
          <p:cNvSpPr txBox="1"/>
          <p:nvPr/>
        </p:nvSpPr>
        <p:spPr>
          <a:xfrm>
            <a:off x="48768" y="752442"/>
            <a:ext cx="7095744" cy="5942011"/>
          </a:xfrm>
          <a:prstGeom prst="rect">
            <a:avLst/>
          </a:prstGeom>
          <a:noFill/>
        </p:spPr>
        <p:txBody>
          <a:bodyPr wrap="square">
            <a:spAutoFit/>
          </a:bodyPr>
          <a:lstStyle/>
          <a:p>
            <a:r>
              <a:rPr lang="en-US" sz="2400" b="1" dirty="0">
                <a:latin typeface="Arial" panose="020B0604020202020204" pitchFamily="34" charset="0"/>
                <a:cs typeface="Arial" panose="020B0604020202020204" pitchFamily="34" charset="0"/>
              </a:rPr>
              <a:t>Surface Recombination</a:t>
            </a:r>
          </a:p>
          <a:p>
            <a:pPr marL="342900" indent="-342900">
              <a:lnSpc>
                <a:spcPct val="150000"/>
              </a:lnSpc>
              <a:buFont typeface="Wingdings" panose="05000000000000000000" pitchFamily="2" charset="2"/>
              <a:buChar char="§"/>
            </a:pPr>
            <a:r>
              <a:rPr lang="en-US" sz="2400" dirty="0">
                <a:latin typeface="Arial" panose="020B0604020202020204" pitchFamily="34" charset="0"/>
                <a:cs typeface="Arial" panose="020B0604020202020204" pitchFamily="34" charset="0"/>
              </a:rPr>
              <a:t>abrupt discontinuity of the lattice structure at the surface,--localized energy states or generation-recombination centers </a:t>
            </a:r>
          </a:p>
          <a:p>
            <a:pPr marL="342900" indent="-342900">
              <a:lnSpc>
                <a:spcPct val="150000"/>
              </a:lnSpc>
              <a:buFont typeface="Wingdings" panose="05000000000000000000" pitchFamily="2" charset="2"/>
              <a:buChar char="§"/>
            </a:pPr>
            <a:r>
              <a:rPr lang="en-US" sz="2400" dirty="0">
                <a:latin typeface="Arial" panose="020B0604020202020204" pitchFamily="34" charset="0"/>
                <a:cs typeface="Arial" panose="020B0604020202020204" pitchFamily="34" charset="0"/>
              </a:rPr>
              <a:t>These  surface states enhance the recombination rate at the surface region. </a:t>
            </a:r>
          </a:p>
          <a:p>
            <a:pPr marL="342900" indent="-342900">
              <a:lnSpc>
                <a:spcPct val="150000"/>
              </a:lnSpc>
              <a:buFont typeface="Wingdings" panose="05000000000000000000" pitchFamily="2" charset="2"/>
              <a:buChar char="§"/>
            </a:pPr>
            <a:r>
              <a:rPr lang="en-US" sz="2400" dirty="0">
                <a:latin typeface="Arial" panose="020B0604020202020204" pitchFamily="34" charset="0"/>
                <a:cs typeface="Arial" panose="020B0604020202020204" pitchFamily="34" charset="0"/>
              </a:rPr>
              <a:t>The total number of carriers recombining at the surface per unit area in unit time</a:t>
            </a:r>
          </a:p>
          <a:p>
            <a:pPr marL="342900" indent="-342900">
              <a:lnSpc>
                <a:spcPct val="150000"/>
              </a:lnSpc>
              <a:buFont typeface="Wingdings" panose="05000000000000000000" pitchFamily="2" charset="2"/>
              <a:buChar char="§"/>
            </a:pPr>
            <a:r>
              <a:rPr lang="en-US" sz="2400" dirty="0"/>
              <a:t>the total number of carriers recombining at the surface per unit area and unit time can be simplified to</a:t>
            </a:r>
            <a:endParaRPr lang="en-US" sz="2400" dirty="0">
              <a:latin typeface="Arial" panose="020B0604020202020204" pitchFamily="34" charset="0"/>
              <a:cs typeface="Arial" panose="020B0604020202020204" pitchFamily="34" charset="0"/>
            </a:endParaRPr>
          </a:p>
        </p:txBody>
      </p:sp>
      <p:pic>
        <p:nvPicPr>
          <p:cNvPr id="12" name="Picture 11">
            <a:extLst>
              <a:ext uri="{FF2B5EF4-FFF2-40B4-BE49-F238E27FC236}">
                <a16:creationId xmlns:a16="http://schemas.microsoft.com/office/drawing/2014/main" id="{7430ED27-55B1-4DEF-8F4B-0C4A5D9E505C}"/>
              </a:ext>
            </a:extLst>
          </p:cNvPr>
          <p:cNvPicPr>
            <a:picLocks noChangeAspect="1"/>
          </p:cNvPicPr>
          <p:nvPr/>
        </p:nvPicPr>
        <p:blipFill>
          <a:blip r:embed="rId3">
            <a:lum bright="-20000" contrast="40000"/>
          </a:blip>
          <a:stretch>
            <a:fillRect/>
          </a:stretch>
        </p:blipFill>
        <p:spPr>
          <a:xfrm>
            <a:off x="1301666" y="5852160"/>
            <a:ext cx="3369173" cy="842293"/>
          </a:xfrm>
          <a:prstGeom prst="rect">
            <a:avLst/>
          </a:prstGeom>
        </p:spPr>
      </p:pic>
      <p:sp>
        <p:nvSpPr>
          <p:cNvPr id="14" name="TextBox 13">
            <a:extLst>
              <a:ext uri="{FF2B5EF4-FFF2-40B4-BE49-F238E27FC236}">
                <a16:creationId xmlns:a16="http://schemas.microsoft.com/office/drawing/2014/main" id="{13326DDE-F37E-4B00-9350-39A10D0C519D}"/>
              </a:ext>
            </a:extLst>
          </p:cNvPr>
          <p:cNvSpPr txBox="1"/>
          <p:nvPr/>
        </p:nvSpPr>
        <p:spPr>
          <a:xfrm>
            <a:off x="7059168" y="4732238"/>
            <a:ext cx="5084064" cy="2150397"/>
          </a:xfrm>
          <a:prstGeom prst="rect">
            <a:avLst/>
          </a:prstGeom>
          <a:noFill/>
        </p:spPr>
        <p:txBody>
          <a:bodyPr wrap="square">
            <a:spAutoFit/>
          </a:bodyPr>
          <a:lstStyle/>
          <a:p>
            <a:pPr>
              <a:lnSpc>
                <a:spcPct val="150000"/>
              </a:lnSpc>
            </a:pPr>
            <a:r>
              <a:rPr lang="en-US" sz="2300" dirty="0" err="1">
                <a:latin typeface="Arial" panose="020B0604020202020204" pitchFamily="34" charset="0"/>
                <a:cs typeface="Arial" panose="020B0604020202020204" pitchFamily="34" charset="0"/>
              </a:rPr>
              <a:t>p</a:t>
            </a:r>
            <a:r>
              <a:rPr lang="en-US" sz="2300" baseline="-25000" dirty="0" err="1">
                <a:latin typeface="Arial" panose="020B0604020202020204" pitchFamily="34" charset="0"/>
                <a:cs typeface="Arial" panose="020B0604020202020204" pitchFamily="34" charset="0"/>
              </a:rPr>
              <a:t>s</a:t>
            </a:r>
            <a:r>
              <a:rPr lang="en-US" sz="2300" dirty="0">
                <a:latin typeface="Arial" panose="020B0604020202020204" pitchFamily="34" charset="0"/>
                <a:cs typeface="Arial" panose="020B0604020202020204" pitchFamily="34" charset="0"/>
              </a:rPr>
              <a:t> denotes the hole concentrations at the surface, and </a:t>
            </a:r>
            <a:r>
              <a:rPr lang="en-US" sz="2300" dirty="0" err="1">
                <a:latin typeface="Arial" panose="020B0604020202020204" pitchFamily="34" charset="0"/>
                <a:cs typeface="Arial" panose="020B0604020202020204" pitchFamily="34" charset="0"/>
              </a:rPr>
              <a:t>N</a:t>
            </a:r>
            <a:r>
              <a:rPr lang="en-US" sz="2300" baseline="-25000" dirty="0" err="1">
                <a:latin typeface="Arial" panose="020B0604020202020204" pitchFamily="34" charset="0"/>
                <a:cs typeface="Arial" panose="020B0604020202020204" pitchFamily="34" charset="0"/>
              </a:rPr>
              <a:t>st</a:t>
            </a:r>
            <a:r>
              <a:rPr lang="en-US" sz="2300" dirty="0">
                <a:latin typeface="Arial" panose="020B0604020202020204" pitchFamily="34" charset="0"/>
                <a:cs typeface="Arial" panose="020B0604020202020204" pitchFamily="34" charset="0"/>
              </a:rPr>
              <a:t> is the recombination center density per unit area</a:t>
            </a:r>
          </a:p>
        </p:txBody>
      </p:sp>
      <p:sp>
        <p:nvSpPr>
          <p:cNvPr id="7" name="Title 1">
            <a:extLst>
              <a:ext uri="{FF2B5EF4-FFF2-40B4-BE49-F238E27FC236}">
                <a16:creationId xmlns:a16="http://schemas.microsoft.com/office/drawing/2014/main" id="{434E370D-0AB3-E3DB-20C3-C9D9F7C4099B}"/>
              </a:ext>
            </a:extLst>
          </p:cNvPr>
          <p:cNvSpPr txBox="1">
            <a:spLocks/>
          </p:cNvSpPr>
          <p:nvPr/>
        </p:nvSpPr>
        <p:spPr>
          <a:xfrm>
            <a:off x="19050" y="0"/>
            <a:ext cx="12172950" cy="749300"/>
          </a:xfrm>
          <a:prstGeom prst="rect">
            <a:avLst/>
          </a:prstGeom>
          <a:solidFill>
            <a:schemeClr val="accent6">
              <a:lumMod val="20000"/>
              <a:lumOff val="80000"/>
            </a:schemeClr>
          </a:solidFill>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Semiconductors</a:t>
            </a:r>
            <a:endParaRPr lang="en-US" dirty="0"/>
          </a:p>
        </p:txBody>
      </p:sp>
      <p:pic>
        <p:nvPicPr>
          <p:cNvPr id="9" name="Picture 8">
            <a:extLst>
              <a:ext uri="{FF2B5EF4-FFF2-40B4-BE49-F238E27FC236}">
                <a16:creationId xmlns:a16="http://schemas.microsoft.com/office/drawing/2014/main" id="{2A454E9D-2586-08D1-077D-F0DA4902E638}"/>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10884216" y="0"/>
            <a:ext cx="1181291" cy="940498"/>
          </a:xfrm>
          <a:prstGeom prst="rect">
            <a:avLst/>
          </a:prstGeom>
        </p:spPr>
      </p:pic>
    </p:spTree>
    <p:extLst>
      <p:ext uri="{BB962C8B-B14F-4D97-AF65-F5344CB8AC3E}">
        <p14:creationId xmlns:p14="http://schemas.microsoft.com/office/powerpoint/2010/main" val="197370049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Recombination rates as function of the carrier density">
            <a:extLst>
              <a:ext uri="{FF2B5EF4-FFF2-40B4-BE49-F238E27FC236}">
                <a16:creationId xmlns:a16="http://schemas.microsoft.com/office/drawing/2014/main" id="{E0908C66-0E39-4D3D-8061-CA2F96CA21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987" y="1402471"/>
            <a:ext cx="7957207" cy="5339705"/>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a:extLst>
              <a:ext uri="{FF2B5EF4-FFF2-40B4-BE49-F238E27FC236}">
                <a16:creationId xmlns:a16="http://schemas.microsoft.com/office/drawing/2014/main" id="{3515EE17-3659-414C-BE5C-85642770E111}"/>
              </a:ext>
            </a:extLst>
          </p:cNvPr>
          <p:cNvSpPr txBox="1">
            <a:spLocks/>
          </p:cNvSpPr>
          <p:nvPr/>
        </p:nvSpPr>
        <p:spPr>
          <a:xfrm>
            <a:off x="19050" y="0"/>
            <a:ext cx="12172950" cy="749300"/>
          </a:xfrm>
          <a:prstGeom prst="rect">
            <a:avLst/>
          </a:prstGeom>
          <a:solidFill>
            <a:schemeClr val="accent6">
              <a:lumMod val="20000"/>
              <a:lumOff val="80000"/>
            </a:schemeClr>
          </a:solidFill>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Semiconductors</a:t>
            </a:r>
          </a:p>
        </p:txBody>
      </p:sp>
      <p:pic>
        <p:nvPicPr>
          <p:cNvPr id="5" name="Picture 4">
            <a:extLst>
              <a:ext uri="{FF2B5EF4-FFF2-40B4-BE49-F238E27FC236}">
                <a16:creationId xmlns:a16="http://schemas.microsoft.com/office/drawing/2014/main" id="{FBD78AC1-A2B1-4848-8BC1-A98293CFCE41}"/>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10884216" y="0"/>
            <a:ext cx="1181291" cy="940498"/>
          </a:xfrm>
          <a:prstGeom prst="rect">
            <a:avLst/>
          </a:prstGeom>
        </p:spPr>
      </p:pic>
      <p:sp>
        <p:nvSpPr>
          <p:cNvPr id="6" name="TextBox 5">
            <a:extLst>
              <a:ext uri="{FF2B5EF4-FFF2-40B4-BE49-F238E27FC236}">
                <a16:creationId xmlns:a16="http://schemas.microsoft.com/office/drawing/2014/main" id="{ECC012E3-EF49-43DE-BC0E-84C6CDF633B8}"/>
              </a:ext>
            </a:extLst>
          </p:cNvPr>
          <p:cNvSpPr txBox="1"/>
          <p:nvPr/>
        </p:nvSpPr>
        <p:spPr>
          <a:xfrm>
            <a:off x="289560" y="653171"/>
            <a:ext cx="6236208" cy="579967"/>
          </a:xfrm>
          <a:prstGeom prst="rect">
            <a:avLst/>
          </a:prstGeom>
          <a:noFill/>
        </p:spPr>
        <p:txBody>
          <a:bodyPr wrap="square">
            <a:spAutoFit/>
          </a:bodyPr>
          <a:lstStyle/>
          <a:p>
            <a:pPr>
              <a:lnSpc>
                <a:spcPct val="150000"/>
              </a:lnSpc>
            </a:pPr>
            <a:r>
              <a:rPr lang="en-US" sz="2400" b="1" dirty="0">
                <a:latin typeface="Times New Roman" panose="02020603050405020304" pitchFamily="18" charset="0"/>
                <a:cs typeface="Times New Roman" panose="02020603050405020304" pitchFamily="18" charset="0"/>
              </a:rPr>
              <a:t>4. </a:t>
            </a:r>
            <a:r>
              <a:rPr lang="en-US" sz="2400" b="1" dirty="0">
                <a:effectLst/>
                <a:latin typeface="Times New Roman" panose="02020603050405020304" pitchFamily="18" charset="0"/>
                <a:ea typeface="Calibri" panose="020F0502020204030204" pitchFamily="34" charset="0"/>
                <a:cs typeface="Times New Roman" panose="02020603050405020304" pitchFamily="18" charset="0"/>
              </a:rPr>
              <a:t>Generation (G) and Recombination ( R)</a:t>
            </a:r>
          </a:p>
        </p:txBody>
      </p:sp>
      <p:sp>
        <p:nvSpPr>
          <p:cNvPr id="8" name="TextBox 7">
            <a:extLst>
              <a:ext uri="{FF2B5EF4-FFF2-40B4-BE49-F238E27FC236}">
                <a16:creationId xmlns:a16="http://schemas.microsoft.com/office/drawing/2014/main" id="{2927119B-4491-4E73-ADA4-7BCCFC605359}"/>
              </a:ext>
            </a:extLst>
          </p:cNvPr>
          <p:cNvSpPr txBox="1"/>
          <p:nvPr/>
        </p:nvSpPr>
        <p:spPr>
          <a:xfrm>
            <a:off x="7961377" y="1766792"/>
            <a:ext cx="4069636" cy="3785652"/>
          </a:xfrm>
          <a:prstGeom prst="rect">
            <a:avLst/>
          </a:prstGeom>
          <a:noFill/>
        </p:spPr>
        <p:txBody>
          <a:bodyPr wrap="square">
            <a:spAutoFit/>
          </a:bodyPr>
          <a:lstStyle/>
          <a:p>
            <a:pPr marL="342900" indent="-342900">
              <a:buFont typeface="Wingdings" panose="05000000000000000000" pitchFamily="2" charset="2"/>
              <a:buChar char="§"/>
            </a:pPr>
            <a:r>
              <a:rPr lang="en-US" sz="2400" b="0" i="0" dirty="0">
                <a:solidFill>
                  <a:srgbClr val="000000"/>
                </a:solidFill>
                <a:effectLst/>
                <a:latin typeface="Arial" panose="020B0604020202020204" pitchFamily="34" charset="0"/>
              </a:rPr>
              <a:t>If we plot the total recombination rate as a function of carrier density with the proper proportionality constants and some assumption for defect densities for </a:t>
            </a:r>
            <a:r>
              <a:rPr lang="en-US" sz="2400" b="1" i="0" dirty="0">
                <a:solidFill>
                  <a:srgbClr val="000000"/>
                </a:solidFill>
                <a:effectLst/>
                <a:latin typeface="Arial" panose="020B0604020202020204" pitchFamily="34" charset="0"/>
              </a:rPr>
              <a:t>GaAs</a:t>
            </a:r>
            <a:r>
              <a:rPr lang="en-US" sz="2400" b="0" i="0" dirty="0">
                <a:solidFill>
                  <a:srgbClr val="000000"/>
                </a:solidFill>
                <a:effectLst/>
                <a:latin typeface="Arial" panose="020B0604020202020204" pitchFamily="34" charset="0"/>
              </a:rPr>
              <a:t> and </a:t>
            </a:r>
            <a:r>
              <a:rPr lang="en-US" sz="2400" b="1" i="0" dirty="0">
                <a:solidFill>
                  <a:srgbClr val="000000"/>
                </a:solidFill>
                <a:effectLst/>
                <a:latin typeface="Arial" panose="020B0604020202020204" pitchFamily="34" charset="0"/>
              </a:rPr>
              <a:t>Si</a:t>
            </a:r>
            <a:r>
              <a:rPr lang="en-US" sz="2400" b="0" i="0" dirty="0">
                <a:solidFill>
                  <a:srgbClr val="000000"/>
                </a:solidFill>
                <a:effectLst/>
                <a:latin typeface="Arial" panose="020B0604020202020204" pitchFamily="34" charset="0"/>
              </a:rPr>
              <a:t>, we obtain the following highly informative picture.</a:t>
            </a:r>
            <a:endParaRPr lang="en-US" sz="2400" dirty="0"/>
          </a:p>
        </p:txBody>
      </p:sp>
    </p:spTree>
    <p:extLst>
      <p:ext uri="{BB962C8B-B14F-4D97-AF65-F5344CB8AC3E}">
        <p14:creationId xmlns:p14="http://schemas.microsoft.com/office/powerpoint/2010/main" val="42783078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9C61B75-D908-414A-953C-FDA6C122DE27}"/>
              </a:ext>
            </a:extLst>
          </p:cNvPr>
          <p:cNvSpPr txBox="1">
            <a:spLocks noGrp="1"/>
          </p:cNvSpPr>
          <p:nvPr>
            <p:ph type="title"/>
          </p:nvPr>
        </p:nvSpPr>
        <p:spPr>
          <a:xfrm>
            <a:off x="590550" y="79375"/>
            <a:ext cx="10515600" cy="911225"/>
          </a:xfrm>
          <a:prstGeom prst="rect">
            <a:avLst/>
          </a:prstGeom>
          <a:solidFill>
            <a:schemeClr val="accent6">
              <a:lumMod val="20000"/>
              <a:lumOff val="80000"/>
            </a:schemeClr>
          </a:solidFill>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Semiconductor Physics </a:t>
            </a:r>
          </a:p>
        </p:txBody>
      </p:sp>
      <p:pic>
        <p:nvPicPr>
          <p:cNvPr id="6146" name="Picture 2" descr="&#10;   &#10;    Figure 8 : N-type semiconductor &#10;   &#10;  ">
            <a:extLst>
              <a:ext uri="{FF2B5EF4-FFF2-40B4-BE49-F238E27FC236}">
                <a16:creationId xmlns:a16="http://schemas.microsoft.com/office/drawing/2014/main" id="{A4D692F5-ADB6-47C0-B5D6-D1DD5F9E96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7372" y="4549774"/>
            <a:ext cx="5572128" cy="2228851"/>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10;   &#10;    Figure 6 : P-type semiconductor&#10;   &#10;  ">
            <a:extLst>
              <a:ext uri="{FF2B5EF4-FFF2-40B4-BE49-F238E27FC236}">
                <a16:creationId xmlns:a16="http://schemas.microsoft.com/office/drawing/2014/main" id="{6823B95F-5E78-49BF-9A95-4C25729870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12502" y="4656696"/>
            <a:ext cx="5005773" cy="2002309"/>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10;   &#10;    Figure 4 : Intrinsic semiconductor &#10;   &#10;  ">
            <a:extLst>
              <a:ext uri="{FF2B5EF4-FFF2-40B4-BE49-F238E27FC236}">
                <a16:creationId xmlns:a16="http://schemas.microsoft.com/office/drawing/2014/main" id="{B8DEF462-A3F4-43A4-A27B-8ECBD219E16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10302" y="2284899"/>
            <a:ext cx="5005773" cy="2017577"/>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10;   &#10;    Figure 1 : Formation of energy bands for electrons in a silicon crystal with a diamond-type lattice structure &#10;   &#10;  ">
            <a:extLst>
              <a:ext uri="{FF2B5EF4-FFF2-40B4-BE49-F238E27FC236}">
                <a16:creationId xmlns:a16="http://schemas.microsoft.com/office/drawing/2014/main" id="{9B341E03-B2DE-45EC-AAC0-67E3292119F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9872" y="1905271"/>
            <a:ext cx="4572000" cy="231457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856388FA-07E3-47D3-911B-31B8A43DE07C}"/>
              </a:ext>
            </a:extLst>
          </p:cNvPr>
          <p:cNvPicPr/>
          <p:nvPr/>
        </p:nvPicPr>
        <p:blipFill>
          <a:blip r:embed="rId6" cstate="print">
            <a:extLst>
              <a:ext uri="{28A0092B-C50C-407E-A947-70E740481C1C}">
                <a14:useLocalDpi xmlns:a14="http://schemas.microsoft.com/office/drawing/2010/main" val="0"/>
              </a:ext>
            </a:extLst>
          </a:blip>
          <a:stretch>
            <a:fillRect/>
          </a:stretch>
        </p:blipFill>
        <p:spPr>
          <a:xfrm>
            <a:off x="10884216" y="0"/>
            <a:ext cx="1181291" cy="940498"/>
          </a:xfrm>
          <a:prstGeom prst="rect">
            <a:avLst/>
          </a:prstGeom>
        </p:spPr>
      </p:pic>
      <p:sp>
        <p:nvSpPr>
          <p:cNvPr id="2" name="TextBox 1">
            <a:extLst>
              <a:ext uri="{FF2B5EF4-FFF2-40B4-BE49-F238E27FC236}">
                <a16:creationId xmlns:a16="http://schemas.microsoft.com/office/drawing/2014/main" id="{BFA32B1A-94E7-4EFB-A1A9-1B7891E4E4A5}"/>
              </a:ext>
            </a:extLst>
          </p:cNvPr>
          <p:cNvSpPr txBox="1"/>
          <p:nvPr/>
        </p:nvSpPr>
        <p:spPr>
          <a:xfrm>
            <a:off x="499872" y="4169664"/>
            <a:ext cx="3474720" cy="369332"/>
          </a:xfrm>
          <a:prstGeom prst="rect">
            <a:avLst/>
          </a:prstGeom>
          <a:noFill/>
        </p:spPr>
        <p:txBody>
          <a:bodyPr wrap="square" rtlCol="0">
            <a:spAutoFit/>
          </a:bodyPr>
          <a:lstStyle/>
          <a:p>
            <a:r>
              <a:rPr lang="en-US" dirty="0"/>
              <a:t>Large electrons small holes </a:t>
            </a:r>
          </a:p>
        </p:txBody>
      </p:sp>
      <p:sp>
        <p:nvSpPr>
          <p:cNvPr id="9" name="TextBox 8">
            <a:extLst>
              <a:ext uri="{FF2B5EF4-FFF2-40B4-BE49-F238E27FC236}">
                <a16:creationId xmlns:a16="http://schemas.microsoft.com/office/drawing/2014/main" id="{B1F09599-CDD8-4DA6-BD89-86E7E06A56EE}"/>
              </a:ext>
            </a:extLst>
          </p:cNvPr>
          <p:cNvSpPr txBox="1"/>
          <p:nvPr/>
        </p:nvSpPr>
        <p:spPr>
          <a:xfrm>
            <a:off x="6975829" y="4314182"/>
            <a:ext cx="3474720" cy="369332"/>
          </a:xfrm>
          <a:prstGeom prst="rect">
            <a:avLst/>
          </a:prstGeom>
          <a:noFill/>
        </p:spPr>
        <p:txBody>
          <a:bodyPr wrap="square" rtlCol="0">
            <a:spAutoFit/>
          </a:bodyPr>
          <a:lstStyle/>
          <a:p>
            <a:r>
              <a:rPr lang="en-US" dirty="0"/>
              <a:t>Large holes small electrons </a:t>
            </a:r>
          </a:p>
        </p:txBody>
      </p:sp>
      <p:sp>
        <p:nvSpPr>
          <p:cNvPr id="10" name="TextBox 9">
            <a:extLst>
              <a:ext uri="{FF2B5EF4-FFF2-40B4-BE49-F238E27FC236}">
                <a16:creationId xmlns:a16="http://schemas.microsoft.com/office/drawing/2014/main" id="{D37DA344-4DE7-4D2D-98F1-12DDFABB9199}"/>
              </a:ext>
            </a:extLst>
          </p:cNvPr>
          <p:cNvSpPr txBox="1"/>
          <p:nvPr/>
        </p:nvSpPr>
        <p:spPr>
          <a:xfrm>
            <a:off x="307371" y="1488821"/>
            <a:ext cx="6345407" cy="461665"/>
          </a:xfrm>
          <a:prstGeom prst="rect">
            <a:avLst/>
          </a:prstGeom>
          <a:noFill/>
        </p:spPr>
        <p:txBody>
          <a:bodyPr wrap="square" rtlCol="0">
            <a:spAutoFit/>
          </a:bodyPr>
          <a:lstStyle/>
          <a:p>
            <a:r>
              <a:rPr lang="en-US" sz="2400" dirty="0"/>
              <a:t>Separate atoms come together and form crystals</a:t>
            </a:r>
          </a:p>
        </p:txBody>
      </p:sp>
      <p:sp>
        <p:nvSpPr>
          <p:cNvPr id="11" name="TextBox 10">
            <a:extLst>
              <a:ext uri="{FF2B5EF4-FFF2-40B4-BE49-F238E27FC236}">
                <a16:creationId xmlns:a16="http://schemas.microsoft.com/office/drawing/2014/main" id="{99C07F49-02D8-46E2-A435-1B81B3E3C9A3}"/>
              </a:ext>
            </a:extLst>
          </p:cNvPr>
          <p:cNvSpPr txBox="1"/>
          <p:nvPr/>
        </p:nvSpPr>
        <p:spPr>
          <a:xfrm>
            <a:off x="6710173" y="1484782"/>
            <a:ext cx="5481827" cy="461665"/>
          </a:xfrm>
          <a:prstGeom prst="rect">
            <a:avLst/>
          </a:prstGeom>
          <a:noFill/>
        </p:spPr>
        <p:txBody>
          <a:bodyPr wrap="square" rtlCol="0">
            <a:spAutoFit/>
          </a:bodyPr>
          <a:lstStyle/>
          <a:p>
            <a:r>
              <a:rPr lang="en-US" sz="2400" dirty="0"/>
              <a:t>Equal number of electrons and holes </a:t>
            </a:r>
          </a:p>
        </p:txBody>
      </p:sp>
      <p:sp>
        <p:nvSpPr>
          <p:cNvPr id="12" name="Title 3">
            <a:extLst>
              <a:ext uri="{FF2B5EF4-FFF2-40B4-BE49-F238E27FC236}">
                <a16:creationId xmlns:a16="http://schemas.microsoft.com/office/drawing/2014/main" id="{D481D821-BBE8-4D01-9FEF-B315AE0B81B0}"/>
              </a:ext>
            </a:extLst>
          </p:cNvPr>
          <p:cNvSpPr txBox="1">
            <a:spLocks/>
          </p:cNvSpPr>
          <p:nvPr/>
        </p:nvSpPr>
        <p:spPr>
          <a:xfrm>
            <a:off x="590550" y="925096"/>
            <a:ext cx="6773418" cy="6159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Times New Roman" panose="02020603050405020304" pitchFamily="18" charset="0"/>
                <a:cs typeface="Times New Roman" panose="02020603050405020304" pitchFamily="18" charset="0"/>
              </a:rPr>
              <a:t>1. </a:t>
            </a:r>
            <a:r>
              <a:rPr lang="en-US" sz="2800" b="1" dirty="0">
                <a:latin typeface="Times New Roman" panose="02020603050405020304" pitchFamily="18" charset="0"/>
                <a:cs typeface="Times New Roman" panose="02020603050405020304" pitchFamily="18" charset="0"/>
              </a:rPr>
              <a:t>Semiconducting  materials-summary  </a:t>
            </a:r>
          </a:p>
        </p:txBody>
      </p:sp>
    </p:spTree>
    <p:extLst>
      <p:ext uri="{BB962C8B-B14F-4D97-AF65-F5344CB8AC3E}">
        <p14:creationId xmlns:p14="http://schemas.microsoft.com/office/powerpoint/2010/main" val="295393547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D158A30-94CF-4D8B-A26B-06B7370AB522}"/>
              </a:ext>
            </a:extLst>
          </p:cNvPr>
          <p:cNvSpPr txBox="1">
            <a:spLocks/>
          </p:cNvSpPr>
          <p:nvPr/>
        </p:nvSpPr>
        <p:spPr>
          <a:xfrm>
            <a:off x="19050" y="0"/>
            <a:ext cx="12172950" cy="749300"/>
          </a:xfrm>
          <a:prstGeom prst="rect">
            <a:avLst/>
          </a:prstGeom>
          <a:solidFill>
            <a:schemeClr val="accent6">
              <a:lumMod val="20000"/>
              <a:lumOff val="80000"/>
            </a:schemeClr>
          </a:solidFill>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Semiconductors</a:t>
            </a:r>
          </a:p>
        </p:txBody>
      </p:sp>
      <p:pic>
        <p:nvPicPr>
          <p:cNvPr id="4" name="Picture 3">
            <a:extLst>
              <a:ext uri="{FF2B5EF4-FFF2-40B4-BE49-F238E27FC236}">
                <a16:creationId xmlns:a16="http://schemas.microsoft.com/office/drawing/2014/main" id="{42898C9E-F613-4386-B039-8DDA1CE7D798}"/>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10884216" y="0"/>
            <a:ext cx="1181291" cy="940498"/>
          </a:xfrm>
          <a:prstGeom prst="rect">
            <a:avLst/>
          </a:prstGeom>
        </p:spPr>
      </p:pic>
      <p:sp>
        <p:nvSpPr>
          <p:cNvPr id="8" name="TextBox 7">
            <a:extLst>
              <a:ext uri="{FF2B5EF4-FFF2-40B4-BE49-F238E27FC236}">
                <a16:creationId xmlns:a16="http://schemas.microsoft.com/office/drawing/2014/main" id="{71663E71-F091-4689-923B-3456CA7EE425}"/>
              </a:ext>
            </a:extLst>
          </p:cNvPr>
          <p:cNvSpPr txBox="1"/>
          <p:nvPr/>
        </p:nvSpPr>
        <p:spPr>
          <a:xfrm>
            <a:off x="89917" y="803973"/>
            <a:ext cx="12065507" cy="1200329"/>
          </a:xfrm>
          <a:prstGeom prst="rect">
            <a:avLst/>
          </a:prstGeom>
          <a:noFill/>
        </p:spPr>
        <p:txBody>
          <a:bodyPr wrap="square" rtlCol="0">
            <a:spAutoFit/>
          </a:bodyPr>
          <a:lstStyle/>
          <a:p>
            <a:r>
              <a:rPr lang="en-US" sz="2400" b="1" dirty="0">
                <a:latin typeface="Arial" panose="020B0604020202020204" pitchFamily="34" charset="0"/>
                <a:cs typeface="Arial" panose="020B0604020202020204" pitchFamily="34" charset="0"/>
              </a:rPr>
              <a:t>5. The p-n junction</a:t>
            </a:r>
          </a:p>
          <a:p>
            <a:pPr marL="342900" indent="-342900" algn="l">
              <a:buFont typeface="Wingdings" panose="05000000000000000000" pitchFamily="2" charset="2"/>
              <a:buChar char="§"/>
            </a:pPr>
            <a:r>
              <a:rPr lang="en-US" sz="2400" b="0" i="0" u="none" strike="noStrike" baseline="0" dirty="0">
                <a:latin typeface="Arial" panose="020B0604020202020204" pitchFamily="34" charset="0"/>
                <a:cs typeface="Arial" panose="020B0604020202020204" pitchFamily="34" charset="0"/>
              </a:rPr>
              <a:t>A single-crystal material -one region is doped with acceptor impurity atoms to form the p region and the adjacent region is doped with donor atoms to form the n region. </a:t>
            </a:r>
          </a:p>
        </p:txBody>
      </p:sp>
      <p:pic>
        <p:nvPicPr>
          <p:cNvPr id="5" name="Picture 4">
            <a:extLst>
              <a:ext uri="{FF2B5EF4-FFF2-40B4-BE49-F238E27FC236}">
                <a16:creationId xmlns:a16="http://schemas.microsoft.com/office/drawing/2014/main" id="{9D26F992-B40B-4764-8155-B5DBF3E0802D}"/>
              </a:ext>
            </a:extLst>
          </p:cNvPr>
          <p:cNvPicPr>
            <a:picLocks noChangeAspect="1"/>
          </p:cNvPicPr>
          <p:nvPr/>
        </p:nvPicPr>
        <p:blipFill rotWithShape="1">
          <a:blip r:embed="rId3">
            <a:lum bright="-20000" contrast="40000"/>
          </a:blip>
          <a:srcRect t="12950" r="3534"/>
          <a:stretch/>
        </p:blipFill>
        <p:spPr>
          <a:xfrm>
            <a:off x="4046773" y="2254898"/>
            <a:ext cx="3290470" cy="2012330"/>
          </a:xfrm>
          <a:prstGeom prst="rect">
            <a:avLst/>
          </a:prstGeom>
        </p:spPr>
      </p:pic>
      <p:pic>
        <p:nvPicPr>
          <p:cNvPr id="9" name="Picture 8">
            <a:extLst>
              <a:ext uri="{FF2B5EF4-FFF2-40B4-BE49-F238E27FC236}">
                <a16:creationId xmlns:a16="http://schemas.microsoft.com/office/drawing/2014/main" id="{A9569F23-87D4-4E1E-B581-76FD35CD76F0}"/>
              </a:ext>
            </a:extLst>
          </p:cNvPr>
          <p:cNvPicPr>
            <a:picLocks noChangeAspect="1"/>
          </p:cNvPicPr>
          <p:nvPr/>
        </p:nvPicPr>
        <p:blipFill rotWithShape="1">
          <a:blip r:embed="rId4">
            <a:lum bright="-20000" contrast="40000"/>
          </a:blip>
          <a:srcRect l="8467" t="9643" r="6805" b="9821"/>
          <a:stretch/>
        </p:blipFill>
        <p:spPr>
          <a:xfrm>
            <a:off x="3713149" y="4267228"/>
            <a:ext cx="3710808" cy="2349139"/>
          </a:xfrm>
          <a:prstGeom prst="rect">
            <a:avLst/>
          </a:prstGeom>
        </p:spPr>
      </p:pic>
      <p:sp>
        <p:nvSpPr>
          <p:cNvPr id="13" name="TextBox 12">
            <a:extLst>
              <a:ext uri="{FF2B5EF4-FFF2-40B4-BE49-F238E27FC236}">
                <a16:creationId xmlns:a16="http://schemas.microsoft.com/office/drawing/2014/main" id="{3E59F820-1AB6-4EF8-B1A2-94790C53100C}"/>
              </a:ext>
            </a:extLst>
          </p:cNvPr>
          <p:cNvSpPr txBox="1"/>
          <p:nvPr/>
        </p:nvSpPr>
        <p:spPr>
          <a:xfrm>
            <a:off x="7670867" y="4096089"/>
            <a:ext cx="4484557" cy="1697068"/>
          </a:xfrm>
          <a:prstGeom prst="rect">
            <a:avLst/>
          </a:prstGeom>
          <a:noFill/>
        </p:spPr>
        <p:txBody>
          <a:bodyPr wrap="square">
            <a:spAutoFit/>
          </a:bodyPr>
          <a:lstStyle/>
          <a:p>
            <a:pPr>
              <a:lnSpc>
                <a:spcPct val="150000"/>
              </a:lnSpc>
            </a:pPr>
            <a:r>
              <a:rPr lang="en-US" sz="2400" dirty="0"/>
              <a:t>The space charge region, the electric field, and the forces acting on the charged carriers</a:t>
            </a:r>
          </a:p>
        </p:txBody>
      </p:sp>
      <p:sp>
        <p:nvSpPr>
          <p:cNvPr id="10" name="TextBox 9">
            <a:extLst>
              <a:ext uri="{FF2B5EF4-FFF2-40B4-BE49-F238E27FC236}">
                <a16:creationId xmlns:a16="http://schemas.microsoft.com/office/drawing/2014/main" id="{334A61B7-0640-45B2-8D06-E530EF1B2C54}"/>
              </a:ext>
            </a:extLst>
          </p:cNvPr>
          <p:cNvSpPr txBox="1"/>
          <p:nvPr/>
        </p:nvSpPr>
        <p:spPr>
          <a:xfrm>
            <a:off x="1292352" y="2430066"/>
            <a:ext cx="3044000" cy="461665"/>
          </a:xfrm>
          <a:prstGeom prst="rect">
            <a:avLst/>
          </a:prstGeom>
          <a:noFill/>
        </p:spPr>
        <p:txBody>
          <a:bodyPr wrap="square">
            <a:spAutoFit/>
          </a:bodyPr>
          <a:lstStyle/>
          <a:p>
            <a:r>
              <a:rPr lang="en-US" sz="2400" dirty="0"/>
              <a:t>Phosphorous doped</a:t>
            </a:r>
          </a:p>
        </p:txBody>
      </p:sp>
      <p:sp>
        <p:nvSpPr>
          <p:cNvPr id="12" name="TextBox 11">
            <a:extLst>
              <a:ext uri="{FF2B5EF4-FFF2-40B4-BE49-F238E27FC236}">
                <a16:creationId xmlns:a16="http://schemas.microsoft.com/office/drawing/2014/main" id="{44E8B422-9EAC-45F2-95E6-F0FB9DC0E2CA}"/>
              </a:ext>
            </a:extLst>
          </p:cNvPr>
          <p:cNvSpPr txBox="1"/>
          <p:nvPr/>
        </p:nvSpPr>
        <p:spPr>
          <a:xfrm>
            <a:off x="6870192" y="2568566"/>
            <a:ext cx="2084832" cy="461665"/>
          </a:xfrm>
          <a:prstGeom prst="rect">
            <a:avLst/>
          </a:prstGeom>
          <a:noFill/>
        </p:spPr>
        <p:txBody>
          <a:bodyPr wrap="square">
            <a:spAutoFit/>
          </a:bodyPr>
          <a:lstStyle/>
          <a:p>
            <a:r>
              <a:rPr lang="en-US" sz="2400" dirty="0"/>
              <a:t>Boron doped</a:t>
            </a:r>
          </a:p>
        </p:txBody>
      </p:sp>
    </p:spTree>
    <p:extLst>
      <p:ext uri="{BB962C8B-B14F-4D97-AF65-F5344CB8AC3E}">
        <p14:creationId xmlns:p14="http://schemas.microsoft.com/office/powerpoint/2010/main" val="280443179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49A45136-F06B-474A-9EA9-A8709784A010}"/>
              </a:ext>
            </a:extLst>
          </p:cNvPr>
          <p:cNvSpPr txBox="1"/>
          <p:nvPr/>
        </p:nvSpPr>
        <p:spPr>
          <a:xfrm>
            <a:off x="28267" y="2453068"/>
            <a:ext cx="6620256" cy="2802627"/>
          </a:xfrm>
          <a:prstGeom prst="rect">
            <a:avLst/>
          </a:prstGeom>
          <a:noFill/>
        </p:spPr>
        <p:txBody>
          <a:bodyPr wrap="square">
            <a:spAutoFit/>
          </a:bodyPr>
          <a:lstStyle/>
          <a:p>
            <a:pPr marL="342900" indent="-342900">
              <a:lnSpc>
                <a:spcPct val="150000"/>
              </a:lnSpc>
              <a:buFont typeface="Wingdings" panose="05000000000000000000" pitchFamily="2" charset="2"/>
              <a:buChar char="§"/>
            </a:pPr>
            <a:r>
              <a:rPr lang="en-US" sz="2400" b="0" i="0" dirty="0">
                <a:solidFill>
                  <a:srgbClr val="414042"/>
                </a:solidFill>
                <a:effectLst/>
                <a:latin typeface="Lato"/>
              </a:rPr>
              <a:t>the holes migrate to the n –type material</a:t>
            </a:r>
          </a:p>
          <a:p>
            <a:pPr marL="342900" indent="-342900">
              <a:lnSpc>
                <a:spcPct val="150000"/>
              </a:lnSpc>
              <a:buFont typeface="Wingdings" panose="05000000000000000000" pitchFamily="2" charset="2"/>
              <a:buChar char="§"/>
            </a:pPr>
            <a:r>
              <a:rPr lang="en-US" sz="2400" dirty="0">
                <a:solidFill>
                  <a:srgbClr val="414042"/>
                </a:solidFill>
                <a:latin typeface="Lato"/>
              </a:rPr>
              <a:t>They leave behind negatively charged ions </a:t>
            </a:r>
            <a:endParaRPr lang="en-US" sz="2400" b="0" i="0" dirty="0">
              <a:solidFill>
                <a:srgbClr val="414042"/>
              </a:solidFill>
              <a:effectLst/>
              <a:latin typeface="Lato"/>
            </a:endParaRPr>
          </a:p>
          <a:p>
            <a:pPr marL="342900" indent="-342900">
              <a:lnSpc>
                <a:spcPct val="150000"/>
              </a:lnSpc>
              <a:buFont typeface="Wingdings" panose="05000000000000000000" pitchFamily="2" charset="2"/>
              <a:buChar char="§"/>
            </a:pPr>
            <a:r>
              <a:rPr lang="en-US" sz="2400" b="0" i="0" dirty="0">
                <a:solidFill>
                  <a:srgbClr val="414042"/>
                </a:solidFill>
                <a:effectLst/>
                <a:latin typeface="Lato"/>
              </a:rPr>
              <a:t>Along the junction- P-type negative  acceptor ions ( </a:t>
            </a:r>
            <a:r>
              <a:rPr lang="en-US" sz="2400" b="0" i="0" u="none" strike="noStrike" dirty="0">
                <a:solidFill>
                  <a:srgbClr val="414143"/>
                </a:solidFill>
                <a:effectLst/>
                <a:latin typeface="Lato"/>
              </a:rPr>
              <a:t>N</a:t>
            </a:r>
            <a:r>
              <a:rPr lang="en-US" sz="2400" b="0" i="0" u="none" strike="noStrike" baseline="-25000" dirty="0">
                <a:solidFill>
                  <a:srgbClr val="414143"/>
                </a:solidFill>
                <a:effectLst/>
                <a:latin typeface="Lato"/>
              </a:rPr>
              <a:t>a</a:t>
            </a:r>
            <a:r>
              <a:rPr lang="en-US" sz="2400" b="0" i="0" dirty="0">
                <a:solidFill>
                  <a:srgbClr val="414042"/>
                </a:solidFill>
                <a:effectLst/>
                <a:latin typeface="Lato"/>
              </a:rPr>
              <a:t> ), and  N-type positive N</a:t>
            </a:r>
            <a:r>
              <a:rPr lang="en-US" sz="2400" b="0" i="0" baseline="-25000" dirty="0">
                <a:solidFill>
                  <a:srgbClr val="414042"/>
                </a:solidFill>
                <a:effectLst/>
                <a:latin typeface="Lato"/>
              </a:rPr>
              <a:t>d</a:t>
            </a:r>
            <a:r>
              <a:rPr lang="en-US" sz="2400" b="0" i="0" dirty="0">
                <a:solidFill>
                  <a:srgbClr val="414042"/>
                </a:solidFill>
                <a:effectLst/>
                <a:latin typeface="Lato"/>
              </a:rPr>
              <a:t> ions.</a:t>
            </a:r>
            <a:endParaRPr lang="en-US" sz="2400" dirty="0"/>
          </a:p>
        </p:txBody>
      </p:sp>
      <p:sp>
        <p:nvSpPr>
          <p:cNvPr id="10" name="TextBox 9">
            <a:extLst>
              <a:ext uri="{FF2B5EF4-FFF2-40B4-BE49-F238E27FC236}">
                <a16:creationId xmlns:a16="http://schemas.microsoft.com/office/drawing/2014/main" id="{8792C827-9DE4-4891-9467-FF9C45F642C8}"/>
              </a:ext>
            </a:extLst>
          </p:cNvPr>
          <p:cNvSpPr txBox="1"/>
          <p:nvPr/>
        </p:nvSpPr>
        <p:spPr>
          <a:xfrm>
            <a:off x="83429" y="5176807"/>
            <a:ext cx="6620256" cy="830997"/>
          </a:xfrm>
          <a:prstGeom prst="rect">
            <a:avLst/>
          </a:prstGeom>
          <a:noFill/>
        </p:spPr>
        <p:txBody>
          <a:bodyPr wrap="square">
            <a:spAutoFit/>
          </a:bodyPr>
          <a:lstStyle/>
          <a:p>
            <a:pPr marL="342900" indent="-342900">
              <a:buFont typeface="Wingdings" panose="05000000000000000000" pitchFamily="2" charset="2"/>
              <a:buChar char="§"/>
            </a:pPr>
            <a:r>
              <a:rPr lang="en-US" sz="2400" b="0" i="0" dirty="0">
                <a:solidFill>
                  <a:srgbClr val="414042"/>
                </a:solidFill>
                <a:effectLst/>
                <a:latin typeface="Arial" panose="020B0604020202020204" pitchFamily="34" charset="0"/>
                <a:cs typeface="Arial" panose="020B0604020202020204" pitchFamily="34" charset="0"/>
              </a:rPr>
              <a:t>transfer of electrons and holes across the</a:t>
            </a:r>
          </a:p>
          <a:p>
            <a:r>
              <a:rPr lang="en-US" sz="2400" b="0" i="0" dirty="0">
                <a:solidFill>
                  <a:srgbClr val="414042"/>
                </a:solidFill>
                <a:effectLst/>
                <a:latin typeface="Arial" panose="020B0604020202020204" pitchFamily="34" charset="0"/>
                <a:cs typeface="Arial" panose="020B0604020202020204" pitchFamily="34" charset="0"/>
              </a:rPr>
              <a:t>     PN junction is known as </a:t>
            </a:r>
            <a:r>
              <a:rPr lang="en-US" sz="2400" b="1" i="0" dirty="0">
                <a:solidFill>
                  <a:srgbClr val="414042"/>
                </a:solidFill>
                <a:effectLst/>
                <a:latin typeface="Arial" panose="020B0604020202020204" pitchFamily="34" charset="0"/>
                <a:cs typeface="Arial" panose="020B0604020202020204" pitchFamily="34" charset="0"/>
              </a:rPr>
              <a:t>diffusion</a:t>
            </a:r>
            <a:endParaRPr lang="en-US" sz="2400" dirty="0">
              <a:latin typeface="Arial" panose="020B0604020202020204" pitchFamily="34" charset="0"/>
              <a:cs typeface="Arial" panose="020B0604020202020204" pitchFamily="34" charset="0"/>
            </a:endParaRPr>
          </a:p>
        </p:txBody>
      </p:sp>
      <p:sp>
        <p:nvSpPr>
          <p:cNvPr id="16" name="Title 1">
            <a:extLst>
              <a:ext uri="{FF2B5EF4-FFF2-40B4-BE49-F238E27FC236}">
                <a16:creationId xmlns:a16="http://schemas.microsoft.com/office/drawing/2014/main" id="{D6C41DFA-A27C-4526-A601-634B4219D618}"/>
              </a:ext>
            </a:extLst>
          </p:cNvPr>
          <p:cNvSpPr txBox="1">
            <a:spLocks/>
          </p:cNvSpPr>
          <p:nvPr/>
        </p:nvSpPr>
        <p:spPr>
          <a:xfrm>
            <a:off x="-48196" y="-111631"/>
            <a:ext cx="12172950" cy="749300"/>
          </a:xfrm>
          <a:prstGeom prst="rect">
            <a:avLst/>
          </a:prstGeom>
          <a:solidFill>
            <a:schemeClr val="accent6">
              <a:lumMod val="20000"/>
              <a:lumOff val="80000"/>
            </a:schemeClr>
          </a:solidFill>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Semiconductors</a:t>
            </a:r>
          </a:p>
        </p:txBody>
      </p:sp>
      <p:pic>
        <p:nvPicPr>
          <p:cNvPr id="17" name="Picture 16">
            <a:extLst>
              <a:ext uri="{FF2B5EF4-FFF2-40B4-BE49-F238E27FC236}">
                <a16:creationId xmlns:a16="http://schemas.microsoft.com/office/drawing/2014/main" id="{69E9520D-7537-4EB2-BF18-43C96D5902FB}"/>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10884216" y="0"/>
            <a:ext cx="1181291" cy="940498"/>
          </a:xfrm>
          <a:prstGeom prst="rect">
            <a:avLst/>
          </a:prstGeom>
        </p:spPr>
      </p:pic>
      <p:sp>
        <p:nvSpPr>
          <p:cNvPr id="18" name="TextBox 17">
            <a:extLst>
              <a:ext uri="{FF2B5EF4-FFF2-40B4-BE49-F238E27FC236}">
                <a16:creationId xmlns:a16="http://schemas.microsoft.com/office/drawing/2014/main" id="{D9D8E277-93E5-4478-BC5D-65D1C9141BB2}"/>
              </a:ext>
            </a:extLst>
          </p:cNvPr>
          <p:cNvSpPr txBox="1"/>
          <p:nvPr/>
        </p:nvSpPr>
        <p:spPr>
          <a:xfrm>
            <a:off x="84869" y="524999"/>
            <a:ext cx="3006851" cy="461665"/>
          </a:xfrm>
          <a:prstGeom prst="rect">
            <a:avLst/>
          </a:prstGeom>
          <a:noFill/>
        </p:spPr>
        <p:txBody>
          <a:bodyPr wrap="square" rtlCol="0">
            <a:spAutoFit/>
          </a:bodyPr>
          <a:lstStyle/>
          <a:p>
            <a:r>
              <a:rPr lang="en-US" sz="2400" b="1" dirty="0">
                <a:latin typeface="Arial" panose="020B0604020202020204" pitchFamily="34" charset="0"/>
                <a:cs typeface="Arial" panose="020B0604020202020204" pitchFamily="34" charset="0"/>
              </a:rPr>
              <a:t>5. The p-n junction</a:t>
            </a:r>
          </a:p>
        </p:txBody>
      </p:sp>
      <p:pic>
        <p:nvPicPr>
          <p:cNvPr id="11" name="Picture 10">
            <a:extLst>
              <a:ext uri="{FF2B5EF4-FFF2-40B4-BE49-F238E27FC236}">
                <a16:creationId xmlns:a16="http://schemas.microsoft.com/office/drawing/2014/main" id="{4062EFE1-388D-4E15-BD44-BE393B6528D7}"/>
              </a:ext>
            </a:extLst>
          </p:cNvPr>
          <p:cNvPicPr>
            <a:picLocks noChangeAspect="1"/>
          </p:cNvPicPr>
          <p:nvPr/>
        </p:nvPicPr>
        <p:blipFill rotWithShape="1">
          <a:blip r:embed="rId3">
            <a:lum bright="-20000" contrast="40000"/>
          </a:blip>
          <a:srcRect l="6222" t="3240" r="3174" b="9445"/>
          <a:stretch/>
        </p:blipFill>
        <p:spPr>
          <a:xfrm>
            <a:off x="6428318" y="2152975"/>
            <a:ext cx="5610435" cy="4603112"/>
          </a:xfrm>
          <a:prstGeom prst="rect">
            <a:avLst/>
          </a:prstGeom>
        </p:spPr>
      </p:pic>
      <p:sp>
        <p:nvSpPr>
          <p:cNvPr id="13" name="TextBox 12">
            <a:extLst>
              <a:ext uri="{FF2B5EF4-FFF2-40B4-BE49-F238E27FC236}">
                <a16:creationId xmlns:a16="http://schemas.microsoft.com/office/drawing/2014/main" id="{08517AFC-2409-4ED5-90C1-7B3E682092A6}"/>
              </a:ext>
            </a:extLst>
          </p:cNvPr>
          <p:cNvSpPr txBox="1"/>
          <p:nvPr/>
        </p:nvSpPr>
        <p:spPr>
          <a:xfrm>
            <a:off x="28267" y="940498"/>
            <a:ext cx="11446594" cy="1685526"/>
          </a:xfrm>
          <a:prstGeom prst="rect">
            <a:avLst/>
          </a:prstGeom>
          <a:noFill/>
        </p:spPr>
        <p:txBody>
          <a:bodyPr wrap="square">
            <a:spAutoFit/>
          </a:bodyPr>
          <a:lstStyle/>
          <a:p>
            <a:pPr marL="342900" indent="-342900">
              <a:lnSpc>
                <a:spcPct val="150000"/>
              </a:lnSpc>
              <a:buFont typeface="Wingdings" panose="05000000000000000000" pitchFamily="2" charset="2"/>
              <a:buChar char="§"/>
            </a:pPr>
            <a:r>
              <a:rPr lang="en-US" sz="2400" b="0" i="0" dirty="0">
                <a:solidFill>
                  <a:srgbClr val="414042"/>
                </a:solidFill>
                <a:effectLst/>
                <a:latin typeface="Lato"/>
              </a:rPr>
              <a:t>A very large density gradient exists between both sides of the PN junction</a:t>
            </a:r>
          </a:p>
          <a:p>
            <a:pPr marL="342900" indent="-342900">
              <a:lnSpc>
                <a:spcPct val="150000"/>
              </a:lnSpc>
              <a:buFont typeface="Wingdings" panose="05000000000000000000" pitchFamily="2" charset="2"/>
              <a:buChar char="§"/>
            </a:pPr>
            <a:r>
              <a:rPr lang="en-US" sz="2400" b="0" i="0" dirty="0">
                <a:solidFill>
                  <a:srgbClr val="414042"/>
                </a:solidFill>
                <a:effectLst/>
                <a:latin typeface="Lato"/>
              </a:rPr>
              <a:t>free electrons migrate to the P-type material</a:t>
            </a:r>
          </a:p>
          <a:p>
            <a:pPr marL="342900" indent="-342900">
              <a:lnSpc>
                <a:spcPct val="150000"/>
              </a:lnSpc>
              <a:buFont typeface="Wingdings" panose="05000000000000000000" pitchFamily="2" charset="2"/>
              <a:buChar char="§"/>
            </a:pPr>
            <a:r>
              <a:rPr lang="en-US" sz="2400" b="0" i="0" dirty="0">
                <a:solidFill>
                  <a:srgbClr val="414042"/>
                </a:solidFill>
                <a:effectLst/>
                <a:latin typeface="Lato"/>
              </a:rPr>
              <a:t>they leave behind positively charged ions </a:t>
            </a:r>
          </a:p>
        </p:txBody>
      </p:sp>
    </p:spTree>
    <p:extLst>
      <p:ext uri="{BB962C8B-B14F-4D97-AF65-F5344CB8AC3E}">
        <p14:creationId xmlns:p14="http://schemas.microsoft.com/office/powerpoint/2010/main" val="299902278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E1E2A64-28D6-4A3C-83D3-8EBE500965AE}"/>
              </a:ext>
            </a:extLst>
          </p:cNvPr>
          <p:cNvSpPr txBox="1"/>
          <p:nvPr/>
        </p:nvSpPr>
        <p:spPr>
          <a:xfrm>
            <a:off x="126492" y="893444"/>
            <a:ext cx="12065507" cy="4464684"/>
          </a:xfrm>
          <a:prstGeom prst="rect">
            <a:avLst/>
          </a:prstGeom>
          <a:noFill/>
        </p:spPr>
        <p:txBody>
          <a:bodyPr wrap="square">
            <a:spAutoFit/>
          </a:bodyPr>
          <a:lstStyle/>
          <a:p>
            <a:pPr marL="342900" indent="-342900">
              <a:lnSpc>
                <a:spcPct val="150000"/>
              </a:lnSpc>
              <a:buFont typeface="Wingdings" panose="05000000000000000000" pitchFamily="2" charset="2"/>
              <a:buChar char="§"/>
            </a:pPr>
            <a:r>
              <a:rPr lang="en-US" sz="2400" dirty="0">
                <a:latin typeface="Arial" panose="020B0604020202020204" pitchFamily="34" charset="0"/>
                <a:cs typeface="Arial" panose="020B0604020202020204" pitchFamily="34" charset="0"/>
              </a:rPr>
              <a:t>As these impurity charges are uncovered, an electric field (or electrostatic potential difference) is produced, which limits the diffusion of the holes and electrons.</a:t>
            </a:r>
          </a:p>
          <a:p>
            <a:pPr marL="342900" indent="-342900">
              <a:lnSpc>
                <a:spcPct val="150000"/>
              </a:lnSpc>
              <a:buFont typeface="Wingdings" panose="05000000000000000000" pitchFamily="2" charset="2"/>
              <a:buChar char="§"/>
            </a:pPr>
            <a:r>
              <a:rPr lang="en-US" sz="2400" dirty="0"/>
              <a:t>The transition region between the n-type and the p-type semiconductors is called the space-charge region</a:t>
            </a:r>
          </a:p>
          <a:p>
            <a:pPr marL="342900" indent="-342900">
              <a:lnSpc>
                <a:spcPct val="150000"/>
              </a:lnSpc>
              <a:buFont typeface="Wingdings" panose="05000000000000000000" pitchFamily="2" charset="2"/>
              <a:buChar char="§"/>
            </a:pPr>
            <a:r>
              <a:rPr lang="en-US" sz="2400" dirty="0"/>
              <a:t>The electrostatic potential difference resulting from the junction formation is called the built-in voltage, </a:t>
            </a:r>
            <a:r>
              <a:rPr lang="en-US" sz="2400" dirty="0" err="1"/>
              <a:t>Vbi</a:t>
            </a:r>
            <a:r>
              <a:rPr lang="en-US" sz="2400" dirty="0"/>
              <a:t>.</a:t>
            </a:r>
          </a:p>
          <a:p>
            <a:pPr marL="342900" indent="-342900">
              <a:lnSpc>
                <a:spcPct val="150000"/>
              </a:lnSpc>
              <a:buFont typeface="Wingdings" panose="05000000000000000000" pitchFamily="2" charset="2"/>
              <a:buChar char="§"/>
            </a:pPr>
            <a:r>
              <a:rPr lang="en-US" sz="2400" dirty="0"/>
              <a:t>The electrostatics of this situation (assuming a single acceptor and a single donor level) are governed by Poisson’s equation</a:t>
            </a:r>
            <a:endParaRPr lang="en-US" sz="2400" dirty="0">
              <a:latin typeface="Arial" panose="020B0604020202020204" pitchFamily="34" charset="0"/>
              <a:cs typeface="Arial" panose="020B0604020202020204" pitchFamily="34" charset="0"/>
            </a:endParaRPr>
          </a:p>
        </p:txBody>
      </p:sp>
      <p:sp>
        <p:nvSpPr>
          <p:cNvPr id="5" name="Title 1">
            <a:extLst>
              <a:ext uri="{FF2B5EF4-FFF2-40B4-BE49-F238E27FC236}">
                <a16:creationId xmlns:a16="http://schemas.microsoft.com/office/drawing/2014/main" id="{3F0CE5CB-BC24-4C2C-8814-3CC9A9A763C6}"/>
              </a:ext>
            </a:extLst>
          </p:cNvPr>
          <p:cNvSpPr txBox="1">
            <a:spLocks/>
          </p:cNvSpPr>
          <p:nvPr/>
        </p:nvSpPr>
        <p:spPr>
          <a:xfrm>
            <a:off x="-48196" y="-111631"/>
            <a:ext cx="12172950" cy="749300"/>
          </a:xfrm>
          <a:prstGeom prst="rect">
            <a:avLst/>
          </a:prstGeom>
          <a:solidFill>
            <a:schemeClr val="accent6">
              <a:lumMod val="20000"/>
              <a:lumOff val="80000"/>
            </a:schemeClr>
          </a:solidFill>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Semiconductors</a:t>
            </a:r>
          </a:p>
        </p:txBody>
      </p:sp>
      <p:pic>
        <p:nvPicPr>
          <p:cNvPr id="6" name="Picture 5">
            <a:extLst>
              <a:ext uri="{FF2B5EF4-FFF2-40B4-BE49-F238E27FC236}">
                <a16:creationId xmlns:a16="http://schemas.microsoft.com/office/drawing/2014/main" id="{271F22BB-7882-4BD3-985B-02A72DA73AA4}"/>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10884216" y="0"/>
            <a:ext cx="1181291" cy="940498"/>
          </a:xfrm>
          <a:prstGeom prst="rect">
            <a:avLst/>
          </a:prstGeom>
        </p:spPr>
      </p:pic>
      <p:pic>
        <p:nvPicPr>
          <p:cNvPr id="8" name="Picture 7">
            <a:extLst>
              <a:ext uri="{FF2B5EF4-FFF2-40B4-BE49-F238E27FC236}">
                <a16:creationId xmlns:a16="http://schemas.microsoft.com/office/drawing/2014/main" id="{40DEDE2E-70A2-44A4-B645-D7E195A2EAE1}"/>
              </a:ext>
            </a:extLst>
          </p:cNvPr>
          <p:cNvPicPr>
            <a:picLocks noChangeAspect="1"/>
          </p:cNvPicPr>
          <p:nvPr/>
        </p:nvPicPr>
        <p:blipFill>
          <a:blip r:embed="rId3">
            <a:lum bright="-20000" contrast="40000"/>
          </a:blip>
          <a:stretch>
            <a:fillRect/>
          </a:stretch>
        </p:blipFill>
        <p:spPr>
          <a:xfrm>
            <a:off x="1476553" y="5481670"/>
            <a:ext cx="4561726" cy="965771"/>
          </a:xfrm>
          <a:prstGeom prst="rect">
            <a:avLst/>
          </a:prstGeom>
        </p:spPr>
      </p:pic>
    </p:spTree>
    <p:extLst>
      <p:ext uri="{BB962C8B-B14F-4D97-AF65-F5344CB8AC3E}">
        <p14:creationId xmlns:p14="http://schemas.microsoft.com/office/powerpoint/2010/main" val="108177553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3E31D00-62E9-457C-8A1F-4FBED413AEBE}"/>
              </a:ext>
            </a:extLst>
          </p:cNvPr>
          <p:cNvSpPr txBox="1"/>
          <p:nvPr/>
        </p:nvSpPr>
        <p:spPr>
          <a:xfrm>
            <a:off x="-27024" y="797510"/>
            <a:ext cx="5981045" cy="6117509"/>
          </a:xfrm>
          <a:prstGeom prst="rect">
            <a:avLst/>
          </a:prstGeom>
          <a:noFill/>
        </p:spPr>
        <p:txBody>
          <a:bodyPr wrap="square">
            <a:spAutoFit/>
          </a:bodyPr>
          <a:lstStyle/>
          <a:p>
            <a:pPr marL="285750" indent="-285750">
              <a:lnSpc>
                <a:spcPct val="150000"/>
              </a:lnSpc>
              <a:buFont typeface="Wingdings" panose="05000000000000000000" pitchFamily="2" charset="2"/>
              <a:buChar char="§"/>
            </a:pPr>
            <a:r>
              <a:rPr lang="en-US" sz="2400" b="0" i="0" dirty="0">
                <a:solidFill>
                  <a:srgbClr val="414042"/>
                </a:solidFill>
                <a:effectLst/>
                <a:latin typeface="Lato"/>
              </a:rPr>
              <a:t>In equilibrium </a:t>
            </a:r>
            <a:r>
              <a:rPr lang="en-US" sz="2400" b="0" i="0" dirty="0" err="1">
                <a:solidFill>
                  <a:srgbClr val="414042"/>
                </a:solidFill>
                <a:effectLst/>
                <a:latin typeface="Lato"/>
              </a:rPr>
              <a:t>Vbi</a:t>
            </a:r>
            <a:r>
              <a:rPr lang="en-US" sz="2400" b="0" i="0" dirty="0">
                <a:solidFill>
                  <a:srgbClr val="414042"/>
                </a:solidFill>
                <a:effectLst/>
                <a:latin typeface="Lato"/>
              </a:rPr>
              <a:t> occurs “potential barrier” zone around the area of the junction as the donor atoms repel the holes and the acceptor atoms repel the electrons.</a:t>
            </a:r>
          </a:p>
          <a:p>
            <a:pPr marL="285750" indent="-285750">
              <a:lnSpc>
                <a:spcPct val="150000"/>
              </a:lnSpc>
              <a:buFont typeface="Wingdings" panose="05000000000000000000" pitchFamily="2" charset="2"/>
              <a:buChar char="§"/>
            </a:pPr>
            <a:r>
              <a:rPr lang="en-US" sz="2400" b="0" i="0" dirty="0">
                <a:solidFill>
                  <a:srgbClr val="414042"/>
                </a:solidFill>
                <a:effectLst/>
                <a:latin typeface="Lato"/>
              </a:rPr>
              <a:t>the regions on either sides of the junction become completely depleted (</a:t>
            </a:r>
            <a:r>
              <a:rPr lang="en-US" sz="2400" b="1" i="0" dirty="0">
                <a:solidFill>
                  <a:srgbClr val="414042"/>
                </a:solidFill>
                <a:effectLst/>
                <a:latin typeface="Lato"/>
              </a:rPr>
              <a:t>Depletion Layer</a:t>
            </a:r>
            <a:r>
              <a:rPr lang="en-US" sz="2400" b="0" i="0" dirty="0">
                <a:solidFill>
                  <a:srgbClr val="414042"/>
                </a:solidFill>
                <a:effectLst/>
                <a:latin typeface="Lato"/>
              </a:rPr>
              <a:t>)of any more free carriers in comparison to the N and P type materials further away from the junction. </a:t>
            </a:r>
          </a:p>
        </p:txBody>
      </p:sp>
      <p:grpSp>
        <p:nvGrpSpPr>
          <p:cNvPr id="6" name="Group 5">
            <a:extLst>
              <a:ext uri="{FF2B5EF4-FFF2-40B4-BE49-F238E27FC236}">
                <a16:creationId xmlns:a16="http://schemas.microsoft.com/office/drawing/2014/main" id="{0263B2E1-76F4-4B7B-B9E6-13004CCD3A3E}"/>
              </a:ext>
            </a:extLst>
          </p:cNvPr>
          <p:cNvGrpSpPr/>
          <p:nvPr/>
        </p:nvGrpSpPr>
        <p:grpSpPr>
          <a:xfrm>
            <a:off x="6611792" y="2014951"/>
            <a:ext cx="5334640" cy="4118008"/>
            <a:chOff x="6723888" y="142589"/>
            <a:chExt cx="5334640" cy="4118008"/>
          </a:xfrm>
        </p:grpSpPr>
        <p:sp>
          <p:nvSpPr>
            <p:cNvPr id="8" name="TextBox 7">
              <a:extLst>
                <a:ext uri="{FF2B5EF4-FFF2-40B4-BE49-F238E27FC236}">
                  <a16:creationId xmlns:a16="http://schemas.microsoft.com/office/drawing/2014/main" id="{182A764F-B6EF-40A2-A517-0C66E0E28AC7}"/>
                </a:ext>
              </a:extLst>
            </p:cNvPr>
            <p:cNvSpPr txBox="1"/>
            <p:nvPr/>
          </p:nvSpPr>
          <p:spPr>
            <a:xfrm>
              <a:off x="6754368" y="3798932"/>
              <a:ext cx="1804416" cy="461665"/>
            </a:xfrm>
            <a:prstGeom prst="rect">
              <a:avLst/>
            </a:prstGeom>
            <a:noFill/>
          </p:spPr>
          <p:txBody>
            <a:bodyPr wrap="square" rtlCol="0">
              <a:spAutoFit/>
            </a:bodyPr>
            <a:lstStyle/>
            <a:p>
              <a:endParaRPr lang="en-US" sz="2400" dirty="0"/>
            </a:p>
          </p:txBody>
        </p:sp>
        <p:pic>
          <p:nvPicPr>
            <p:cNvPr id="9" name="Picture 4">
              <a:extLst>
                <a:ext uri="{FF2B5EF4-FFF2-40B4-BE49-F238E27FC236}">
                  <a16:creationId xmlns:a16="http://schemas.microsoft.com/office/drawing/2014/main" id="{7F1CCCE9-2A7C-4436-9365-CE3C46E1A839}"/>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6723888" y="142589"/>
              <a:ext cx="5334640" cy="3897058"/>
            </a:xfrm>
            <a:prstGeom prst="rect">
              <a:avLst/>
            </a:prstGeom>
            <a:noFill/>
            <a:extLst>
              <a:ext uri="{909E8E84-426E-40DD-AFC4-6F175D3DCCD1}">
                <a14:hiddenFill xmlns:a14="http://schemas.microsoft.com/office/drawing/2010/main">
                  <a:solidFill>
                    <a:srgbClr val="FFFFFF"/>
                  </a:solidFill>
                </a14:hiddenFill>
              </a:ext>
            </a:extLst>
          </p:spPr>
        </p:pic>
      </p:grpSp>
      <p:sp>
        <p:nvSpPr>
          <p:cNvPr id="12" name="Title 1">
            <a:extLst>
              <a:ext uri="{FF2B5EF4-FFF2-40B4-BE49-F238E27FC236}">
                <a16:creationId xmlns:a16="http://schemas.microsoft.com/office/drawing/2014/main" id="{41229881-CC4A-4679-B724-2B87A686A4A1}"/>
              </a:ext>
            </a:extLst>
          </p:cNvPr>
          <p:cNvSpPr txBox="1">
            <a:spLocks/>
          </p:cNvSpPr>
          <p:nvPr/>
        </p:nvSpPr>
        <p:spPr>
          <a:xfrm>
            <a:off x="-48196" y="-111631"/>
            <a:ext cx="12172950" cy="749300"/>
          </a:xfrm>
          <a:prstGeom prst="rect">
            <a:avLst/>
          </a:prstGeom>
          <a:solidFill>
            <a:schemeClr val="accent6">
              <a:lumMod val="20000"/>
              <a:lumOff val="80000"/>
            </a:schemeClr>
          </a:solidFill>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Semiconductors</a:t>
            </a:r>
          </a:p>
        </p:txBody>
      </p:sp>
      <p:pic>
        <p:nvPicPr>
          <p:cNvPr id="13" name="Picture 12">
            <a:extLst>
              <a:ext uri="{FF2B5EF4-FFF2-40B4-BE49-F238E27FC236}">
                <a16:creationId xmlns:a16="http://schemas.microsoft.com/office/drawing/2014/main" id="{42A4B350-1416-4392-B309-0C12ADBD74CF}"/>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10884216" y="0"/>
            <a:ext cx="1181291" cy="940498"/>
          </a:xfrm>
          <a:prstGeom prst="rect">
            <a:avLst/>
          </a:prstGeom>
        </p:spPr>
      </p:pic>
      <p:sp>
        <p:nvSpPr>
          <p:cNvPr id="14" name="TextBox 13">
            <a:extLst>
              <a:ext uri="{FF2B5EF4-FFF2-40B4-BE49-F238E27FC236}">
                <a16:creationId xmlns:a16="http://schemas.microsoft.com/office/drawing/2014/main" id="{4009A911-63D4-4264-B13B-7287E62F50EE}"/>
              </a:ext>
            </a:extLst>
          </p:cNvPr>
          <p:cNvSpPr txBox="1"/>
          <p:nvPr/>
        </p:nvSpPr>
        <p:spPr>
          <a:xfrm>
            <a:off x="84869" y="524999"/>
            <a:ext cx="3006851" cy="461665"/>
          </a:xfrm>
          <a:prstGeom prst="rect">
            <a:avLst/>
          </a:prstGeom>
          <a:noFill/>
        </p:spPr>
        <p:txBody>
          <a:bodyPr wrap="square" rtlCol="0">
            <a:spAutoFit/>
          </a:bodyPr>
          <a:lstStyle/>
          <a:p>
            <a:r>
              <a:rPr lang="en-US" sz="2400" b="1" dirty="0">
                <a:latin typeface="Arial" panose="020B0604020202020204" pitchFamily="34" charset="0"/>
                <a:cs typeface="Arial" panose="020B0604020202020204" pitchFamily="34" charset="0"/>
              </a:rPr>
              <a:t>5. The p-n junction</a:t>
            </a:r>
          </a:p>
        </p:txBody>
      </p:sp>
      <p:sp>
        <p:nvSpPr>
          <p:cNvPr id="17" name="TextBox 16">
            <a:extLst>
              <a:ext uri="{FF2B5EF4-FFF2-40B4-BE49-F238E27FC236}">
                <a16:creationId xmlns:a16="http://schemas.microsoft.com/office/drawing/2014/main" id="{472952CD-EDBE-4DE6-AD8B-A15EC1E07148}"/>
              </a:ext>
            </a:extLst>
          </p:cNvPr>
          <p:cNvSpPr txBox="1"/>
          <p:nvPr/>
        </p:nvSpPr>
        <p:spPr>
          <a:xfrm>
            <a:off x="5364480" y="601865"/>
            <a:ext cx="6581952" cy="1140697"/>
          </a:xfrm>
          <a:prstGeom prst="rect">
            <a:avLst/>
          </a:prstGeom>
          <a:noFill/>
        </p:spPr>
        <p:txBody>
          <a:bodyPr wrap="square">
            <a:spAutoFit/>
          </a:bodyPr>
          <a:lstStyle/>
          <a:p>
            <a:pPr marL="342900" indent="-342900">
              <a:lnSpc>
                <a:spcPct val="150000"/>
              </a:lnSpc>
              <a:buFont typeface="Wingdings" panose="05000000000000000000" pitchFamily="2" charset="2"/>
              <a:buChar char="§"/>
            </a:pPr>
            <a:r>
              <a:rPr lang="en-US" sz="2400" dirty="0"/>
              <a:t>The electrostatics of this situation is governed by Poisson’s equation</a:t>
            </a:r>
            <a:endParaRPr lang="en-US" sz="2400" dirty="0">
              <a:latin typeface="Arial" panose="020B0604020202020204" pitchFamily="34" charset="0"/>
              <a:cs typeface="Arial" panose="020B0604020202020204" pitchFamily="34" charset="0"/>
            </a:endParaRPr>
          </a:p>
        </p:txBody>
      </p:sp>
      <p:pic>
        <p:nvPicPr>
          <p:cNvPr id="18" name="Picture 17">
            <a:extLst>
              <a:ext uri="{FF2B5EF4-FFF2-40B4-BE49-F238E27FC236}">
                <a16:creationId xmlns:a16="http://schemas.microsoft.com/office/drawing/2014/main" id="{9F6041FA-212F-43AA-AE20-7835527A9C96}"/>
              </a:ext>
            </a:extLst>
          </p:cNvPr>
          <p:cNvPicPr>
            <a:picLocks noChangeAspect="1"/>
          </p:cNvPicPr>
          <p:nvPr/>
        </p:nvPicPr>
        <p:blipFill rotWithShape="1">
          <a:blip r:embed="rId5">
            <a:lum bright="-20000" contrast="40000"/>
          </a:blip>
          <a:srcRect t="25791" r="9798" b="13634"/>
          <a:stretch/>
        </p:blipFill>
        <p:spPr>
          <a:xfrm>
            <a:off x="8226781" y="1257517"/>
            <a:ext cx="3440963" cy="569692"/>
          </a:xfrm>
          <a:prstGeom prst="rect">
            <a:avLst/>
          </a:prstGeom>
        </p:spPr>
      </p:pic>
    </p:spTree>
    <p:extLst>
      <p:ext uri="{BB962C8B-B14F-4D97-AF65-F5344CB8AC3E}">
        <p14:creationId xmlns:p14="http://schemas.microsoft.com/office/powerpoint/2010/main" val="301944522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D158A30-94CF-4D8B-A26B-06B7370AB522}"/>
              </a:ext>
            </a:extLst>
          </p:cNvPr>
          <p:cNvSpPr txBox="1">
            <a:spLocks/>
          </p:cNvSpPr>
          <p:nvPr/>
        </p:nvSpPr>
        <p:spPr>
          <a:xfrm>
            <a:off x="19050" y="0"/>
            <a:ext cx="12172950" cy="749300"/>
          </a:xfrm>
          <a:prstGeom prst="rect">
            <a:avLst/>
          </a:prstGeom>
          <a:solidFill>
            <a:schemeClr val="accent6">
              <a:lumMod val="20000"/>
              <a:lumOff val="80000"/>
            </a:schemeClr>
          </a:solidFill>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Semiconductors</a:t>
            </a:r>
          </a:p>
        </p:txBody>
      </p:sp>
      <p:pic>
        <p:nvPicPr>
          <p:cNvPr id="4" name="Picture 3">
            <a:extLst>
              <a:ext uri="{FF2B5EF4-FFF2-40B4-BE49-F238E27FC236}">
                <a16:creationId xmlns:a16="http://schemas.microsoft.com/office/drawing/2014/main" id="{42898C9E-F613-4386-B039-8DDA1CE7D798}"/>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10884216" y="0"/>
            <a:ext cx="1181291" cy="940498"/>
          </a:xfrm>
          <a:prstGeom prst="rect">
            <a:avLst/>
          </a:prstGeom>
        </p:spPr>
      </p:pic>
      <p:pic>
        <p:nvPicPr>
          <p:cNvPr id="5" name="Picture 4">
            <a:extLst>
              <a:ext uri="{FF2B5EF4-FFF2-40B4-BE49-F238E27FC236}">
                <a16:creationId xmlns:a16="http://schemas.microsoft.com/office/drawing/2014/main" id="{CD8248E5-9A72-439E-8BD7-E6A20186BD19}"/>
              </a:ext>
            </a:extLst>
          </p:cNvPr>
          <p:cNvPicPr>
            <a:picLocks noChangeAspect="1"/>
          </p:cNvPicPr>
          <p:nvPr/>
        </p:nvPicPr>
        <p:blipFill rotWithShape="1">
          <a:blip r:embed="rId3">
            <a:lum bright="-20000" contrast="40000"/>
          </a:blip>
          <a:srcRect l="1442" t="10838" r="2773" b="16148"/>
          <a:stretch/>
        </p:blipFill>
        <p:spPr>
          <a:xfrm>
            <a:off x="768096" y="2489549"/>
            <a:ext cx="8778240" cy="2488502"/>
          </a:xfrm>
          <a:prstGeom prst="rect">
            <a:avLst/>
          </a:prstGeom>
        </p:spPr>
      </p:pic>
      <p:sp>
        <p:nvSpPr>
          <p:cNvPr id="6" name="TextBox 5">
            <a:extLst>
              <a:ext uri="{FF2B5EF4-FFF2-40B4-BE49-F238E27FC236}">
                <a16:creationId xmlns:a16="http://schemas.microsoft.com/office/drawing/2014/main" id="{464D3525-F5E6-4363-AF44-10C4931D2904}"/>
              </a:ext>
            </a:extLst>
          </p:cNvPr>
          <p:cNvSpPr txBox="1"/>
          <p:nvPr/>
        </p:nvSpPr>
        <p:spPr>
          <a:xfrm>
            <a:off x="768096" y="5258282"/>
            <a:ext cx="3913632" cy="1200329"/>
          </a:xfrm>
          <a:prstGeom prst="rect">
            <a:avLst/>
          </a:prstGeom>
          <a:noFill/>
        </p:spPr>
        <p:txBody>
          <a:bodyPr wrap="square">
            <a:spAutoFit/>
          </a:bodyPr>
          <a:lstStyle/>
          <a:p>
            <a:r>
              <a:rPr lang="en-US" sz="2400" dirty="0">
                <a:latin typeface="Arial" panose="020B0604020202020204" pitchFamily="34" charset="0"/>
                <a:cs typeface="Arial" panose="020B0604020202020204" pitchFamily="34" charset="0"/>
              </a:rPr>
              <a:t>The ratio of </a:t>
            </a:r>
            <a:r>
              <a:rPr lang="en-US" sz="2400" dirty="0" err="1">
                <a:latin typeface="Arial" panose="020B0604020202020204" pitchFamily="34" charset="0"/>
                <a:cs typeface="Arial" panose="020B0604020202020204" pitchFamily="34" charset="0"/>
              </a:rPr>
              <a:t>μp</a:t>
            </a:r>
            <a:r>
              <a:rPr lang="en-US" sz="2400" dirty="0">
                <a:latin typeface="Arial" panose="020B0604020202020204" pitchFamily="34" charset="0"/>
                <a:cs typeface="Arial" panose="020B0604020202020204" pitchFamily="34" charset="0"/>
              </a:rPr>
              <a:t> and </a:t>
            </a:r>
            <a:r>
              <a:rPr lang="en-US" sz="2400" dirty="0" err="1">
                <a:latin typeface="Arial" panose="020B0604020202020204" pitchFamily="34" charset="0"/>
                <a:cs typeface="Arial" panose="020B0604020202020204" pitchFamily="34" charset="0"/>
              </a:rPr>
              <a:t>Dp</a:t>
            </a:r>
            <a:r>
              <a:rPr lang="en-US" sz="2400" dirty="0">
                <a:latin typeface="Arial" panose="020B0604020202020204" pitchFamily="34" charset="0"/>
                <a:cs typeface="Arial" panose="020B0604020202020204" pitchFamily="34" charset="0"/>
              </a:rPr>
              <a:t> is given by the Einstein relation</a:t>
            </a:r>
          </a:p>
        </p:txBody>
      </p:sp>
      <p:pic>
        <p:nvPicPr>
          <p:cNvPr id="8" name="Picture 7">
            <a:extLst>
              <a:ext uri="{FF2B5EF4-FFF2-40B4-BE49-F238E27FC236}">
                <a16:creationId xmlns:a16="http://schemas.microsoft.com/office/drawing/2014/main" id="{425DC13A-27E4-4D77-A853-3DB86DB75BBE}"/>
              </a:ext>
            </a:extLst>
          </p:cNvPr>
          <p:cNvPicPr>
            <a:picLocks noChangeAspect="1"/>
          </p:cNvPicPr>
          <p:nvPr/>
        </p:nvPicPr>
        <p:blipFill>
          <a:blip r:embed="rId4">
            <a:lum bright="-20000" contrast="40000"/>
          </a:blip>
          <a:stretch>
            <a:fillRect/>
          </a:stretch>
        </p:blipFill>
        <p:spPr>
          <a:xfrm>
            <a:off x="4877507" y="5258282"/>
            <a:ext cx="2436986" cy="1394854"/>
          </a:xfrm>
          <a:prstGeom prst="rect">
            <a:avLst/>
          </a:prstGeom>
        </p:spPr>
      </p:pic>
      <p:sp>
        <p:nvSpPr>
          <p:cNvPr id="2" name="TextBox 1">
            <a:extLst>
              <a:ext uri="{FF2B5EF4-FFF2-40B4-BE49-F238E27FC236}">
                <a16:creationId xmlns:a16="http://schemas.microsoft.com/office/drawing/2014/main" id="{DB6726AB-4EFB-4BA6-ADB0-DA00A2A8B9B9}"/>
              </a:ext>
            </a:extLst>
          </p:cNvPr>
          <p:cNvSpPr txBox="1"/>
          <p:nvPr/>
        </p:nvSpPr>
        <p:spPr>
          <a:xfrm>
            <a:off x="158495" y="940498"/>
            <a:ext cx="11907012" cy="1200329"/>
          </a:xfrm>
          <a:prstGeom prst="rect">
            <a:avLst/>
          </a:prstGeom>
          <a:noFill/>
        </p:spPr>
        <p:txBody>
          <a:bodyPr wrap="square" rtlCol="0">
            <a:spAutoFit/>
          </a:bodyPr>
          <a:lstStyle/>
          <a:p>
            <a:pPr marL="342900" indent="-342900">
              <a:buFont typeface="Wingdings" panose="05000000000000000000" pitchFamily="2" charset="2"/>
              <a:buChar char="§"/>
            </a:pPr>
            <a:r>
              <a:rPr lang="en-US" sz="2400" b="1" dirty="0"/>
              <a:t>Drift and diffusion </a:t>
            </a:r>
          </a:p>
          <a:p>
            <a:pPr marL="342900" indent="-342900">
              <a:buFont typeface="Wingdings" panose="05000000000000000000" pitchFamily="2" charset="2"/>
              <a:buChar char="§"/>
            </a:pPr>
            <a:r>
              <a:rPr lang="en-US" sz="2400" dirty="0"/>
              <a:t>Majority diffuse across the junction—holes in the p side and electrons in the n side  </a:t>
            </a:r>
          </a:p>
          <a:p>
            <a:pPr marL="342900" indent="-342900">
              <a:buFont typeface="Wingdings" panose="05000000000000000000" pitchFamily="2" charset="2"/>
              <a:buChar char="§"/>
            </a:pPr>
            <a:r>
              <a:rPr lang="en-US" sz="2400" dirty="0"/>
              <a:t>Minority drift across junction ---electrons in the P side and holes in the n side</a:t>
            </a:r>
          </a:p>
        </p:txBody>
      </p:sp>
    </p:spTree>
    <p:extLst>
      <p:ext uri="{BB962C8B-B14F-4D97-AF65-F5344CB8AC3E}">
        <p14:creationId xmlns:p14="http://schemas.microsoft.com/office/powerpoint/2010/main" val="116824263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9FA1D2C-8A84-4F19-88C5-4FD5E1F93FC9}"/>
              </a:ext>
            </a:extLst>
          </p:cNvPr>
          <p:cNvSpPr txBox="1">
            <a:spLocks/>
          </p:cNvSpPr>
          <p:nvPr/>
        </p:nvSpPr>
        <p:spPr>
          <a:xfrm>
            <a:off x="19050" y="0"/>
            <a:ext cx="12172950" cy="749300"/>
          </a:xfrm>
          <a:prstGeom prst="rect">
            <a:avLst/>
          </a:prstGeom>
          <a:solidFill>
            <a:schemeClr val="accent6">
              <a:lumMod val="20000"/>
              <a:lumOff val="80000"/>
            </a:schemeClr>
          </a:solidFill>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Semiconductors</a:t>
            </a:r>
          </a:p>
        </p:txBody>
      </p:sp>
      <p:pic>
        <p:nvPicPr>
          <p:cNvPr id="4" name="Picture 3">
            <a:extLst>
              <a:ext uri="{FF2B5EF4-FFF2-40B4-BE49-F238E27FC236}">
                <a16:creationId xmlns:a16="http://schemas.microsoft.com/office/drawing/2014/main" id="{D173614F-AD6B-4386-99CB-A6D0C215EB0C}"/>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10884216" y="0"/>
            <a:ext cx="1181291" cy="940498"/>
          </a:xfrm>
          <a:prstGeom prst="rect">
            <a:avLst/>
          </a:prstGeom>
        </p:spPr>
      </p:pic>
      <p:sp>
        <p:nvSpPr>
          <p:cNvPr id="6" name="TextBox 5">
            <a:extLst>
              <a:ext uri="{FF2B5EF4-FFF2-40B4-BE49-F238E27FC236}">
                <a16:creationId xmlns:a16="http://schemas.microsoft.com/office/drawing/2014/main" id="{5CBA4C78-F1B8-4DBA-8597-7EFA3ED8B075}"/>
              </a:ext>
            </a:extLst>
          </p:cNvPr>
          <p:cNvSpPr txBox="1"/>
          <p:nvPr/>
        </p:nvSpPr>
        <p:spPr>
          <a:xfrm>
            <a:off x="0" y="1113741"/>
            <a:ext cx="11760707" cy="907749"/>
          </a:xfrm>
          <a:prstGeom prst="rect">
            <a:avLst/>
          </a:prstGeom>
          <a:noFill/>
        </p:spPr>
        <p:txBody>
          <a:bodyPr wrap="square">
            <a:spAutoFit/>
          </a:bodyPr>
          <a:lstStyle/>
          <a:p>
            <a:pPr marL="342900" marR="0" lvl="0" indent="-342900">
              <a:lnSpc>
                <a:spcPct val="115000"/>
              </a:lnSpc>
              <a:spcBef>
                <a:spcPts val="0"/>
              </a:spcBef>
              <a:spcAft>
                <a:spcPts val="0"/>
              </a:spcAft>
              <a:buFont typeface="Symbol" panose="05050102010706020507" pitchFamily="18" charset="2"/>
              <a:buChar char=""/>
            </a:pPr>
            <a:r>
              <a:rPr lang="en-US" sz="2400" dirty="0">
                <a:effectLst/>
                <a:latin typeface="Times New Roman" panose="02020603050405020304" pitchFamily="18" charset="0"/>
                <a:ea typeface="Times New Roman" panose="02020603050405020304" pitchFamily="18" charset="0"/>
                <a:cs typeface="Times New Roman" panose="02020603050405020304" pitchFamily="18" charset="0"/>
              </a:rPr>
              <a:t>the built-in potential barrier can be determined as the difference between the intrinsic Fermi levels in the p and n regions</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600" dirty="0">
              <a:effectLst/>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D7E850D2-FC9A-4866-8717-6F1D3E65C355}"/>
              </a:ext>
            </a:extLst>
          </p:cNvPr>
          <p:cNvPicPr/>
          <p:nvPr/>
        </p:nvPicPr>
        <p:blipFill rotWithShape="1">
          <a:blip r:embed="rId3" cstate="print">
            <a:lum bright="-20000" contrast="40000"/>
          </a:blip>
          <a:srcRect l="2956" r="6524" b="17639"/>
          <a:stretch/>
        </p:blipFill>
        <p:spPr bwMode="auto">
          <a:xfrm>
            <a:off x="432718" y="2780783"/>
            <a:ext cx="3011996" cy="808945"/>
          </a:xfrm>
          <a:prstGeom prst="rect">
            <a:avLst/>
          </a:prstGeom>
          <a:noFill/>
          <a:ln w="9525">
            <a:noFill/>
            <a:miter lim="800000"/>
            <a:headEnd/>
            <a:tailEnd/>
          </a:ln>
        </p:spPr>
      </p:pic>
      <p:pic>
        <p:nvPicPr>
          <p:cNvPr id="8" name="Picture 7">
            <a:extLst>
              <a:ext uri="{FF2B5EF4-FFF2-40B4-BE49-F238E27FC236}">
                <a16:creationId xmlns:a16="http://schemas.microsoft.com/office/drawing/2014/main" id="{510D3464-071A-4D97-A373-148ECED90079}"/>
              </a:ext>
            </a:extLst>
          </p:cNvPr>
          <p:cNvPicPr/>
          <p:nvPr/>
        </p:nvPicPr>
        <p:blipFill rotWithShape="1">
          <a:blip r:embed="rId4" cstate="print">
            <a:lum bright="-20000" contrast="40000"/>
          </a:blip>
          <a:srcRect t="17639" b="17639"/>
          <a:stretch/>
        </p:blipFill>
        <p:spPr bwMode="auto">
          <a:xfrm>
            <a:off x="624648" y="4151558"/>
            <a:ext cx="3011996" cy="635702"/>
          </a:xfrm>
          <a:prstGeom prst="rect">
            <a:avLst/>
          </a:prstGeom>
          <a:noFill/>
          <a:ln w="9525">
            <a:noFill/>
            <a:miter lim="800000"/>
            <a:headEnd/>
            <a:tailEnd/>
          </a:ln>
        </p:spPr>
      </p:pic>
      <p:sp>
        <p:nvSpPr>
          <p:cNvPr id="11" name="TextBox 10">
            <a:extLst>
              <a:ext uri="{FF2B5EF4-FFF2-40B4-BE49-F238E27FC236}">
                <a16:creationId xmlns:a16="http://schemas.microsoft.com/office/drawing/2014/main" id="{4CBAC451-FB7D-4135-A5CE-603817F4F7C3}"/>
              </a:ext>
            </a:extLst>
          </p:cNvPr>
          <p:cNvSpPr txBox="1"/>
          <p:nvPr/>
        </p:nvSpPr>
        <p:spPr>
          <a:xfrm>
            <a:off x="180988" y="3625096"/>
            <a:ext cx="6205728" cy="461665"/>
          </a:xfrm>
          <a:prstGeom prst="rect">
            <a:avLst/>
          </a:prstGeom>
          <a:noFill/>
        </p:spPr>
        <p:txBody>
          <a:bodyPr wrap="square">
            <a:spAutoFit/>
          </a:bodyPr>
          <a:lstStyle/>
          <a:p>
            <a:pPr marL="342900" indent="-342900">
              <a:buFont typeface="Wingdings" panose="05000000000000000000" pitchFamily="2" charset="2"/>
              <a:buChar char="§"/>
            </a:pPr>
            <a:r>
              <a:rPr lang="en-US" sz="2400" dirty="0">
                <a:effectLst/>
                <a:latin typeface="Times-Roman"/>
                <a:ea typeface="Times New Roman" panose="02020603050405020304" pitchFamily="18" charset="0"/>
                <a:cs typeface="Times-Roman"/>
              </a:rPr>
              <a:t>The potential </a:t>
            </a:r>
            <a:r>
              <a:rPr lang="en-US" sz="2400" i="1" dirty="0">
                <a:effectLst/>
                <a:latin typeface="Times-Italic"/>
                <a:ea typeface="Times New Roman" panose="02020603050405020304" pitchFamily="18" charset="0"/>
                <a:cs typeface="Times-Italic"/>
              </a:rPr>
              <a:t> </a:t>
            </a:r>
            <a:r>
              <a:rPr lang="en-US" sz="2400" dirty="0">
                <a:effectLst/>
                <a:latin typeface="Times-Roman"/>
                <a:ea typeface="Times New Roman" panose="02020603050405020304" pitchFamily="18" charset="0"/>
                <a:cs typeface="Times-Roman"/>
              </a:rPr>
              <a:t>in the p region </a:t>
            </a:r>
            <a:endParaRPr lang="en-US" sz="2400" dirty="0"/>
          </a:p>
        </p:txBody>
      </p:sp>
      <p:sp>
        <p:nvSpPr>
          <p:cNvPr id="12" name="TextBox 11">
            <a:extLst>
              <a:ext uri="{FF2B5EF4-FFF2-40B4-BE49-F238E27FC236}">
                <a16:creationId xmlns:a16="http://schemas.microsoft.com/office/drawing/2014/main" id="{B6757C93-8306-441A-9D89-3B83A51B0462}"/>
              </a:ext>
            </a:extLst>
          </p:cNvPr>
          <p:cNvSpPr txBox="1"/>
          <p:nvPr/>
        </p:nvSpPr>
        <p:spPr>
          <a:xfrm>
            <a:off x="180988" y="2283750"/>
            <a:ext cx="6205728" cy="461665"/>
          </a:xfrm>
          <a:prstGeom prst="rect">
            <a:avLst/>
          </a:prstGeom>
          <a:noFill/>
        </p:spPr>
        <p:txBody>
          <a:bodyPr wrap="square">
            <a:spAutoFit/>
          </a:bodyPr>
          <a:lstStyle/>
          <a:p>
            <a:pPr marL="342900" indent="-342900">
              <a:buFont typeface="Wingdings" panose="05000000000000000000" pitchFamily="2" charset="2"/>
              <a:buChar char="§"/>
            </a:pPr>
            <a:r>
              <a:rPr lang="en-US" sz="2400" dirty="0">
                <a:latin typeface="Times-Roman"/>
                <a:ea typeface="Times New Roman" panose="02020603050405020304" pitchFamily="18" charset="0"/>
                <a:cs typeface="Times-Roman"/>
              </a:rPr>
              <a:t>T</a:t>
            </a:r>
            <a:r>
              <a:rPr lang="en-US" sz="2400" dirty="0">
                <a:effectLst/>
                <a:latin typeface="Times-Roman"/>
                <a:ea typeface="Times New Roman" panose="02020603050405020304" pitchFamily="18" charset="0"/>
                <a:cs typeface="Times-Roman"/>
              </a:rPr>
              <a:t>he potential </a:t>
            </a:r>
            <a:r>
              <a:rPr lang="en-US" sz="2400" i="1" dirty="0">
                <a:effectLst/>
                <a:latin typeface="Times-Italic"/>
                <a:ea typeface="Times New Roman" panose="02020603050405020304" pitchFamily="18" charset="0"/>
                <a:cs typeface="Times-Italic"/>
              </a:rPr>
              <a:t> </a:t>
            </a:r>
            <a:r>
              <a:rPr lang="en-US" sz="2400" dirty="0">
                <a:effectLst/>
                <a:latin typeface="Times-Roman"/>
                <a:ea typeface="Times New Roman" panose="02020603050405020304" pitchFamily="18" charset="0"/>
                <a:cs typeface="Times-Roman"/>
              </a:rPr>
              <a:t>in the n region </a:t>
            </a:r>
            <a:endParaRPr lang="en-US" sz="2400" dirty="0"/>
          </a:p>
        </p:txBody>
      </p:sp>
      <p:pic>
        <p:nvPicPr>
          <p:cNvPr id="13" name="Picture 12">
            <a:extLst>
              <a:ext uri="{FF2B5EF4-FFF2-40B4-BE49-F238E27FC236}">
                <a16:creationId xmlns:a16="http://schemas.microsoft.com/office/drawing/2014/main" id="{0622C26E-88B2-4AD1-9622-ACD66A1F35AB}"/>
              </a:ext>
            </a:extLst>
          </p:cNvPr>
          <p:cNvPicPr/>
          <p:nvPr/>
        </p:nvPicPr>
        <p:blipFill>
          <a:blip r:embed="rId5" cstate="print">
            <a:lum bright="-54000" contrast="92000"/>
          </a:blip>
          <a:srcRect t="8511" r="1856" b="24468"/>
          <a:stretch>
            <a:fillRect/>
          </a:stretch>
        </p:blipFill>
        <p:spPr bwMode="auto">
          <a:xfrm>
            <a:off x="5924197" y="1807399"/>
            <a:ext cx="4960019" cy="809744"/>
          </a:xfrm>
          <a:prstGeom prst="rect">
            <a:avLst/>
          </a:prstGeom>
          <a:noFill/>
          <a:ln w="9525">
            <a:noFill/>
            <a:miter lim="800000"/>
            <a:headEnd/>
            <a:tailEnd/>
          </a:ln>
        </p:spPr>
      </p:pic>
      <p:sp>
        <p:nvSpPr>
          <p:cNvPr id="15" name="TextBox 14">
            <a:extLst>
              <a:ext uri="{FF2B5EF4-FFF2-40B4-BE49-F238E27FC236}">
                <a16:creationId xmlns:a16="http://schemas.microsoft.com/office/drawing/2014/main" id="{5BB4106E-739D-4608-A0B4-127CB26DAA0C}"/>
              </a:ext>
            </a:extLst>
          </p:cNvPr>
          <p:cNvSpPr txBox="1"/>
          <p:nvPr/>
        </p:nvSpPr>
        <p:spPr>
          <a:xfrm>
            <a:off x="180988" y="5010375"/>
            <a:ext cx="6205728" cy="461665"/>
          </a:xfrm>
          <a:prstGeom prst="rect">
            <a:avLst/>
          </a:prstGeom>
          <a:noFill/>
        </p:spPr>
        <p:txBody>
          <a:bodyPr wrap="square">
            <a:spAutoFit/>
          </a:bodyPr>
          <a:lstStyle/>
          <a:p>
            <a:pPr marL="342900" indent="-342900">
              <a:buFont typeface="Wingdings" panose="05000000000000000000" pitchFamily="2" charset="2"/>
              <a:buChar char="§"/>
            </a:pPr>
            <a:r>
              <a:rPr lang="en-US" sz="2400" dirty="0">
                <a:effectLst/>
                <a:latin typeface="Times New Roman" panose="02020603050405020304" pitchFamily="18" charset="0"/>
                <a:ea typeface="Times New Roman" panose="02020603050405020304" pitchFamily="18" charset="0"/>
              </a:rPr>
              <a:t>built-in potential barrier for the step junction </a:t>
            </a:r>
            <a:endParaRPr lang="en-US" sz="2400" dirty="0"/>
          </a:p>
        </p:txBody>
      </p:sp>
      <p:pic>
        <p:nvPicPr>
          <p:cNvPr id="17" name="Picture 16">
            <a:extLst>
              <a:ext uri="{FF2B5EF4-FFF2-40B4-BE49-F238E27FC236}">
                <a16:creationId xmlns:a16="http://schemas.microsoft.com/office/drawing/2014/main" id="{9C238DC0-2FD9-4191-AF90-609CE1184262}"/>
              </a:ext>
            </a:extLst>
          </p:cNvPr>
          <p:cNvPicPr>
            <a:picLocks noChangeAspect="1"/>
          </p:cNvPicPr>
          <p:nvPr/>
        </p:nvPicPr>
        <p:blipFill>
          <a:blip r:embed="rId6">
            <a:lum bright="-20000" contrast="40000"/>
          </a:blip>
          <a:stretch>
            <a:fillRect/>
          </a:stretch>
        </p:blipFill>
        <p:spPr>
          <a:xfrm>
            <a:off x="432718" y="5635010"/>
            <a:ext cx="3648362" cy="768376"/>
          </a:xfrm>
          <a:prstGeom prst="rect">
            <a:avLst/>
          </a:prstGeom>
        </p:spPr>
      </p:pic>
      <p:sp>
        <p:nvSpPr>
          <p:cNvPr id="14" name="TextBox 13">
            <a:extLst>
              <a:ext uri="{FF2B5EF4-FFF2-40B4-BE49-F238E27FC236}">
                <a16:creationId xmlns:a16="http://schemas.microsoft.com/office/drawing/2014/main" id="{D06FBB0D-8309-45A0-A0F9-B55B08044DD3}"/>
              </a:ext>
            </a:extLst>
          </p:cNvPr>
          <p:cNvSpPr txBox="1"/>
          <p:nvPr/>
        </p:nvSpPr>
        <p:spPr>
          <a:xfrm>
            <a:off x="89917" y="803973"/>
            <a:ext cx="12065507" cy="461665"/>
          </a:xfrm>
          <a:prstGeom prst="rect">
            <a:avLst/>
          </a:prstGeom>
          <a:noFill/>
        </p:spPr>
        <p:txBody>
          <a:bodyPr wrap="square" rtlCol="0">
            <a:spAutoFit/>
          </a:bodyPr>
          <a:lstStyle/>
          <a:p>
            <a:r>
              <a:rPr lang="en-US" sz="2400" b="1" dirty="0">
                <a:latin typeface="Arial" panose="020B0604020202020204" pitchFamily="34" charset="0"/>
                <a:cs typeface="Arial" panose="020B0604020202020204" pitchFamily="34" charset="0"/>
              </a:rPr>
              <a:t>5. The p-n junction</a:t>
            </a:r>
          </a:p>
        </p:txBody>
      </p:sp>
      <p:sp>
        <p:nvSpPr>
          <p:cNvPr id="5" name="TextBox 4">
            <a:extLst>
              <a:ext uri="{FF2B5EF4-FFF2-40B4-BE49-F238E27FC236}">
                <a16:creationId xmlns:a16="http://schemas.microsoft.com/office/drawing/2014/main" id="{557093A0-41E6-4D47-AEE6-31E0A7AE859F}"/>
              </a:ext>
            </a:extLst>
          </p:cNvPr>
          <p:cNvSpPr txBox="1"/>
          <p:nvPr/>
        </p:nvSpPr>
        <p:spPr>
          <a:xfrm>
            <a:off x="6386716" y="3185255"/>
            <a:ext cx="5372566" cy="1200329"/>
          </a:xfrm>
          <a:prstGeom prst="rect">
            <a:avLst/>
          </a:prstGeom>
          <a:noFill/>
        </p:spPr>
        <p:txBody>
          <a:bodyPr wrap="square" rtlCol="0">
            <a:spAutoFit/>
          </a:bodyPr>
          <a:lstStyle/>
          <a:p>
            <a:pPr marL="285750" indent="-285750">
              <a:buFont typeface="Wingdings" panose="05000000000000000000" pitchFamily="2" charset="2"/>
              <a:buChar char="§"/>
            </a:pPr>
            <a:r>
              <a:rPr lang="en-US" sz="2400" dirty="0">
                <a:latin typeface="Arial" panose="020B0604020202020204" pitchFamily="34" charset="0"/>
                <a:cs typeface="Arial" panose="020B0604020202020204" pitchFamily="34" charset="0"/>
              </a:rPr>
              <a:t>Depends on thermal energy KT</a:t>
            </a:r>
          </a:p>
          <a:p>
            <a:pPr marL="285750" indent="-285750">
              <a:buFont typeface="Wingdings" panose="05000000000000000000" pitchFamily="2" charset="2"/>
              <a:buChar char="§"/>
            </a:pPr>
            <a:r>
              <a:rPr lang="en-US" sz="2400" dirty="0">
                <a:latin typeface="Arial" panose="020B0604020202020204" pitchFamily="34" charset="0"/>
                <a:cs typeface="Arial" panose="020B0604020202020204" pitchFamily="34" charset="0"/>
              </a:rPr>
              <a:t>impurity concentrations </a:t>
            </a:r>
          </a:p>
          <a:p>
            <a:pPr marL="285750" indent="-285750">
              <a:buFont typeface="Wingdings" panose="05000000000000000000" pitchFamily="2" charset="2"/>
              <a:buChar char="§"/>
            </a:pPr>
            <a:r>
              <a:rPr lang="en-US" sz="2400" dirty="0">
                <a:latin typeface="Arial" panose="020B0604020202020204" pitchFamily="34" charset="0"/>
                <a:cs typeface="Arial" panose="020B0604020202020204" pitchFamily="34" charset="0"/>
              </a:rPr>
              <a:t>Inversely with intrinsic concentration</a:t>
            </a:r>
          </a:p>
        </p:txBody>
      </p:sp>
    </p:spTree>
    <p:extLst>
      <p:ext uri="{BB962C8B-B14F-4D97-AF65-F5344CB8AC3E}">
        <p14:creationId xmlns:p14="http://schemas.microsoft.com/office/powerpoint/2010/main" val="263174622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9FA1D2C-8A84-4F19-88C5-4FD5E1F93FC9}"/>
              </a:ext>
            </a:extLst>
          </p:cNvPr>
          <p:cNvSpPr txBox="1">
            <a:spLocks/>
          </p:cNvSpPr>
          <p:nvPr/>
        </p:nvSpPr>
        <p:spPr>
          <a:xfrm>
            <a:off x="19050" y="0"/>
            <a:ext cx="12172950" cy="749300"/>
          </a:xfrm>
          <a:prstGeom prst="rect">
            <a:avLst/>
          </a:prstGeom>
          <a:solidFill>
            <a:schemeClr val="accent6">
              <a:lumMod val="20000"/>
              <a:lumOff val="80000"/>
            </a:schemeClr>
          </a:solidFill>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Semiconductors</a:t>
            </a:r>
          </a:p>
        </p:txBody>
      </p:sp>
      <p:pic>
        <p:nvPicPr>
          <p:cNvPr id="4" name="Picture 3">
            <a:extLst>
              <a:ext uri="{FF2B5EF4-FFF2-40B4-BE49-F238E27FC236}">
                <a16:creationId xmlns:a16="http://schemas.microsoft.com/office/drawing/2014/main" id="{D173614F-AD6B-4386-99CB-A6D0C215EB0C}"/>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10884216" y="0"/>
            <a:ext cx="1181291" cy="940498"/>
          </a:xfrm>
          <a:prstGeom prst="rect">
            <a:avLst/>
          </a:prstGeom>
        </p:spPr>
      </p:pic>
      <p:pic>
        <p:nvPicPr>
          <p:cNvPr id="5" name="Picture 4">
            <a:extLst>
              <a:ext uri="{FF2B5EF4-FFF2-40B4-BE49-F238E27FC236}">
                <a16:creationId xmlns:a16="http://schemas.microsoft.com/office/drawing/2014/main" id="{D0197BE2-46AF-40A6-95B3-9564CC94CBF2}"/>
              </a:ext>
            </a:extLst>
          </p:cNvPr>
          <p:cNvPicPr/>
          <p:nvPr/>
        </p:nvPicPr>
        <p:blipFill>
          <a:blip r:embed="rId3" cstate="print">
            <a:lum bright="-56000" contrast="88000"/>
          </a:blip>
          <a:srcRect t="10667"/>
          <a:stretch>
            <a:fillRect/>
          </a:stretch>
        </p:blipFill>
        <p:spPr bwMode="auto">
          <a:xfrm>
            <a:off x="316993" y="2414789"/>
            <a:ext cx="3572255" cy="634449"/>
          </a:xfrm>
          <a:prstGeom prst="rect">
            <a:avLst/>
          </a:prstGeom>
          <a:noFill/>
          <a:ln w="9525">
            <a:noFill/>
            <a:miter lim="800000"/>
            <a:headEnd/>
            <a:tailEnd/>
          </a:ln>
        </p:spPr>
      </p:pic>
      <p:sp>
        <p:nvSpPr>
          <p:cNvPr id="6" name="TextBox 5">
            <a:extLst>
              <a:ext uri="{FF2B5EF4-FFF2-40B4-BE49-F238E27FC236}">
                <a16:creationId xmlns:a16="http://schemas.microsoft.com/office/drawing/2014/main" id="{198E9FD9-E0FE-47B1-82F4-2D93C27A9556}"/>
              </a:ext>
            </a:extLst>
          </p:cNvPr>
          <p:cNvSpPr txBox="1"/>
          <p:nvPr/>
        </p:nvSpPr>
        <p:spPr>
          <a:xfrm>
            <a:off x="3267456" y="887893"/>
            <a:ext cx="6821424" cy="490199"/>
          </a:xfrm>
          <a:prstGeom prst="rect">
            <a:avLst/>
          </a:prstGeom>
          <a:noFill/>
        </p:spPr>
        <p:txBody>
          <a:bodyPr wrap="square">
            <a:spAutoFit/>
          </a:bodyPr>
          <a:lstStyle/>
          <a:p>
            <a:pPr marL="0" marR="0">
              <a:lnSpc>
                <a:spcPct val="115000"/>
              </a:lnSpc>
              <a:spcBef>
                <a:spcPts val="0"/>
              </a:spcBef>
              <a:spcAft>
                <a:spcPts val="0"/>
              </a:spcAft>
            </a:pPr>
            <a:r>
              <a:rPr lang="en-US" sz="2400" b="1" dirty="0">
                <a:effectLst/>
                <a:latin typeface="Times New Roman" panose="02020603050405020304" pitchFamily="18" charset="0"/>
                <a:ea typeface="Times New Roman" panose="02020603050405020304" pitchFamily="18" charset="0"/>
                <a:cs typeface="Times New Roman" panose="02020603050405020304" pitchFamily="18" charset="0"/>
              </a:rPr>
              <a:t>The Space Charge Width</a:t>
            </a:r>
            <a:endParaRPr lang="en-US" sz="24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FC4A5887-E6AE-440C-AF88-0752798D091F}"/>
              </a:ext>
            </a:extLst>
          </p:cNvPr>
          <p:cNvSpPr txBox="1"/>
          <p:nvPr/>
        </p:nvSpPr>
        <p:spPr>
          <a:xfrm>
            <a:off x="126493" y="1378775"/>
            <a:ext cx="11939014" cy="830997"/>
          </a:xfrm>
          <a:prstGeom prst="rect">
            <a:avLst/>
          </a:prstGeom>
          <a:noFill/>
        </p:spPr>
        <p:txBody>
          <a:bodyPr wrap="square">
            <a:spAutoFit/>
          </a:bodyPr>
          <a:lstStyle/>
          <a:p>
            <a:pPr marL="285750" indent="-285750">
              <a:buFont typeface="Wingdings" panose="05000000000000000000" pitchFamily="2" charset="2"/>
              <a:buChar char="§"/>
            </a:pPr>
            <a:r>
              <a:rPr lang="en-US" sz="2400" dirty="0">
                <a:effectLst/>
                <a:latin typeface="Times-Roman"/>
                <a:ea typeface="Times New Roman" panose="02020603050405020304" pitchFamily="18" charset="0"/>
                <a:cs typeface="Times-Roman"/>
              </a:rPr>
              <a:t>the distance that the space charge region extends into the p and n regions from the metallurgical junction. </a:t>
            </a:r>
            <a:endParaRPr lang="en-US" sz="2400" dirty="0"/>
          </a:p>
        </p:txBody>
      </p:sp>
      <p:pic>
        <p:nvPicPr>
          <p:cNvPr id="9" name="Picture 8">
            <a:extLst>
              <a:ext uri="{FF2B5EF4-FFF2-40B4-BE49-F238E27FC236}">
                <a16:creationId xmlns:a16="http://schemas.microsoft.com/office/drawing/2014/main" id="{B3743545-8543-4649-B8DA-60D9DE92E459}"/>
              </a:ext>
            </a:extLst>
          </p:cNvPr>
          <p:cNvPicPr/>
          <p:nvPr/>
        </p:nvPicPr>
        <p:blipFill>
          <a:blip r:embed="rId4" cstate="print">
            <a:lum bright="-56000" contrast="86000"/>
          </a:blip>
          <a:srcRect l="5576" t="23438" r="8015" b="17187"/>
          <a:stretch>
            <a:fillRect/>
          </a:stretch>
        </p:blipFill>
        <p:spPr bwMode="auto">
          <a:xfrm>
            <a:off x="126493" y="3414293"/>
            <a:ext cx="3909059" cy="634449"/>
          </a:xfrm>
          <a:prstGeom prst="rect">
            <a:avLst/>
          </a:prstGeom>
          <a:noFill/>
          <a:ln w="9525">
            <a:noFill/>
            <a:miter lim="800000"/>
            <a:headEnd/>
            <a:tailEnd/>
          </a:ln>
        </p:spPr>
      </p:pic>
      <p:sp>
        <p:nvSpPr>
          <p:cNvPr id="11" name="TextBox 10">
            <a:extLst>
              <a:ext uri="{FF2B5EF4-FFF2-40B4-BE49-F238E27FC236}">
                <a16:creationId xmlns:a16="http://schemas.microsoft.com/office/drawing/2014/main" id="{F2ECA1BD-75F4-474A-A4F9-187BC9FEFE22}"/>
              </a:ext>
            </a:extLst>
          </p:cNvPr>
          <p:cNvSpPr txBox="1"/>
          <p:nvPr/>
        </p:nvSpPr>
        <p:spPr>
          <a:xfrm>
            <a:off x="126493" y="4345946"/>
            <a:ext cx="11939014" cy="461665"/>
          </a:xfrm>
          <a:prstGeom prst="rect">
            <a:avLst/>
          </a:prstGeom>
          <a:noFill/>
        </p:spPr>
        <p:txBody>
          <a:bodyPr wrap="square">
            <a:spAutoFit/>
          </a:bodyPr>
          <a:lstStyle/>
          <a:p>
            <a:pPr marL="342900" indent="-342900">
              <a:buFont typeface="Wingdings" panose="05000000000000000000" pitchFamily="2" charset="2"/>
              <a:buChar char="§"/>
            </a:pPr>
            <a:r>
              <a:rPr lang="en-US" sz="2400" dirty="0">
                <a:effectLst/>
                <a:latin typeface="Times New Roman" panose="02020603050405020304" pitchFamily="18" charset="0"/>
                <a:ea typeface="Times New Roman" panose="02020603050405020304" pitchFamily="18" charset="0"/>
              </a:rPr>
              <a:t>The total space charge width </a:t>
            </a:r>
            <a:r>
              <a:rPr lang="en-US" sz="2400" i="1" dirty="0">
                <a:effectLst/>
                <a:latin typeface="Times New Roman" panose="02020603050405020304" pitchFamily="18" charset="0"/>
                <a:ea typeface="Times New Roman" panose="02020603050405020304" pitchFamily="18" charset="0"/>
              </a:rPr>
              <a:t>W </a:t>
            </a:r>
            <a:r>
              <a:rPr lang="en-US" sz="2400" dirty="0">
                <a:effectLst/>
                <a:latin typeface="Times New Roman" panose="02020603050405020304" pitchFamily="18" charset="0"/>
                <a:ea typeface="Times New Roman" panose="02020603050405020304" pitchFamily="18" charset="0"/>
              </a:rPr>
              <a:t>is the sum of the two components</a:t>
            </a:r>
            <a:endParaRPr lang="en-US" sz="2400" dirty="0"/>
          </a:p>
        </p:txBody>
      </p:sp>
      <p:pic>
        <p:nvPicPr>
          <p:cNvPr id="12" name="Picture 11">
            <a:extLst>
              <a:ext uri="{FF2B5EF4-FFF2-40B4-BE49-F238E27FC236}">
                <a16:creationId xmlns:a16="http://schemas.microsoft.com/office/drawing/2014/main" id="{F5B2EF17-54C3-4FF4-88E7-1DDA2058DF49}"/>
              </a:ext>
            </a:extLst>
          </p:cNvPr>
          <p:cNvPicPr/>
          <p:nvPr/>
        </p:nvPicPr>
        <p:blipFill rotWithShape="1">
          <a:blip r:embed="rId5" cstate="print">
            <a:lum bright="-66000" contrast="94000"/>
          </a:blip>
          <a:srcRect t="14844" b="26447"/>
          <a:stretch/>
        </p:blipFill>
        <p:spPr bwMode="auto">
          <a:xfrm>
            <a:off x="680148" y="5167157"/>
            <a:ext cx="2587308" cy="489931"/>
          </a:xfrm>
          <a:prstGeom prst="rect">
            <a:avLst/>
          </a:prstGeom>
          <a:noFill/>
          <a:ln w="9525">
            <a:noFill/>
            <a:miter lim="800000"/>
            <a:headEnd/>
            <a:tailEnd/>
          </a:ln>
        </p:spPr>
      </p:pic>
      <p:pic>
        <p:nvPicPr>
          <p:cNvPr id="13" name="Picture 12">
            <a:extLst>
              <a:ext uri="{FF2B5EF4-FFF2-40B4-BE49-F238E27FC236}">
                <a16:creationId xmlns:a16="http://schemas.microsoft.com/office/drawing/2014/main" id="{5BB0CA74-829B-4D11-975D-94C7CA5C4501}"/>
              </a:ext>
            </a:extLst>
          </p:cNvPr>
          <p:cNvPicPr/>
          <p:nvPr/>
        </p:nvPicPr>
        <p:blipFill>
          <a:blip r:embed="rId6" cstate="print">
            <a:lum bright="-62000" contrast="86000"/>
          </a:blip>
          <a:srcRect l="7663" t="8247" r="4273" b="14433"/>
          <a:stretch>
            <a:fillRect/>
          </a:stretch>
        </p:blipFill>
        <p:spPr bwMode="auto">
          <a:xfrm>
            <a:off x="655764" y="5754625"/>
            <a:ext cx="3021837" cy="841247"/>
          </a:xfrm>
          <a:prstGeom prst="rect">
            <a:avLst/>
          </a:prstGeom>
          <a:noFill/>
          <a:ln w="9525">
            <a:noFill/>
            <a:miter lim="800000"/>
            <a:headEnd/>
            <a:tailEnd/>
          </a:ln>
        </p:spPr>
      </p:pic>
      <p:pic>
        <p:nvPicPr>
          <p:cNvPr id="1026" name="Picture 2">
            <a:extLst>
              <a:ext uri="{FF2B5EF4-FFF2-40B4-BE49-F238E27FC236}">
                <a16:creationId xmlns:a16="http://schemas.microsoft.com/office/drawing/2014/main" id="{B73B6045-702A-4534-A457-91854A82B89F}"/>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920" t="17101" r="3237" b="4590"/>
          <a:stretch/>
        </p:blipFill>
        <p:spPr bwMode="auto">
          <a:xfrm>
            <a:off x="5524044" y="1794273"/>
            <a:ext cx="6608132" cy="2487186"/>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BA11277A-6CF8-4488-B440-294B7772E4DC}"/>
              </a:ext>
            </a:extLst>
          </p:cNvPr>
          <p:cNvSpPr txBox="1"/>
          <p:nvPr/>
        </p:nvSpPr>
        <p:spPr>
          <a:xfrm>
            <a:off x="89917" y="803973"/>
            <a:ext cx="12065507" cy="461665"/>
          </a:xfrm>
          <a:prstGeom prst="rect">
            <a:avLst/>
          </a:prstGeom>
          <a:noFill/>
        </p:spPr>
        <p:txBody>
          <a:bodyPr wrap="square" rtlCol="0">
            <a:spAutoFit/>
          </a:bodyPr>
          <a:lstStyle/>
          <a:p>
            <a:r>
              <a:rPr lang="en-US" sz="2400" b="1" dirty="0">
                <a:latin typeface="Arial" panose="020B0604020202020204" pitchFamily="34" charset="0"/>
                <a:cs typeface="Arial" panose="020B0604020202020204" pitchFamily="34" charset="0"/>
              </a:rPr>
              <a:t>5. The p-n junction</a:t>
            </a:r>
          </a:p>
        </p:txBody>
      </p:sp>
      <p:pic>
        <p:nvPicPr>
          <p:cNvPr id="7" name="Picture 6">
            <a:extLst>
              <a:ext uri="{FF2B5EF4-FFF2-40B4-BE49-F238E27FC236}">
                <a16:creationId xmlns:a16="http://schemas.microsoft.com/office/drawing/2014/main" id="{27C3A34E-41FD-486D-9B2D-ECFF0797C29B}"/>
              </a:ext>
            </a:extLst>
          </p:cNvPr>
          <p:cNvPicPr>
            <a:picLocks noChangeAspect="1"/>
          </p:cNvPicPr>
          <p:nvPr/>
        </p:nvPicPr>
        <p:blipFill>
          <a:blip r:embed="rId8">
            <a:lum bright="-20000" contrast="40000"/>
          </a:blip>
          <a:stretch>
            <a:fillRect/>
          </a:stretch>
        </p:blipFill>
        <p:spPr>
          <a:xfrm>
            <a:off x="4878582" y="5312561"/>
            <a:ext cx="6657654" cy="1315092"/>
          </a:xfrm>
          <a:prstGeom prst="rect">
            <a:avLst/>
          </a:prstGeom>
        </p:spPr>
      </p:pic>
      <p:sp>
        <p:nvSpPr>
          <p:cNvPr id="10" name="TextBox 9">
            <a:extLst>
              <a:ext uri="{FF2B5EF4-FFF2-40B4-BE49-F238E27FC236}">
                <a16:creationId xmlns:a16="http://schemas.microsoft.com/office/drawing/2014/main" id="{513FB404-4D2A-4BA1-8CCA-C1A39755F40D}"/>
              </a:ext>
            </a:extLst>
          </p:cNvPr>
          <p:cNvSpPr txBox="1"/>
          <p:nvPr/>
        </p:nvSpPr>
        <p:spPr>
          <a:xfrm>
            <a:off x="4878582" y="4948206"/>
            <a:ext cx="6508746" cy="461665"/>
          </a:xfrm>
          <a:prstGeom prst="rect">
            <a:avLst/>
          </a:prstGeom>
          <a:noFill/>
        </p:spPr>
        <p:txBody>
          <a:bodyPr wrap="square" rtlCol="0">
            <a:spAutoFit/>
          </a:bodyPr>
          <a:lstStyle/>
          <a:p>
            <a:r>
              <a:rPr lang="en-US" sz="2400" dirty="0">
                <a:latin typeface="Arial" panose="020B0604020202020204" pitchFamily="34" charset="0"/>
                <a:cs typeface="Arial" panose="020B0604020202020204" pitchFamily="34" charset="0"/>
              </a:rPr>
              <a:t>In the application of potential V to the junction </a:t>
            </a:r>
          </a:p>
        </p:txBody>
      </p:sp>
    </p:spTree>
    <p:extLst>
      <p:ext uri="{BB962C8B-B14F-4D97-AF65-F5344CB8AC3E}">
        <p14:creationId xmlns:p14="http://schemas.microsoft.com/office/powerpoint/2010/main" val="35771228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9FA1D2C-8A84-4F19-88C5-4FD5E1F93FC9}"/>
              </a:ext>
            </a:extLst>
          </p:cNvPr>
          <p:cNvSpPr txBox="1">
            <a:spLocks/>
          </p:cNvSpPr>
          <p:nvPr/>
        </p:nvSpPr>
        <p:spPr>
          <a:xfrm>
            <a:off x="19050" y="0"/>
            <a:ext cx="12172950" cy="749300"/>
          </a:xfrm>
          <a:prstGeom prst="rect">
            <a:avLst/>
          </a:prstGeom>
          <a:solidFill>
            <a:schemeClr val="accent6">
              <a:lumMod val="20000"/>
              <a:lumOff val="80000"/>
            </a:schemeClr>
          </a:solidFill>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Semiconductors</a:t>
            </a:r>
          </a:p>
        </p:txBody>
      </p:sp>
      <p:pic>
        <p:nvPicPr>
          <p:cNvPr id="4" name="Picture 3">
            <a:extLst>
              <a:ext uri="{FF2B5EF4-FFF2-40B4-BE49-F238E27FC236}">
                <a16:creationId xmlns:a16="http://schemas.microsoft.com/office/drawing/2014/main" id="{D173614F-AD6B-4386-99CB-A6D0C215EB0C}"/>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10884216" y="0"/>
            <a:ext cx="1181291" cy="940498"/>
          </a:xfrm>
          <a:prstGeom prst="rect">
            <a:avLst/>
          </a:prstGeom>
        </p:spPr>
      </p:pic>
      <p:sp>
        <p:nvSpPr>
          <p:cNvPr id="6" name="TextBox 5">
            <a:extLst>
              <a:ext uri="{FF2B5EF4-FFF2-40B4-BE49-F238E27FC236}">
                <a16:creationId xmlns:a16="http://schemas.microsoft.com/office/drawing/2014/main" id="{29E88628-DBF4-483F-B5A0-D319BA0A1621}"/>
              </a:ext>
            </a:extLst>
          </p:cNvPr>
          <p:cNvSpPr txBox="1"/>
          <p:nvPr/>
        </p:nvSpPr>
        <p:spPr>
          <a:xfrm>
            <a:off x="89917" y="803973"/>
            <a:ext cx="12065507" cy="461665"/>
          </a:xfrm>
          <a:prstGeom prst="rect">
            <a:avLst/>
          </a:prstGeom>
          <a:noFill/>
        </p:spPr>
        <p:txBody>
          <a:bodyPr wrap="square" rtlCol="0">
            <a:spAutoFit/>
          </a:bodyPr>
          <a:lstStyle/>
          <a:p>
            <a:r>
              <a:rPr lang="en-US" sz="2400" b="1" dirty="0">
                <a:latin typeface="Arial" panose="020B0604020202020204" pitchFamily="34" charset="0"/>
                <a:cs typeface="Arial" panose="020B0604020202020204" pitchFamily="34" charset="0"/>
              </a:rPr>
              <a:t>5. The p-n junction</a:t>
            </a:r>
          </a:p>
        </p:txBody>
      </p:sp>
      <p:sp>
        <p:nvSpPr>
          <p:cNvPr id="8" name="TextBox 7">
            <a:extLst>
              <a:ext uri="{FF2B5EF4-FFF2-40B4-BE49-F238E27FC236}">
                <a16:creationId xmlns:a16="http://schemas.microsoft.com/office/drawing/2014/main" id="{8A0C6351-2A10-4069-BBE4-18D81CE2D9A6}"/>
              </a:ext>
            </a:extLst>
          </p:cNvPr>
          <p:cNvSpPr txBox="1"/>
          <p:nvPr/>
        </p:nvSpPr>
        <p:spPr>
          <a:xfrm>
            <a:off x="186003" y="1754112"/>
            <a:ext cx="3697582" cy="1697068"/>
          </a:xfrm>
          <a:prstGeom prst="rect">
            <a:avLst/>
          </a:prstGeom>
          <a:noFill/>
        </p:spPr>
        <p:txBody>
          <a:bodyPr wrap="square">
            <a:spAutoFit/>
          </a:bodyPr>
          <a:lstStyle/>
          <a:p>
            <a:pPr>
              <a:lnSpc>
                <a:spcPct val="150000"/>
              </a:lnSpc>
            </a:pPr>
            <a:r>
              <a:rPr lang="en-US" sz="2400" dirty="0"/>
              <a:t>Energy-band diagram of a </a:t>
            </a:r>
            <a:r>
              <a:rPr lang="en-US" sz="2400" dirty="0" err="1"/>
              <a:t>pn</a:t>
            </a:r>
            <a:r>
              <a:rPr lang="en-US" sz="2400" dirty="0"/>
              <a:t> junction in thermal equilibrium.</a:t>
            </a:r>
          </a:p>
        </p:txBody>
      </p:sp>
      <p:pic>
        <p:nvPicPr>
          <p:cNvPr id="9" name="Picture 8">
            <a:extLst>
              <a:ext uri="{FF2B5EF4-FFF2-40B4-BE49-F238E27FC236}">
                <a16:creationId xmlns:a16="http://schemas.microsoft.com/office/drawing/2014/main" id="{EF77A651-7E88-4B7B-A158-13EEC4CEBBC2}"/>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25000"/>
                    </a14:imgEffect>
                    <a14:imgEffect>
                      <a14:brightnessContrast contrast="-40000"/>
                    </a14:imgEffect>
                  </a14:imgLayer>
                </a14:imgProps>
              </a:ext>
            </a:extLst>
          </a:blip>
          <a:srcRect l="3493" r="2715"/>
          <a:stretch/>
        </p:blipFill>
        <p:spPr>
          <a:xfrm>
            <a:off x="3886200" y="1048667"/>
            <a:ext cx="8266609" cy="5698340"/>
          </a:xfrm>
          <a:prstGeom prst="rect">
            <a:avLst/>
          </a:prstGeom>
        </p:spPr>
      </p:pic>
      <p:pic>
        <p:nvPicPr>
          <p:cNvPr id="7" name="Picture 6">
            <a:extLst>
              <a:ext uri="{FF2B5EF4-FFF2-40B4-BE49-F238E27FC236}">
                <a16:creationId xmlns:a16="http://schemas.microsoft.com/office/drawing/2014/main" id="{F024B9E6-217B-45AA-8A1D-95B843646B96}"/>
              </a:ext>
            </a:extLst>
          </p:cNvPr>
          <p:cNvPicPr/>
          <p:nvPr/>
        </p:nvPicPr>
        <p:blipFill rotWithShape="1">
          <a:blip r:embed="rId5" cstate="print"/>
          <a:srcRect l="7337" t="29655" r="10229" b="32940"/>
          <a:stretch/>
        </p:blipFill>
        <p:spPr bwMode="auto">
          <a:xfrm>
            <a:off x="186003" y="4391278"/>
            <a:ext cx="4025012" cy="2060447"/>
          </a:xfrm>
          <a:prstGeom prst="rect">
            <a:avLst/>
          </a:prstGeom>
          <a:noFill/>
          <a:ln w="9525">
            <a:noFill/>
            <a:miter lim="800000"/>
            <a:headEnd/>
            <a:tailEnd/>
          </a:ln>
        </p:spPr>
      </p:pic>
    </p:spTree>
    <p:extLst>
      <p:ext uri="{BB962C8B-B14F-4D97-AF65-F5344CB8AC3E}">
        <p14:creationId xmlns:p14="http://schemas.microsoft.com/office/powerpoint/2010/main" val="351970527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86DB9B6-F568-4F8B-BAAD-A100A561A114}"/>
              </a:ext>
            </a:extLst>
          </p:cNvPr>
          <p:cNvPicPr>
            <a:picLocks noChangeAspect="1"/>
          </p:cNvPicPr>
          <p:nvPr/>
        </p:nvPicPr>
        <p:blipFill rotWithShape="1">
          <a:blip r:embed="rId2">
            <a:lum bright="-20000" contrast="40000"/>
          </a:blip>
          <a:srcRect t="6112" r="4077" b="1350"/>
          <a:stretch/>
        </p:blipFill>
        <p:spPr>
          <a:xfrm>
            <a:off x="279909" y="940498"/>
            <a:ext cx="9321291" cy="5537691"/>
          </a:xfrm>
          <a:prstGeom prst="rect">
            <a:avLst/>
          </a:prstGeom>
        </p:spPr>
      </p:pic>
      <p:sp>
        <p:nvSpPr>
          <p:cNvPr id="4" name="Title 1">
            <a:extLst>
              <a:ext uri="{FF2B5EF4-FFF2-40B4-BE49-F238E27FC236}">
                <a16:creationId xmlns:a16="http://schemas.microsoft.com/office/drawing/2014/main" id="{2D943EA7-0C11-459F-AE77-91B2EA0835B3}"/>
              </a:ext>
            </a:extLst>
          </p:cNvPr>
          <p:cNvSpPr txBox="1">
            <a:spLocks/>
          </p:cNvSpPr>
          <p:nvPr/>
        </p:nvSpPr>
        <p:spPr>
          <a:xfrm>
            <a:off x="19050" y="0"/>
            <a:ext cx="12172950" cy="749300"/>
          </a:xfrm>
          <a:prstGeom prst="rect">
            <a:avLst/>
          </a:prstGeom>
          <a:solidFill>
            <a:schemeClr val="accent6">
              <a:lumMod val="20000"/>
              <a:lumOff val="80000"/>
            </a:schemeClr>
          </a:solidFill>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Semiconductors</a:t>
            </a:r>
          </a:p>
        </p:txBody>
      </p:sp>
      <p:pic>
        <p:nvPicPr>
          <p:cNvPr id="5" name="Picture 4">
            <a:extLst>
              <a:ext uri="{FF2B5EF4-FFF2-40B4-BE49-F238E27FC236}">
                <a16:creationId xmlns:a16="http://schemas.microsoft.com/office/drawing/2014/main" id="{7C230278-93A0-4E7C-BA39-F26CC3259C87}"/>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10884216" y="0"/>
            <a:ext cx="1181291" cy="940498"/>
          </a:xfrm>
          <a:prstGeom prst="rect">
            <a:avLst/>
          </a:prstGeom>
        </p:spPr>
      </p:pic>
      <p:sp>
        <p:nvSpPr>
          <p:cNvPr id="6" name="TextBox 5">
            <a:extLst>
              <a:ext uri="{FF2B5EF4-FFF2-40B4-BE49-F238E27FC236}">
                <a16:creationId xmlns:a16="http://schemas.microsoft.com/office/drawing/2014/main" id="{2F12C3EB-014A-4A65-80D1-D4798A54A5FC}"/>
              </a:ext>
            </a:extLst>
          </p:cNvPr>
          <p:cNvSpPr txBox="1"/>
          <p:nvPr/>
        </p:nvSpPr>
        <p:spPr>
          <a:xfrm>
            <a:off x="9055100" y="2349500"/>
            <a:ext cx="3010407" cy="461665"/>
          </a:xfrm>
          <a:prstGeom prst="rect">
            <a:avLst/>
          </a:prstGeom>
          <a:noFill/>
        </p:spPr>
        <p:txBody>
          <a:bodyPr wrap="square" rtlCol="0">
            <a:spAutoFit/>
          </a:bodyPr>
          <a:lstStyle/>
          <a:p>
            <a:r>
              <a:rPr lang="en-US" sz="2400" dirty="0"/>
              <a:t>Built in potential </a:t>
            </a:r>
          </a:p>
        </p:txBody>
      </p:sp>
      <p:sp>
        <p:nvSpPr>
          <p:cNvPr id="7" name="TextBox 6">
            <a:extLst>
              <a:ext uri="{FF2B5EF4-FFF2-40B4-BE49-F238E27FC236}">
                <a16:creationId xmlns:a16="http://schemas.microsoft.com/office/drawing/2014/main" id="{096CCFE1-2A8A-4ACF-9AF5-CCBE77399852}"/>
              </a:ext>
            </a:extLst>
          </p:cNvPr>
          <p:cNvSpPr txBox="1"/>
          <p:nvPr/>
        </p:nvSpPr>
        <p:spPr>
          <a:xfrm>
            <a:off x="9734612" y="4220167"/>
            <a:ext cx="2299207" cy="1569660"/>
          </a:xfrm>
          <a:prstGeom prst="rect">
            <a:avLst/>
          </a:prstGeom>
          <a:noFill/>
        </p:spPr>
        <p:txBody>
          <a:bodyPr wrap="square" rtlCol="0">
            <a:spAutoFit/>
          </a:bodyPr>
          <a:lstStyle/>
          <a:p>
            <a:r>
              <a:rPr lang="en-US" sz="2400" dirty="0"/>
              <a:t>The change in fermi level in the n side --increases</a:t>
            </a:r>
          </a:p>
        </p:txBody>
      </p:sp>
      <p:sp>
        <p:nvSpPr>
          <p:cNvPr id="8" name="TextBox 7">
            <a:extLst>
              <a:ext uri="{FF2B5EF4-FFF2-40B4-BE49-F238E27FC236}">
                <a16:creationId xmlns:a16="http://schemas.microsoft.com/office/drawing/2014/main" id="{C91052DD-676F-40C8-8743-021A4A8C741A}"/>
              </a:ext>
            </a:extLst>
          </p:cNvPr>
          <p:cNvSpPr txBox="1"/>
          <p:nvPr/>
        </p:nvSpPr>
        <p:spPr>
          <a:xfrm>
            <a:off x="704912" y="4908529"/>
            <a:ext cx="2299207" cy="1569660"/>
          </a:xfrm>
          <a:prstGeom prst="rect">
            <a:avLst/>
          </a:prstGeom>
          <a:noFill/>
        </p:spPr>
        <p:txBody>
          <a:bodyPr wrap="square" rtlCol="0">
            <a:spAutoFit/>
          </a:bodyPr>
          <a:lstStyle/>
          <a:p>
            <a:r>
              <a:rPr lang="en-US" sz="2400" dirty="0"/>
              <a:t>The change in fermi level in the n side --decreases</a:t>
            </a:r>
          </a:p>
        </p:txBody>
      </p:sp>
    </p:spTree>
    <p:extLst>
      <p:ext uri="{BB962C8B-B14F-4D97-AF65-F5344CB8AC3E}">
        <p14:creationId xmlns:p14="http://schemas.microsoft.com/office/powerpoint/2010/main" val="233475834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pn junction zero bias">
            <a:extLst>
              <a:ext uri="{FF2B5EF4-FFF2-40B4-BE49-F238E27FC236}">
                <a16:creationId xmlns:a16="http://schemas.microsoft.com/office/drawing/2014/main" id="{08ED6530-B37A-456A-A7F7-81E3986E18F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42073"/>
          <a:stretch/>
        </p:blipFill>
        <p:spPr bwMode="auto">
          <a:xfrm>
            <a:off x="4816220" y="1516951"/>
            <a:ext cx="4230244" cy="468609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94E8665-1FD4-4BB9-8482-544035234655}"/>
              </a:ext>
            </a:extLst>
          </p:cNvPr>
          <p:cNvSpPr txBox="1"/>
          <p:nvPr/>
        </p:nvSpPr>
        <p:spPr>
          <a:xfrm>
            <a:off x="0" y="801085"/>
            <a:ext cx="4949952" cy="6117829"/>
          </a:xfrm>
          <a:prstGeom prst="rect">
            <a:avLst/>
          </a:prstGeom>
          <a:noFill/>
        </p:spPr>
        <p:txBody>
          <a:bodyPr wrap="square">
            <a:spAutoFit/>
          </a:bodyPr>
          <a:lstStyle/>
          <a:p>
            <a:pPr marL="342900" indent="-342900">
              <a:lnSpc>
                <a:spcPct val="150000"/>
              </a:lnSpc>
              <a:buFont typeface="Wingdings" panose="05000000000000000000" pitchFamily="2" charset="2"/>
              <a:buChar char="§"/>
            </a:pPr>
            <a:r>
              <a:rPr lang="en-US" sz="2400" b="0" i="0" dirty="0">
                <a:solidFill>
                  <a:srgbClr val="414042"/>
                </a:solidFill>
                <a:effectLst/>
                <a:latin typeface="Arial" panose="020B0604020202020204" pitchFamily="34" charset="0"/>
                <a:cs typeface="Arial" panose="020B0604020202020204" pitchFamily="34" charset="0"/>
              </a:rPr>
              <a:t>The potential barrier discourages the diffusion of any more majority carriers across the junction. </a:t>
            </a:r>
          </a:p>
          <a:p>
            <a:pPr marL="342900" indent="-342900">
              <a:lnSpc>
                <a:spcPct val="150000"/>
              </a:lnSpc>
              <a:buFont typeface="Wingdings" panose="05000000000000000000" pitchFamily="2" charset="2"/>
              <a:buChar char="§"/>
            </a:pPr>
            <a:r>
              <a:rPr lang="en-US" sz="2400" b="0" i="0" dirty="0">
                <a:solidFill>
                  <a:srgbClr val="414042"/>
                </a:solidFill>
                <a:effectLst/>
                <a:latin typeface="Arial" panose="020B0604020202020204" pitchFamily="34" charset="0"/>
                <a:cs typeface="Arial" panose="020B0604020202020204" pitchFamily="34" charset="0"/>
              </a:rPr>
              <a:t>However, the potential barrier helps minority carriers (few free electrons in the P-region and few holes in the N-region) to drift across the junction.</a:t>
            </a:r>
          </a:p>
          <a:p>
            <a:pPr marL="342900" indent="-342900">
              <a:lnSpc>
                <a:spcPct val="150000"/>
              </a:lnSpc>
              <a:buFont typeface="Wingdings" panose="05000000000000000000" pitchFamily="2" charset="2"/>
              <a:buChar char="§"/>
            </a:pPr>
            <a:r>
              <a:rPr lang="en-US" sz="2400" b="1" i="0" dirty="0">
                <a:solidFill>
                  <a:srgbClr val="414042"/>
                </a:solidFill>
                <a:effectLst/>
                <a:latin typeface="Lato"/>
              </a:rPr>
              <a:t>Dynamic Equilibrium</a:t>
            </a:r>
            <a:r>
              <a:rPr lang="en-US" sz="2400" b="1" i="0" dirty="0">
                <a:solidFill>
                  <a:srgbClr val="414042"/>
                </a:solidFill>
                <a:effectLst/>
                <a:latin typeface="Arial" panose="020B0604020202020204" pitchFamily="34" charset="0"/>
                <a:cs typeface="Arial" panose="020B0604020202020204" pitchFamily="34" charset="0"/>
              </a:rPr>
              <a:t> establishes</a:t>
            </a:r>
            <a:endParaRPr lang="en-US" sz="2400" b="1" dirty="0">
              <a:latin typeface="Arial" panose="020B0604020202020204" pitchFamily="34" charset="0"/>
              <a:cs typeface="Arial" panose="020B0604020202020204" pitchFamily="34" charset="0"/>
            </a:endParaRPr>
          </a:p>
        </p:txBody>
      </p:sp>
      <p:sp>
        <p:nvSpPr>
          <p:cNvPr id="6" name="Title 1">
            <a:extLst>
              <a:ext uri="{FF2B5EF4-FFF2-40B4-BE49-F238E27FC236}">
                <a16:creationId xmlns:a16="http://schemas.microsoft.com/office/drawing/2014/main" id="{A76949E7-C241-4FA6-815E-A2B146FE4148}"/>
              </a:ext>
            </a:extLst>
          </p:cNvPr>
          <p:cNvSpPr txBox="1">
            <a:spLocks/>
          </p:cNvSpPr>
          <p:nvPr/>
        </p:nvSpPr>
        <p:spPr>
          <a:xfrm>
            <a:off x="19050" y="0"/>
            <a:ext cx="12172950" cy="749300"/>
          </a:xfrm>
          <a:prstGeom prst="rect">
            <a:avLst/>
          </a:prstGeom>
          <a:solidFill>
            <a:schemeClr val="accent6">
              <a:lumMod val="20000"/>
              <a:lumOff val="80000"/>
            </a:schemeClr>
          </a:solidFill>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Semiconductors</a:t>
            </a:r>
          </a:p>
        </p:txBody>
      </p:sp>
      <p:pic>
        <p:nvPicPr>
          <p:cNvPr id="7" name="Picture 6">
            <a:extLst>
              <a:ext uri="{FF2B5EF4-FFF2-40B4-BE49-F238E27FC236}">
                <a16:creationId xmlns:a16="http://schemas.microsoft.com/office/drawing/2014/main" id="{010DDA38-00F2-48C1-8BBB-D617A21DFC60}"/>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10884216" y="0"/>
            <a:ext cx="1181291" cy="940498"/>
          </a:xfrm>
          <a:prstGeom prst="rect">
            <a:avLst/>
          </a:prstGeom>
        </p:spPr>
      </p:pic>
      <p:sp>
        <p:nvSpPr>
          <p:cNvPr id="4" name="TextBox 3">
            <a:extLst>
              <a:ext uri="{FF2B5EF4-FFF2-40B4-BE49-F238E27FC236}">
                <a16:creationId xmlns:a16="http://schemas.microsoft.com/office/drawing/2014/main" id="{145AD37E-3C69-4C4F-8287-3CF717753E5A}"/>
              </a:ext>
            </a:extLst>
          </p:cNvPr>
          <p:cNvSpPr txBox="1"/>
          <p:nvPr/>
        </p:nvSpPr>
        <p:spPr>
          <a:xfrm>
            <a:off x="329184" y="614067"/>
            <a:ext cx="2328672" cy="461665"/>
          </a:xfrm>
          <a:prstGeom prst="rect">
            <a:avLst/>
          </a:prstGeom>
          <a:noFill/>
        </p:spPr>
        <p:txBody>
          <a:bodyPr wrap="square" rtlCol="0">
            <a:spAutoFit/>
          </a:bodyPr>
          <a:lstStyle/>
          <a:p>
            <a:r>
              <a:rPr lang="en-US" sz="2400" b="1" dirty="0">
                <a:latin typeface="Arial" panose="020B0604020202020204" pitchFamily="34" charset="0"/>
                <a:cs typeface="Arial" panose="020B0604020202020204" pitchFamily="34" charset="0"/>
              </a:rPr>
              <a:t>Zero bias </a:t>
            </a:r>
          </a:p>
        </p:txBody>
      </p:sp>
      <p:pic>
        <p:nvPicPr>
          <p:cNvPr id="3" name="Picture 2">
            <a:extLst>
              <a:ext uri="{FF2B5EF4-FFF2-40B4-BE49-F238E27FC236}">
                <a16:creationId xmlns:a16="http://schemas.microsoft.com/office/drawing/2014/main" id="{36E106DE-0A38-43E1-937C-46E2A9166A3C}"/>
              </a:ext>
            </a:extLst>
          </p:cNvPr>
          <p:cNvPicPr>
            <a:picLocks noChangeAspect="1"/>
          </p:cNvPicPr>
          <p:nvPr/>
        </p:nvPicPr>
        <p:blipFill rotWithShape="1">
          <a:blip r:embed="rId4"/>
          <a:srcRect l="20334" t="5795" r="9703" b="18219"/>
          <a:stretch/>
        </p:blipFill>
        <p:spPr>
          <a:xfrm>
            <a:off x="8912352" y="1465166"/>
            <a:ext cx="3055619" cy="2910701"/>
          </a:xfrm>
          <a:prstGeom prst="rect">
            <a:avLst/>
          </a:prstGeom>
        </p:spPr>
      </p:pic>
    </p:spTree>
    <p:extLst>
      <p:ext uri="{BB962C8B-B14F-4D97-AF65-F5344CB8AC3E}">
        <p14:creationId xmlns:p14="http://schemas.microsoft.com/office/powerpoint/2010/main" val="19294102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silicon atom">
            <a:extLst>
              <a:ext uri="{FF2B5EF4-FFF2-40B4-BE49-F238E27FC236}">
                <a16:creationId xmlns:a16="http://schemas.microsoft.com/office/drawing/2014/main" id="{3D595871-8A88-49F7-80F8-DC6AFCB29D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9645" y="1708295"/>
            <a:ext cx="8402129" cy="4742535"/>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00BC01E2-2A01-45D2-8B3A-16481A40BB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72040" y="1708295"/>
            <a:ext cx="2891506" cy="2700156"/>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675586DA-3367-4683-A419-AC3A79D5F107}"/>
              </a:ext>
            </a:extLst>
          </p:cNvPr>
          <p:cNvSpPr>
            <a:spLocks noGrp="1"/>
          </p:cNvSpPr>
          <p:nvPr>
            <p:ph type="title"/>
          </p:nvPr>
        </p:nvSpPr>
        <p:spPr>
          <a:xfrm>
            <a:off x="-85726" y="0"/>
            <a:ext cx="11553825" cy="690573"/>
          </a:xfrm>
          <a:solidFill>
            <a:schemeClr val="accent6">
              <a:lumMod val="20000"/>
              <a:lumOff val="80000"/>
            </a:schemeClr>
          </a:solidFill>
        </p:spPr>
        <p:txBody>
          <a:bodyPr>
            <a:normAutofit fontScale="90000"/>
          </a:bodyPr>
          <a:lstStyle/>
          <a:p>
            <a:r>
              <a:rPr lang="en-US" dirty="0"/>
              <a:t>Semiconductors</a:t>
            </a:r>
          </a:p>
        </p:txBody>
      </p:sp>
      <p:pic>
        <p:nvPicPr>
          <p:cNvPr id="6" name="Picture 5">
            <a:extLst>
              <a:ext uri="{FF2B5EF4-FFF2-40B4-BE49-F238E27FC236}">
                <a16:creationId xmlns:a16="http://schemas.microsoft.com/office/drawing/2014/main" id="{25A77B3A-5BD6-487C-81CC-B07458716F36}"/>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10884216" y="0"/>
            <a:ext cx="1181291" cy="940498"/>
          </a:xfrm>
          <a:prstGeom prst="rect">
            <a:avLst/>
          </a:prstGeom>
        </p:spPr>
      </p:pic>
      <p:sp>
        <p:nvSpPr>
          <p:cNvPr id="3" name="TextBox 2">
            <a:extLst>
              <a:ext uri="{FF2B5EF4-FFF2-40B4-BE49-F238E27FC236}">
                <a16:creationId xmlns:a16="http://schemas.microsoft.com/office/drawing/2014/main" id="{4D028E40-24B9-4D05-958A-913DB6ADCF99}"/>
              </a:ext>
            </a:extLst>
          </p:cNvPr>
          <p:cNvSpPr txBox="1"/>
          <p:nvPr/>
        </p:nvSpPr>
        <p:spPr>
          <a:xfrm>
            <a:off x="199645" y="1176421"/>
            <a:ext cx="11553825" cy="461665"/>
          </a:xfrm>
          <a:prstGeom prst="rect">
            <a:avLst/>
          </a:prstGeom>
          <a:noFill/>
        </p:spPr>
        <p:txBody>
          <a:bodyPr wrap="square" rtlCol="0">
            <a:spAutoFit/>
          </a:bodyPr>
          <a:lstStyle/>
          <a:p>
            <a:pPr marL="285750" indent="-285750">
              <a:buFont typeface="Wingdings" panose="05000000000000000000" pitchFamily="2" charset="2"/>
              <a:buChar char="§"/>
            </a:pPr>
            <a:r>
              <a:rPr lang="en-US" sz="2400" dirty="0"/>
              <a:t>Bonding in semiconductors is covalent bond -Electrons are shared between atoms  </a:t>
            </a:r>
          </a:p>
        </p:txBody>
      </p:sp>
      <p:pic>
        <p:nvPicPr>
          <p:cNvPr id="7" name="Picture 6">
            <a:extLst>
              <a:ext uri="{FF2B5EF4-FFF2-40B4-BE49-F238E27FC236}">
                <a16:creationId xmlns:a16="http://schemas.microsoft.com/office/drawing/2014/main" id="{786A9DB6-B971-4C03-9711-2BDB1C366DA2}"/>
              </a:ext>
            </a:extLst>
          </p:cNvPr>
          <p:cNvPicPr>
            <a:picLocks noChangeAspect="1"/>
          </p:cNvPicPr>
          <p:nvPr/>
        </p:nvPicPr>
        <p:blipFill rotWithShape="1">
          <a:blip r:embed="rId5"/>
          <a:srcRect t="10299" b="5575"/>
          <a:stretch/>
        </p:blipFill>
        <p:spPr>
          <a:xfrm>
            <a:off x="9065368" y="4505987"/>
            <a:ext cx="2466248" cy="2163037"/>
          </a:xfrm>
          <a:prstGeom prst="rect">
            <a:avLst/>
          </a:prstGeom>
        </p:spPr>
      </p:pic>
      <p:sp>
        <p:nvSpPr>
          <p:cNvPr id="10" name="TextBox 9">
            <a:extLst>
              <a:ext uri="{FF2B5EF4-FFF2-40B4-BE49-F238E27FC236}">
                <a16:creationId xmlns:a16="http://schemas.microsoft.com/office/drawing/2014/main" id="{A2074672-6DA6-4861-AF7F-6D2787310969}"/>
              </a:ext>
            </a:extLst>
          </p:cNvPr>
          <p:cNvSpPr txBox="1"/>
          <p:nvPr/>
        </p:nvSpPr>
        <p:spPr>
          <a:xfrm>
            <a:off x="199645" y="661818"/>
            <a:ext cx="6248400" cy="523220"/>
          </a:xfrm>
          <a:prstGeom prst="rect">
            <a:avLst/>
          </a:prstGeom>
          <a:noFill/>
        </p:spPr>
        <p:txBody>
          <a:bodyPr wrap="square">
            <a:spAutoFit/>
          </a:bodyPr>
          <a:lstStyle/>
          <a:p>
            <a:r>
              <a:rPr lang="en-US" sz="2800" b="1" dirty="0"/>
              <a:t>1. </a:t>
            </a:r>
            <a:r>
              <a:rPr lang="en-US" sz="2800" b="1" dirty="0">
                <a:latin typeface="Times New Roman" panose="02020603050405020304" pitchFamily="18" charset="0"/>
                <a:cs typeface="Times New Roman" panose="02020603050405020304" pitchFamily="18" charset="0"/>
              </a:rPr>
              <a:t>Semiconducting  materials </a:t>
            </a:r>
            <a:endParaRPr lang="en-US"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4859025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F74B5BD-186C-452C-837B-96678A163A67}"/>
              </a:ext>
            </a:extLst>
          </p:cNvPr>
          <p:cNvSpPr txBox="1">
            <a:spLocks/>
          </p:cNvSpPr>
          <p:nvPr/>
        </p:nvSpPr>
        <p:spPr>
          <a:xfrm>
            <a:off x="19050" y="0"/>
            <a:ext cx="12172950" cy="749300"/>
          </a:xfrm>
          <a:prstGeom prst="rect">
            <a:avLst/>
          </a:prstGeom>
          <a:solidFill>
            <a:schemeClr val="accent6">
              <a:lumMod val="20000"/>
              <a:lumOff val="80000"/>
            </a:schemeClr>
          </a:solidFill>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Semiconductors</a:t>
            </a:r>
          </a:p>
        </p:txBody>
      </p:sp>
      <p:pic>
        <p:nvPicPr>
          <p:cNvPr id="4" name="Picture 3">
            <a:extLst>
              <a:ext uri="{FF2B5EF4-FFF2-40B4-BE49-F238E27FC236}">
                <a16:creationId xmlns:a16="http://schemas.microsoft.com/office/drawing/2014/main" id="{D0A0EC79-C8EB-4CEB-9EFC-9D559C14D57A}"/>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10884216" y="0"/>
            <a:ext cx="1181291" cy="940498"/>
          </a:xfrm>
          <a:prstGeom prst="rect">
            <a:avLst/>
          </a:prstGeom>
        </p:spPr>
      </p:pic>
      <p:pic>
        <p:nvPicPr>
          <p:cNvPr id="5" name="Picture 4">
            <a:extLst>
              <a:ext uri="{FF2B5EF4-FFF2-40B4-BE49-F238E27FC236}">
                <a16:creationId xmlns:a16="http://schemas.microsoft.com/office/drawing/2014/main" id="{AF8E88DB-2956-43A0-8433-7AB68067DECF}"/>
              </a:ext>
            </a:extLst>
          </p:cNvPr>
          <p:cNvPicPr>
            <a:picLocks noChangeAspect="1"/>
          </p:cNvPicPr>
          <p:nvPr/>
        </p:nvPicPr>
        <p:blipFill>
          <a:blip r:embed="rId3">
            <a:lum bright="-20000" contrast="40000"/>
          </a:blip>
          <a:stretch>
            <a:fillRect/>
          </a:stretch>
        </p:blipFill>
        <p:spPr>
          <a:xfrm>
            <a:off x="553348" y="2382178"/>
            <a:ext cx="4263367" cy="3171100"/>
          </a:xfrm>
          <a:prstGeom prst="rect">
            <a:avLst/>
          </a:prstGeom>
        </p:spPr>
      </p:pic>
      <p:pic>
        <p:nvPicPr>
          <p:cNvPr id="9" name="Picture 8">
            <a:extLst>
              <a:ext uri="{FF2B5EF4-FFF2-40B4-BE49-F238E27FC236}">
                <a16:creationId xmlns:a16="http://schemas.microsoft.com/office/drawing/2014/main" id="{4A220C12-610E-410E-931E-E53524F1C0AB}"/>
              </a:ext>
            </a:extLst>
          </p:cNvPr>
          <p:cNvPicPr>
            <a:picLocks noChangeAspect="1"/>
          </p:cNvPicPr>
          <p:nvPr/>
        </p:nvPicPr>
        <p:blipFill>
          <a:blip r:embed="rId4"/>
          <a:stretch>
            <a:fillRect/>
          </a:stretch>
        </p:blipFill>
        <p:spPr>
          <a:xfrm>
            <a:off x="280879" y="1261364"/>
            <a:ext cx="4808306" cy="883578"/>
          </a:xfrm>
          <a:prstGeom prst="rect">
            <a:avLst/>
          </a:prstGeom>
        </p:spPr>
      </p:pic>
      <p:pic>
        <p:nvPicPr>
          <p:cNvPr id="11" name="Picture 10">
            <a:extLst>
              <a:ext uri="{FF2B5EF4-FFF2-40B4-BE49-F238E27FC236}">
                <a16:creationId xmlns:a16="http://schemas.microsoft.com/office/drawing/2014/main" id="{318272B2-94A2-44E1-8B32-8AC9AEADED23}"/>
              </a:ext>
            </a:extLst>
          </p:cNvPr>
          <p:cNvPicPr>
            <a:picLocks noChangeAspect="1"/>
          </p:cNvPicPr>
          <p:nvPr/>
        </p:nvPicPr>
        <p:blipFill>
          <a:blip r:embed="rId5"/>
          <a:stretch>
            <a:fillRect/>
          </a:stretch>
        </p:blipFill>
        <p:spPr>
          <a:xfrm>
            <a:off x="5411974" y="1165047"/>
            <a:ext cx="4602822" cy="801384"/>
          </a:xfrm>
          <a:prstGeom prst="rect">
            <a:avLst/>
          </a:prstGeom>
        </p:spPr>
      </p:pic>
      <p:pic>
        <p:nvPicPr>
          <p:cNvPr id="13" name="Picture 12">
            <a:extLst>
              <a:ext uri="{FF2B5EF4-FFF2-40B4-BE49-F238E27FC236}">
                <a16:creationId xmlns:a16="http://schemas.microsoft.com/office/drawing/2014/main" id="{807CB932-0A8D-422C-82F1-0014C2339643}"/>
              </a:ext>
            </a:extLst>
          </p:cNvPr>
          <p:cNvPicPr>
            <a:picLocks noChangeAspect="1"/>
          </p:cNvPicPr>
          <p:nvPr/>
        </p:nvPicPr>
        <p:blipFill>
          <a:blip r:embed="rId6">
            <a:lum bright="-20000" contrast="40000"/>
          </a:blip>
          <a:stretch>
            <a:fillRect/>
          </a:stretch>
        </p:blipFill>
        <p:spPr>
          <a:xfrm>
            <a:off x="813115" y="5580892"/>
            <a:ext cx="1602769" cy="616449"/>
          </a:xfrm>
          <a:prstGeom prst="rect">
            <a:avLst/>
          </a:prstGeom>
        </p:spPr>
      </p:pic>
      <p:pic>
        <p:nvPicPr>
          <p:cNvPr id="15" name="Picture 14">
            <a:extLst>
              <a:ext uri="{FF2B5EF4-FFF2-40B4-BE49-F238E27FC236}">
                <a16:creationId xmlns:a16="http://schemas.microsoft.com/office/drawing/2014/main" id="{75433E36-A36E-46AE-8D70-FE0083C6E175}"/>
              </a:ext>
            </a:extLst>
          </p:cNvPr>
          <p:cNvPicPr>
            <a:picLocks noChangeAspect="1"/>
          </p:cNvPicPr>
          <p:nvPr/>
        </p:nvPicPr>
        <p:blipFill rotWithShape="1">
          <a:blip r:embed="rId7">
            <a:lum bright="-20000" contrast="40000"/>
          </a:blip>
          <a:srcRect l="3236" t="5500" r="11764" b="5498"/>
          <a:stretch/>
        </p:blipFill>
        <p:spPr>
          <a:xfrm>
            <a:off x="6347535" y="2355189"/>
            <a:ext cx="5449002" cy="3533927"/>
          </a:xfrm>
          <a:prstGeom prst="rect">
            <a:avLst/>
          </a:prstGeom>
        </p:spPr>
      </p:pic>
      <p:sp>
        <p:nvSpPr>
          <p:cNvPr id="16" name="TextBox 15">
            <a:extLst>
              <a:ext uri="{FF2B5EF4-FFF2-40B4-BE49-F238E27FC236}">
                <a16:creationId xmlns:a16="http://schemas.microsoft.com/office/drawing/2014/main" id="{9655C7B4-B79B-4C89-9720-04F55BB4D069}"/>
              </a:ext>
            </a:extLst>
          </p:cNvPr>
          <p:cNvSpPr txBox="1"/>
          <p:nvPr/>
        </p:nvSpPr>
        <p:spPr>
          <a:xfrm>
            <a:off x="414527" y="875279"/>
            <a:ext cx="8963597" cy="461665"/>
          </a:xfrm>
          <a:prstGeom prst="rect">
            <a:avLst/>
          </a:prstGeom>
          <a:noFill/>
        </p:spPr>
        <p:txBody>
          <a:bodyPr wrap="square" rtlCol="0">
            <a:spAutoFit/>
          </a:bodyPr>
          <a:lstStyle/>
          <a:p>
            <a:r>
              <a:rPr lang="en-US" sz="2400" dirty="0">
                <a:latin typeface="Arial" panose="020B0604020202020204" pitchFamily="34" charset="0"/>
                <a:cs typeface="Arial" panose="020B0604020202020204" pitchFamily="34" charset="0"/>
              </a:rPr>
              <a:t>Electric field and electric potential in junction </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3A6D6F54-4CA8-4A7F-AADB-84E5F93C5B64}"/>
                  </a:ext>
                </a:extLst>
              </p:cNvPr>
              <p:cNvSpPr txBox="1"/>
              <p:nvPr/>
            </p:nvSpPr>
            <p:spPr>
              <a:xfrm>
                <a:off x="4621543" y="3162506"/>
                <a:ext cx="1845851" cy="947695"/>
              </a:xfrm>
              <a:prstGeom prst="rect">
                <a:avLst/>
              </a:prstGeom>
              <a:noFill/>
            </p:spPr>
            <p:txBody>
              <a:bodyPr wrap="square" lIns="0" tIns="0" rIns="0" bIns="0" rtlCol="0">
                <a:spAutoFit/>
              </a:bodyPr>
              <a:lstStyle/>
              <a:p>
                <a14:m>
                  <m:oMath xmlns:m="http://schemas.openxmlformats.org/officeDocument/2006/math">
                    <m:nary>
                      <m:naryPr>
                        <m:ctrlPr>
                          <a:rPr lang="en-US" sz="4400" i="1" smtClean="0">
                            <a:latin typeface="Cambria Math" panose="02040503050406030204" pitchFamily="18" charset="0"/>
                          </a:rPr>
                        </m:ctrlPr>
                      </m:naryPr>
                      <m:sub>
                        <m:sSub>
                          <m:sSubPr>
                            <m:ctrlPr>
                              <a:rPr lang="en-US" sz="4400" i="1" smtClean="0">
                                <a:latin typeface="Cambria Math" panose="02040503050406030204" pitchFamily="18" charset="0"/>
                              </a:rPr>
                            </m:ctrlPr>
                          </m:sSubPr>
                          <m:e>
                            <m:r>
                              <a:rPr lang="en-US" sz="4400" b="0" i="1" smtClean="0">
                                <a:latin typeface="Cambria Math" panose="02040503050406030204" pitchFamily="18" charset="0"/>
                              </a:rPr>
                              <m:t>𝑥</m:t>
                            </m:r>
                          </m:e>
                          <m:sub>
                            <m:r>
                              <a:rPr lang="en-US" sz="4400" b="0" i="1" smtClean="0">
                                <a:latin typeface="Cambria Math" panose="02040503050406030204" pitchFamily="18" charset="0"/>
                              </a:rPr>
                              <m:t>𝑛</m:t>
                            </m:r>
                          </m:sub>
                        </m:sSub>
                      </m:sub>
                      <m:sup>
                        <m:sSub>
                          <m:sSubPr>
                            <m:ctrlPr>
                              <a:rPr lang="en-US" sz="4400" i="1" smtClean="0">
                                <a:latin typeface="Cambria Math" panose="02040503050406030204" pitchFamily="18" charset="0"/>
                              </a:rPr>
                            </m:ctrlPr>
                          </m:sSubPr>
                          <m:e>
                            <m:r>
                              <a:rPr lang="en-US" sz="4400" b="0" i="1" smtClean="0">
                                <a:latin typeface="Cambria Math" panose="02040503050406030204" pitchFamily="18" charset="0"/>
                              </a:rPr>
                              <m:t>𝑥</m:t>
                            </m:r>
                          </m:e>
                          <m:sub>
                            <m:r>
                              <a:rPr lang="en-US" sz="4400" b="0" i="1" smtClean="0">
                                <a:latin typeface="Cambria Math" panose="02040503050406030204" pitchFamily="18" charset="0"/>
                              </a:rPr>
                              <m:t>𝑝</m:t>
                            </m:r>
                          </m:sub>
                        </m:sSub>
                      </m:sup>
                      <m:e>
                        <m:r>
                          <a:rPr lang="en-US" sz="4400" b="0" i="1" smtClean="0">
                            <a:latin typeface="Cambria Math" panose="02040503050406030204" pitchFamily="18" charset="0"/>
                          </a:rPr>
                          <m:t>𝐸</m:t>
                        </m:r>
                      </m:e>
                    </m:nary>
                  </m:oMath>
                </a14:m>
                <a:r>
                  <a:rPr lang="en-US" sz="4400" dirty="0"/>
                  <a:t>dx</a:t>
                </a:r>
              </a:p>
            </p:txBody>
          </p:sp>
        </mc:Choice>
        <mc:Fallback xmlns="">
          <p:sp>
            <p:nvSpPr>
              <p:cNvPr id="17" name="TextBox 16">
                <a:extLst>
                  <a:ext uri="{FF2B5EF4-FFF2-40B4-BE49-F238E27FC236}">
                    <a16:creationId xmlns:a16="http://schemas.microsoft.com/office/drawing/2014/main" id="{3A6D6F54-4CA8-4A7F-AADB-84E5F93C5B64}"/>
                  </a:ext>
                </a:extLst>
              </p:cNvPr>
              <p:cNvSpPr txBox="1">
                <a:spLocks noRot="1" noChangeAspect="1" noMove="1" noResize="1" noEditPoints="1" noAdjustHandles="1" noChangeArrowheads="1" noChangeShapeType="1" noTextEdit="1"/>
              </p:cNvSpPr>
              <p:nvPr/>
            </p:nvSpPr>
            <p:spPr>
              <a:xfrm>
                <a:off x="4621543" y="3162506"/>
                <a:ext cx="1845851" cy="947695"/>
              </a:xfrm>
              <a:prstGeom prst="rect">
                <a:avLst/>
              </a:prstGeom>
              <a:blipFill>
                <a:blip r:embed="rId8"/>
                <a:stretch>
                  <a:fillRect t="-7742" r="-16832" b="-16774"/>
                </a:stretch>
              </a:blipFill>
            </p:spPr>
            <p:txBody>
              <a:bodyPr/>
              <a:lstStyle/>
              <a:p>
                <a:r>
                  <a:rPr lang="en-US">
                    <a:noFill/>
                  </a:rPr>
                  <a:t> </a:t>
                </a:r>
              </a:p>
            </p:txBody>
          </p:sp>
        </mc:Fallback>
      </mc:AlternateContent>
    </p:spTree>
    <p:extLst>
      <p:ext uri="{BB962C8B-B14F-4D97-AF65-F5344CB8AC3E}">
        <p14:creationId xmlns:p14="http://schemas.microsoft.com/office/powerpoint/2010/main" val="145616628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pn junction reverse bias">
            <a:extLst>
              <a:ext uri="{FF2B5EF4-FFF2-40B4-BE49-F238E27FC236}">
                <a16:creationId xmlns:a16="http://schemas.microsoft.com/office/drawing/2014/main" id="{511C49D4-7F80-423A-B077-0459EDA04C09}"/>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rcRect r="50322"/>
          <a:stretch/>
        </p:blipFill>
        <p:spPr bwMode="auto">
          <a:xfrm>
            <a:off x="8172472" y="3477249"/>
            <a:ext cx="3024416" cy="3191901"/>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a:extLst>
              <a:ext uri="{FF2B5EF4-FFF2-40B4-BE49-F238E27FC236}">
                <a16:creationId xmlns:a16="http://schemas.microsoft.com/office/drawing/2014/main" id="{A3D305E0-0828-4BC2-B0AB-25BB31F32C55}"/>
              </a:ext>
            </a:extLst>
          </p:cNvPr>
          <p:cNvSpPr txBox="1">
            <a:spLocks/>
          </p:cNvSpPr>
          <p:nvPr/>
        </p:nvSpPr>
        <p:spPr>
          <a:xfrm>
            <a:off x="19050" y="0"/>
            <a:ext cx="12172950" cy="749300"/>
          </a:xfrm>
          <a:prstGeom prst="rect">
            <a:avLst/>
          </a:prstGeom>
          <a:solidFill>
            <a:schemeClr val="accent6">
              <a:lumMod val="20000"/>
              <a:lumOff val="80000"/>
            </a:schemeClr>
          </a:solidFill>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Semiconductors</a:t>
            </a:r>
          </a:p>
        </p:txBody>
      </p:sp>
      <p:pic>
        <p:nvPicPr>
          <p:cNvPr id="5" name="Picture 4">
            <a:extLst>
              <a:ext uri="{FF2B5EF4-FFF2-40B4-BE49-F238E27FC236}">
                <a16:creationId xmlns:a16="http://schemas.microsoft.com/office/drawing/2014/main" id="{41DDAD85-A00D-4305-835D-6494033A3CF0}"/>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10884216" y="0"/>
            <a:ext cx="1181291" cy="940498"/>
          </a:xfrm>
          <a:prstGeom prst="rect">
            <a:avLst/>
          </a:prstGeom>
        </p:spPr>
      </p:pic>
      <p:sp>
        <p:nvSpPr>
          <p:cNvPr id="7" name="TextBox 6">
            <a:extLst>
              <a:ext uri="{FF2B5EF4-FFF2-40B4-BE49-F238E27FC236}">
                <a16:creationId xmlns:a16="http://schemas.microsoft.com/office/drawing/2014/main" id="{0C6330AB-27F8-4ECB-9FF2-8CEDE46CB041}"/>
              </a:ext>
            </a:extLst>
          </p:cNvPr>
          <p:cNvSpPr txBox="1"/>
          <p:nvPr/>
        </p:nvSpPr>
        <p:spPr>
          <a:xfrm>
            <a:off x="122271" y="2581400"/>
            <a:ext cx="6402001" cy="1131785"/>
          </a:xfrm>
          <a:prstGeom prst="rect">
            <a:avLst/>
          </a:prstGeom>
          <a:noFill/>
        </p:spPr>
        <p:txBody>
          <a:bodyPr wrap="square">
            <a:spAutoFit/>
          </a:bodyPr>
          <a:lstStyle/>
          <a:p>
            <a:pPr marL="342900" indent="-342900">
              <a:lnSpc>
                <a:spcPct val="150000"/>
              </a:lnSpc>
              <a:buFont typeface="Wingdings" panose="05000000000000000000" pitchFamily="2" charset="2"/>
              <a:buChar char="§"/>
            </a:pPr>
            <a:r>
              <a:rPr lang="en-US" sz="2400" b="0" i="0" dirty="0">
                <a:solidFill>
                  <a:srgbClr val="414042"/>
                </a:solidFill>
                <a:effectLst/>
                <a:latin typeface="Lato"/>
              </a:rPr>
              <a:t>electrons are attracted towards the positive electrode and away from the junction</a:t>
            </a:r>
            <a:endParaRPr lang="en-US" sz="24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A7DA658A-90D6-4A80-A4B4-5FB15E838B0E}"/>
              </a:ext>
            </a:extLst>
          </p:cNvPr>
          <p:cNvSpPr txBox="1"/>
          <p:nvPr/>
        </p:nvSpPr>
        <p:spPr>
          <a:xfrm>
            <a:off x="106650" y="3607232"/>
            <a:ext cx="7830341" cy="1131848"/>
          </a:xfrm>
          <a:prstGeom prst="rect">
            <a:avLst/>
          </a:prstGeom>
          <a:noFill/>
        </p:spPr>
        <p:txBody>
          <a:bodyPr wrap="square">
            <a:spAutoFit/>
          </a:bodyPr>
          <a:lstStyle/>
          <a:p>
            <a:pPr marL="285750" indent="-285750">
              <a:lnSpc>
                <a:spcPct val="150000"/>
              </a:lnSpc>
              <a:buFont typeface="Wingdings" panose="05000000000000000000" pitchFamily="2" charset="2"/>
              <a:buChar char="§"/>
            </a:pPr>
            <a:r>
              <a:rPr lang="en-US" sz="2400" b="0" i="0" dirty="0">
                <a:solidFill>
                  <a:srgbClr val="414042"/>
                </a:solidFill>
                <a:effectLst/>
                <a:latin typeface="Arial" panose="020B0604020202020204" pitchFamily="34" charset="0"/>
                <a:cs typeface="Arial" panose="020B0604020202020204" pitchFamily="34" charset="0"/>
              </a:rPr>
              <a:t>while the holes in the P-type end are also attracted away from the junction towards the negative electrode</a:t>
            </a:r>
          </a:p>
        </p:txBody>
      </p:sp>
      <p:sp>
        <p:nvSpPr>
          <p:cNvPr id="11" name="TextBox 10">
            <a:extLst>
              <a:ext uri="{FF2B5EF4-FFF2-40B4-BE49-F238E27FC236}">
                <a16:creationId xmlns:a16="http://schemas.microsoft.com/office/drawing/2014/main" id="{F38E0E45-BE9B-4485-818A-D10D4747278B}"/>
              </a:ext>
            </a:extLst>
          </p:cNvPr>
          <p:cNvSpPr txBox="1"/>
          <p:nvPr/>
        </p:nvSpPr>
        <p:spPr>
          <a:xfrm>
            <a:off x="106651" y="1051189"/>
            <a:ext cx="6684294" cy="1685846"/>
          </a:xfrm>
          <a:prstGeom prst="rect">
            <a:avLst/>
          </a:prstGeom>
          <a:noFill/>
        </p:spPr>
        <p:txBody>
          <a:bodyPr wrap="square">
            <a:spAutoFit/>
          </a:bodyPr>
          <a:lstStyle/>
          <a:p>
            <a:pPr marL="342900" indent="-342900">
              <a:lnSpc>
                <a:spcPct val="150000"/>
              </a:lnSpc>
              <a:buFont typeface="Wingdings" panose="05000000000000000000" pitchFamily="2" charset="2"/>
              <a:buChar char="§"/>
            </a:pPr>
            <a:r>
              <a:rPr lang="en-US" sz="2400" b="0" i="0" dirty="0">
                <a:solidFill>
                  <a:srgbClr val="414042"/>
                </a:solidFill>
                <a:effectLst/>
                <a:latin typeface="Arial" panose="020B0604020202020204" pitchFamily="34" charset="0"/>
                <a:cs typeface="Arial" panose="020B0604020202020204" pitchFamily="34" charset="0"/>
              </a:rPr>
              <a:t>A </a:t>
            </a:r>
            <a:r>
              <a:rPr lang="en-US" sz="2400" b="1" i="0" dirty="0">
                <a:solidFill>
                  <a:srgbClr val="414042"/>
                </a:solidFill>
                <a:effectLst/>
                <a:latin typeface="Arial" panose="020B0604020202020204" pitchFamily="34" charset="0"/>
                <a:cs typeface="Arial" panose="020B0604020202020204" pitchFamily="34" charset="0"/>
              </a:rPr>
              <a:t>Reverse Bias</a:t>
            </a:r>
            <a:r>
              <a:rPr lang="en-US" sz="2400" b="0" i="0" dirty="0">
                <a:solidFill>
                  <a:srgbClr val="414042"/>
                </a:solidFill>
                <a:effectLst/>
                <a:latin typeface="Arial" panose="020B0604020202020204" pitchFamily="34" charset="0"/>
                <a:cs typeface="Arial" panose="020B0604020202020204" pitchFamily="34" charset="0"/>
              </a:rPr>
              <a:t> -a positive voltage is </a:t>
            </a:r>
          </a:p>
          <a:p>
            <a:pPr marL="342900" indent="-342900">
              <a:lnSpc>
                <a:spcPct val="150000"/>
              </a:lnSpc>
              <a:buFont typeface="Wingdings" panose="05000000000000000000" pitchFamily="2" charset="2"/>
              <a:buChar char="§"/>
            </a:pPr>
            <a:r>
              <a:rPr lang="en-US" sz="2400" b="0" i="0" dirty="0">
                <a:solidFill>
                  <a:srgbClr val="414042"/>
                </a:solidFill>
                <a:effectLst/>
                <a:latin typeface="Arial" panose="020B0604020202020204" pitchFamily="34" charset="0"/>
                <a:cs typeface="Arial" panose="020B0604020202020204" pitchFamily="34" charset="0"/>
              </a:rPr>
              <a:t>applied to the N-type material and a negative voltage is applied to the P-type material.</a:t>
            </a:r>
          </a:p>
        </p:txBody>
      </p:sp>
      <p:sp>
        <p:nvSpPr>
          <p:cNvPr id="13" name="TextBox 12">
            <a:extLst>
              <a:ext uri="{FF2B5EF4-FFF2-40B4-BE49-F238E27FC236}">
                <a16:creationId xmlns:a16="http://schemas.microsoft.com/office/drawing/2014/main" id="{427480B1-1D4D-4F4B-8640-D03F5FAA874C}"/>
              </a:ext>
            </a:extLst>
          </p:cNvPr>
          <p:cNvSpPr txBox="1"/>
          <p:nvPr/>
        </p:nvSpPr>
        <p:spPr>
          <a:xfrm>
            <a:off x="125112" y="4863844"/>
            <a:ext cx="9019032" cy="461665"/>
          </a:xfrm>
          <a:prstGeom prst="rect">
            <a:avLst/>
          </a:prstGeom>
          <a:noFill/>
        </p:spPr>
        <p:txBody>
          <a:bodyPr wrap="square">
            <a:spAutoFit/>
          </a:bodyPr>
          <a:lstStyle/>
          <a:p>
            <a:pPr marL="342900" indent="-342900" algn="l">
              <a:buFont typeface="Wingdings" panose="05000000000000000000" pitchFamily="2" charset="2"/>
              <a:buChar char="§"/>
            </a:pPr>
            <a:r>
              <a:rPr lang="en-US" sz="2400" i="0" dirty="0">
                <a:solidFill>
                  <a:srgbClr val="404041"/>
                </a:solidFill>
                <a:effectLst/>
                <a:latin typeface="Arial" panose="020B0604020202020204" pitchFamily="34" charset="0"/>
                <a:cs typeface="Arial" panose="020B0604020202020204" pitchFamily="34" charset="0"/>
              </a:rPr>
              <a:t>Increase in the Depletion Layer due to Reverse Bias</a:t>
            </a:r>
          </a:p>
        </p:txBody>
      </p:sp>
      <p:pic>
        <p:nvPicPr>
          <p:cNvPr id="14" name="Picture 13">
            <a:extLst>
              <a:ext uri="{FF2B5EF4-FFF2-40B4-BE49-F238E27FC236}">
                <a16:creationId xmlns:a16="http://schemas.microsoft.com/office/drawing/2014/main" id="{9DEF1819-B03A-4BCE-B685-C0C690418514}"/>
              </a:ext>
            </a:extLst>
          </p:cNvPr>
          <p:cNvPicPr>
            <a:picLocks noChangeAspect="1"/>
          </p:cNvPicPr>
          <p:nvPr/>
        </p:nvPicPr>
        <p:blipFill rotWithShape="1">
          <a:blip r:embed="rId5"/>
          <a:srcRect l="12093" t="3741" r="8047" b="31218"/>
          <a:stretch/>
        </p:blipFill>
        <p:spPr>
          <a:xfrm>
            <a:off x="6667629" y="974914"/>
            <a:ext cx="4953030" cy="2276721"/>
          </a:xfrm>
          <a:prstGeom prst="rect">
            <a:avLst/>
          </a:prstGeom>
        </p:spPr>
      </p:pic>
    </p:spTree>
    <p:extLst>
      <p:ext uri="{BB962C8B-B14F-4D97-AF65-F5344CB8AC3E}">
        <p14:creationId xmlns:p14="http://schemas.microsoft.com/office/powerpoint/2010/main" val="4743440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F74B5BD-186C-452C-837B-96678A163A67}"/>
              </a:ext>
            </a:extLst>
          </p:cNvPr>
          <p:cNvSpPr txBox="1">
            <a:spLocks/>
          </p:cNvSpPr>
          <p:nvPr/>
        </p:nvSpPr>
        <p:spPr>
          <a:xfrm>
            <a:off x="19050" y="0"/>
            <a:ext cx="12172950" cy="749300"/>
          </a:xfrm>
          <a:prstGeom prst="rect">
            <a:avLst/>
          </a:prstGeom>
          <a:solidFill>
            <a:schemeClr val="accent6">
              <a:lumMod val="20000"/>
              <a:lumOff val="80000"/>
            </a:schemeClr>
          </a:solidFill>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Semiconductors</a:t>
            </a:r>
          </a:p>
        </p:txBody>
      </p:sp>
      <p:pic>
        <p:nvPicPr>
          <p:cNvPr id="4" name="Picture 3">
            <a:extLst>
              <a:ext uri="{FF2B5EF4-FFF2-40B4-BE49-F238E27FC236}">
                <a16:creationId xmlns:a16="http://schemas.microsoft.com/office/drawing/2014/main" id="{D0A0EC79-C8EB-4CEB-9EFC-9D559C14D57A}"/>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10884216" y="0"/>
            <a:ext cx="1181291" cy="940498"/>
          </a:xfrm>
          <a:prstGeom prst="rect">
            <a:avLst/>
          </a:prstGeom>
        </p:spPr>
      </p:pic>
      <p:pic>
        <p:nvPicPr>
          <p:cNvPr id="5" name="Picture 4">
            <a:extLst>
              <a:ext uri="{FF2B5EF4-FFF2-40B4-BE49-F238E27FC236}">
                <a16:creationId xmlns:a16="http://schemas.microsoft.com/office/drawing/2014/main" id="{91E81D31-5A62-4605-BC59-254C1D71D8DF}"/>
              </a:ext>
            </a:extLst>
          </p:cNvPr>
          <p:cNvPicPr>
            <a:picLocks noChangeAspect="1"/>
          </p:cNvPicPr>
          <p:nvPr/>
        </p:nvPicPr>
        <p:blipFill>
          <a:blip r:embed="rId3">
            <a:lum bright="-20000" contrast="40000"/>
          </a:blip>
          <a:stretch>
            <a:fillRect/>
          </a:stretch>
        </p:blipFill>
        <p:spPr>
          <a:xfrm>
            <a:off x="339092" y="4489493"/>
            <a:ext cx="3902536" cy="654702"/>
          </a:xfrm>
          <a:prstGeom prst="rect">
            <a:avLst/>
          </a:prstGeom>
        </p:spPr>
      </p:pic>
      <p:sp>
        <p:nvSpPr>
          <p:cNvPr id="7" name="TextBox 6">
            <a:extLst>
              <a:ext uri="{FF2B5EF4-FFF2-40B4-BE49-F238E27FC236}">
                <a16:creationId xmlns:a16="http://schemas.microsoft.com/office/drawing/2014/main" id="{7F6A5BB0-2128-47A2-A4EC-053446A579EE}"/>
              </a:ext>
            </a:extLst>
          </p:cNvPr>
          <p:cNvSpPr txBox="1"/>
          <p:nvPr/>
        </p:nvSpPr>
        <p:spPr>
          <a:xfrm>
            <a:off x="-14859" y="1821215"/>
            <a:ext cx="5564886" cy="2251065"/>
          </a:xfrm>
          <a:prstGeom prst="rect">
            <a:avLst/>
          </a:prstGeom>
          <a:noFill/>
        </p:spPr>
        <p:txBody>
          <a:bodyPr wrap="square">
            <a:spAutoFit/>
          </a:bodyPr>
          <a:lstStyle/>
          <a:p>
            <a:pPr marL="342900" indent="-342900">
              <a:lnSpc>
                <a:spcPct val="150000"/>
              </a:lnSpc>
              <a:buFont typeface="Wingdings" panose="05000000000000000000" pitchFamily="2" charset="2"/>
              <a:buChar char="§"/>
            </a:pPr>
            <a:r>
              <a:rPr lang="en-US" sz="2400" dirty="0"/>
              <a:t>the Fermi level on the n side is below the Fermi level on the p side. The difference between the two is equal to the applied voltage in units of energy.</a:t>
            </a:r>
          </a:p>
        </p:txBody>
      </p:sp>
      <p:sp>
        <p:nvSpPr>
          <p:cNvPr id="9" name="TextBox 8">
            <a:extLst>
              <a:ext uri="{FF2B5EF4-FFF2-40B4-BE49-F238E27FC236}">
                <a16:creationId xmlns:a16="http://schemas.microsoft.com/office/drawing/2014/main" id="{8BFB94F7-1970-4415-A415-B75C0BF800E6}"/>
              </a:ext>
            </a:extLst>
          </p:cNvPr>
          <p:cNvSpPr txBox="1"/>
          <p:nvPr/>
        </p:nvSpPr>
        <p:spPr>
          <a:xfrm>
            <a:off x="19050" y="718312"/>
            <a:ext cx="5979414" cy="1140697"/>
          </a:xfrm>
          <a:prstGeom prst="rect">
            <a:avLst/>
          </a:prstGeom>
          <a:noFill/>
        </p:spPr>
        <p:txBody>
          <a:bodyPr wrap="square">
            <a:spAutoFit/>
          </a:bodyPr>
          <a:lstStyle/>
          <a:p>
            <a:pPr marL="285750" indent="-285750">
              <a:lnSpc>
                <a:spcPct val="150000"/>
              </a:lnSpc>
              <a:buFont typeface="Wingdings" panose="05000000000000000000" pitchFamily="2" charset="2"/>
              <a:buChar char="§"/>
            </a:pPr>
            <a:r>
              <a:rPr lang="en-US" sz="2400" dirty="0"/>
              <a:t>the Fermi energy level will no longer be constant through the system</a:t>
            </a:r>
            <a:endParaRPr lang="en-US" sz="2400" dirty="0">
              <a:latin typeface="Arial" panose="020B0604020202020204" pitchFamily="34" charset="0"/>
              <a:cs typeface="Arial" panose="020B0604020202020204" pitchFamily="34" charset="0"/>
            </a:endParaRPr>
          </a:p>
        </p:txBody>
      </p:sp>
      <p:pic>
        <p:nvPicPr>
          <p:cNvPr id="11" name="Picture 10">
            <a:extLst>
              <a:ext uri="{FF2B5EF4-FFF2-40B4-BE49-F238E27FC236}">
                <a16:creationId xmlns:a16="http://schemas.microsoft.com/office/drawing/2014/main" id="{F0F905D0-81F6-41B3-AA40-549B11F2ADF7}"/>
              </a:ext>
            </a:extLst>
          </p:cNvPr>
          <p:cNvPicPr>
            <a:picLocks noChangeAspect="1"/>
          </p:cNvPicPr>
          <p:nvPr/>
        </p:nvPicPr>
        <p:blipFill rotWithShape="1">
          <a:blip r:embed="rId4"/>
          <a:srcRect l="7941" t="6801" b="5145"/>
          <a:stretch/>
        </p:blipFill>
        <p:spPr>
          <a:xfrm>
            <a:off x="5583936" y="845009"/>
            <a:ext cx="6268972" cy="4005411"/>
          </a:xfrm>
          <a:prstGeom prst="rect">
            <a:avLst/>
          </a:prstGeom>
        </p:spPr>
      </p:pic>
      <p:pic>
        <p:nvPicPr>
          <p:cNvPr id="15" name="Picture 14">
            <a:extLst>
              <a:ext uri="{FF2B5EF4-FFF2-40B4-BE49-F238E27FC236}">
                <a16:creationId xmlns:a16="http://schemas.microsoft.com/office/drawing/2014/main" id="{05B576A0-05C9-48EE-943E-040E8BC339F2}"/>
              </a:ext>
            </a:extLst>
          </p:cNvPr>
          <p:cNvPicPr>
            <a:picLocks noChangeAspect="1"/>
          </p:cNvPicPr>
          <p:nvPr/>
        </p:nvPicPr>
        <p:blipFill>
          <a:blip r:embed="rId5"/>
          <a:stretch>
            <a:fillRect/>
          </a:stretch>
        </p:blipFill>
        <p:spPr>
          <a:xfrm>
            <a:off x="109590" y="5190967"/>
            <a:ext cx="3072522" cy="768130"/>
          </a:xfrm>
          <a:prstGeom prst="rect">
            <a:avLst/>
          </a:prstGeom>
        </p:spPr>
      </p:pic>
      <p:sp>
        <p:nvSpPr>
          <p:cNvPr id="17" name="TextBox 16">
            <a:extLst>
              <a:ext uri="{FF2B5EF4-FFF2-40B4-BE49-F238E27FC236}">
                <a16:creationId xmlns:a16="http://schemas.microsoft.com/office/drawing/2014/main" id="{A6674723-B92B-44FC-8B12-DA43701B53C2}"/>
              </a:ext>
            </a:extLst>
          </p:cNvPr>
          <p:cNvSpPr txBox="1"/>
          <p:nvPr/>
        </p:nvSpPr>
        <p:spPr>
          <a:xfrm>
            <a:off x="6096000" y="5006260"/>
            <a:ext cx="5756908" cy="830997"/>
          </a:xfrm>
          <a:prstGeom prst="rect">
            <a:avLst/>
          </a:prstGeom>
          <a:noFill/>
        </p:spPr>
        <p:txBody>
          <a:bodyPr wrap="square">
            <a:spAutoFit/>
          </a:bodyPr>
          <a:lstStyle/>
          <a:p>
            <a:pPr marL="342900" indent="-342900">
              <a:buFont typeface="Wingdings" panose="05000000000000000000" pitchFamily="2" charset="2"/>
              <a:buChar char="§"/>
            </a:pPr>
            <a:r>
              <a:rPr lang="en-US" sz="2400" dirty="0">
                <a:latin typeface="Arial" panose="020B0604020202020204" pitchFamily="34" charset="0"/>
                <a:cs typeface="Arial" panose="020B0604020202020204" pitchFamily="34" charset="0"/>
              </a:rPr>
              <a:t>Energy-band diagram of a </a:t>
            </a:r>
            <a:r>
              <a:rPr lang="en-US" sz="2400" dirty="0" err="1">
                <a:latin typeface="Arial" panose="020B0604020202020204" pitchFamily="34" charset="0"/>
                <a:cs typeface="Arial" panose="020B0604020202020204" pitchFamily="34" charset="0"/>
              </a:rPr>
              <a:t>pn</a:t>
            </a:r>
            <a:r>
              <a:rPr lang="en-US" sz="2400" dirty="0">
                <a:latin typeface="Arial" panose="020B0604020202020204" pitchFamily="34" charset="0"/>
                <a:cs typeface="Arial" panose="020B0604020202020204" pitchFamily="34" charset="0"/>
              </a:rPr>
              <a:t> junction under reverse bias.</a:t>
            </a:r>
          </a:p>
        </p:txBody>
      </p:sp>
    </p:spTree>
    <p:extLst>
      <p:ext uri="{BB962C8B-B14F-4D97-AF65-F5344CB8AC3E}">
        <p14:creationId xmlns:p14="http://schemas.microsoft.com/office/powerpoint/2010/main" val="189679248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F74B5BD-186C-452C-837B-96678A163A67}"/>
              </a:ext>
            </a:extLst>
          </p:cNvPr>
          <p:cNvSpPr txBox="1">
            <a:spLocks/>
          </p:cNvSpPr>
          <p:nvPr/>
        </p:nvSpPr>
        <p:spPr>
          <a:xfrm>
            <a:off x="19050" y="0"/>
            <a:ext cx="12172950" cy="749300"/>
          </a:xfrm>
          <a:prstGeom prst="rect">
            <a:avLst/>
          </a:prstGeom>
          <a:solidFill>
            <a:schemeClr val="accent6">
              <a:lumMod val="20000"/>
              <a:lumOff val="80000"/>
            </a:schemeClr>
          </a:solidFill>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Semiconductors</a:t>
            </a:r>
          </a:p>
        </p:txBody>
      </p:sp>
      <p:pic>
        <p:nvPicPr>
          <p:cNvPr id="4" name="Picture 3">
            <a:extLst>
              <a:ext uri="{FF2B5EF4-FFF2-40B4-BE49-F238E27FC236}">
                <a16:creationId xmlns:a16="http://schemas.microsoft.com/office/drawing/2014/main" id="{D0A0EC79-C8EB-4CEB-9EFC-9D559C14D57A}"/>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10884216" y="0"/>
            <a:ext cx="1181291" cy="940498"/>
          </a:xfrm>
          <a:prstGeom prst="rect">
            <a:avLst/>
          </a:prstGeom>
        </p:spPr>
      </p:pic>
      <p:pic>
        <p:nvPicPr>
          <p:cNvPr id="5" name="Picture 4">
            <a:extLst>
              <a:ext uri="{FF2B5EF4-FFF2-40B4-BE49-F238E27FC236}">
                <a16:creationId xmlns:a16="http://schemas.microsoft.com/office/drawing/2014/main" id="{BDE8CD51-2312-43C2-91EC-690128E1E3C6}"/>
              </a:ext>
            </a:extLst>
          </p:cNvPr>
          <p:cNvPicPr>
            <a:picLocks noChangeAspect="1"/>
          </p:cNvPicPr>
          <p:nvPr/>
        </p:nvPicPr>
        <p:blipFill rotWithShape="1">
          <a:blip r:embed="rId3">
            <a:lum bright="-20000" contrast="40000"/>
          </a:blip>
          <a:srcRect l="6304" r="6753" b="5219"/>
          <a:stretch/>
        </p:blipFill>
        <p:spPr>
          <a:xfrm>
            <a:off x="5303520" y="919162"/>
            <a:ext cx="5848920" cy="2625015"/>
          </a:xfrm>
          <a:prstGeom prst="rect">
            <a:avLst/>
          </a:prstGeom>
        </p:spPr>
      </p:pic>
      <p:pic>
        <p:nvPicPr>
          <p:cNvPr id="7" name="Picture 6">
            <a:extLst>
              <a:ext uri="{FF2B5EF4-FFF2-40B4-BE49-F238E27FC236}">
                <a16:creationId xmlns:a16="http://schemas.microsoft.com/office/drawing/2014/main" id="{D431EE45-7DA3-4A2B-BD3B-71776B56AFE8}"/>
              </a:ext>
            </a:extLst>
          </p:cNvPr>
          <p:cNvPicPr>
            <a:picLocks noChangeAspect="1"/>
          </p:cNvPicPr>
          <p:nvPr/>
        </p:nvPicPr>
        <p:blipFill rotWithShape="1">
          <a:blip r:embed="rId4">
            <a:lum bright="-20000" contrast="40000"/>
          </a:blip>
          <a:srcRect t="21590" r="7041" b="15592"/>
          <a:stretch/>
        </p:blipFill>
        <p:spPr>
          <a:xfrm>
            <a:off x="385987" y="5412892"/>
            <a:ext cx="3941304" cy="695808"/>
          </a:xfrm>
          <a:prstGeom prst="rect">
            <a:avLst/>
          </a:prstGeom>
        </p:spPr>
      </p:pic>
      <p:sp>
        <p:nvSpPr>
          <p:cNvPr id="9" name="TextBox 8">
            <a:extLst>
              <a:ext uri="{FF2B5EF4-FFF2-40B4-BE49-F238E27FC236}">
                <a16:creationId xmlns:a16="http://schemas.microsoft.com/office/drawing/2014/main" id="{5B09825C-CCD8-4FBC-B581-4A72D0B4B31F}"/>
              </a:ext>
            </a:extLst>
          </p:cNvPr>
          <p:cNvSpPr txBox="1"/>
          <p:nvPr/>
        </p:nvSpPr>
        <p:spPr>
          <a:xfrm>
            <a:off x="0" y="749300"/>
            <a:ext cx="5157216" cy="4464684"/>
          </a:xfrm>
          <a:prstGeom prst="rect">
            <a:avLst/>
          </a:prstGeom>
          <a:noFill/>
        </p:spPr>
        <p:txBody>
          <a:bodyPr wrap="square">
            <a:spAutoFit/>
          </a:bodyPr>
          <a:lstStyle/>
          <a:p>
            <a:pPr marL="342900" indent="-342900">
              <a:lnSpc>
                <a:spcPct val="150000"/>
              </a:lnSpc>
              <a:buFont typeface="Wingdings" panose="05000000000000000000" pitchFamily="2" charset="2"/>
              <a:buChar char="§"/>
            </a:pPr>
            <a:r>
              <a:rPr lang="en-US" sz="2400" dirty="0">
                <a:latin typeface="Arial" panose="020B0604020202020204" pitchFamily="34" charset="0"/>
                <a:cs typeface="Arial" panose="020B0604020202020204" pitchFamily="34" charset="0"/>
              </a:rPr>
              <a:t>The total space charge width and t</a:t>
            </a:r>
            <a:r>
              <a:rPr lang="en-US" sz="2400" dirty="0"/>
              <a:t>he magnitude of the electric field in the depletion region increases with an applied reverse-biased voltage</a:t>
            </a:r>
          </a:p>
          <a:p>
            <a:pPr marL="342900" indent="-342900">
              <a:lnSpc>
                <a:spcPct val="150000"/>
              </a:lnSpc>
              <a:buFont typeface="Wingdings" panose="05000000000000000000" pitchFamily="2" charset="2"/>
              <a:buChar char="§"/>
            </a:pPr>
            <a:r>
              <a:rPr lang="en-US" sz="2400" dirty="0"/>
              <a:t>The maximum electric fi eld still occurs at the metallurgical junction</a:t>
            </a:r>
          </a:p>
          <a:p>
            <a:pPr marL="342900" indent="-342900">
              <a:lnSpc>
                <a:spcPct val="150000"/>
              </a:lnSpc>
              <a:buFont typeface="Wingdings" panose="05000000000000000000" pitchFamily="2" charset="2"/>
              <a:buChar char="§"/>
            </a:pPr>
            <a:r>
              <a:rPr lang="en-US" sz="2400" dirty="0"/>
              <a:t>The maximum electric fi eld at the metallurgical junction,</a:t>
            </a:r>
            <a:endParaRPr lang="en-US" sz="2400" dirty="0">
              <a:latin typeface="Arial" panose="020B0604020202020204" pitchFamily="34" charset="0"/>
              <a:cs typeface="Arial" panose="020B0604020202020204" pitchFamily="34" charset="0"/>
            </a:endParaRPr>
          </a:p>
        </p:txBody>
      </p:sp>
      <p:pic>
        <p:nvPicPr>
          <p:cNvPr id="11" name="Picture 10">
            <a:extLst>
              <a:ext uri="{FF2B5EF4-FFF2-40B4-BE49-F238E27FC236}">
                <a16:creationId xmlns:a16="http://schemas.microsoft.com/office/drawing/2014/main" id="{298C7983-ACE7-4F40-931D-D1FEFAD42F94}"/>
              </a:ext>
            </a:extLst>
          </p:cNvPr>
          <p:cNvPicPr>
            <a:picLocks noChangeAspect="1"/>
          </p:cNvPicPr>
          <p:nvPr/>
        </p:nvPicPr>
        <p:blipFill>
          <a:blip r:embed="rId5">
            <a:lum bright="-49000" contrast="69000"/>
          </a:blip>
          <a:stretch>
            <a:fillRect/>
          </a:stretch>
        </p:blipFill>
        <p:spPr>
          <a:xfrm>
            <a:off x="6584115" y="3491282"/>
            <a:ext cx="3287730" cy="780836"/>
          </a:xfrm>
          <a:prstGeom prst="rect">
            <a:avLst/>
          </a:prstGeom>
          <a:effectLst>
            <a:reflection blurRad="76200" endPos="31000" dist="355600" dir="5400000" sy="-100000" algn="bl" rotWithShape="0"/>
          </a:effectLst>
        </p:spPr>
      </p:pic>
      <p:pic>
        <p:nvPicPr>
          <p:cNvPr id="13" name="Picture 12">
            <a:extLst>
              <a:ext uri="{FF2B5EF4-FFF2-40B4-BE49-F238E27FC236}">
                <a16:creationId xmlns:a16="http://schemas.microsoft.com/office/drawing/2014/main" id="{168CB591-B737-4F96-8CA2-242313E61B62}"/>
              </a:ext>
            </a:extLst>
          </p:cNvPr>
          <p:cNvPicPr>
            <a:picLocks noChangeAspect="1"/>
          </p:cNvPicPr>
          <p:nvPr/>
        </p:nvPicPr>
        <p:blipFill>
          <a:blip r:embed="rId6">
            <a:lum bright="-64000" contrast="80000"/>
          </a:blip>
          <a:stretch>
            <a:fillRect/>
          </a:stretch>
        </p:blipFill>
        <p:spPr>
          <a:xfrm>
            <a:off x="6584115" y="4326030"/>
            <a:ext cx="4643919" cy="821933"/>
          </a:xfrm>
          <a:prstGeom prst="rect">
            <a:avLst/>
          </a:prstGeom>
        </p:spPr>
      </p:pic>
      <p:pic>
        <p:nvPicPr>
          <p:cNvPr id="15" name="Picture 14">
            <a:extLst>
              <a:ext uri="{FF2B5EF4-FFF2-40B4-BE49-F238E27FC236}">
                <a16:creationId xmlns:a16="http://schemas.microsoft.com/office/drawing/2014/main" id="{03D99E92-D425-45BD-BE95-1EAD56B240EA}"/>
              </a:ext>
            </a:extLst>
          </p:cNvPr>
          <p:cNvPicPr>
            <a:picLocks noChangeAspect="1"/>
          </p:cNvPicPr>
          <p:nvPr/>
        </p:nvPicPr>
        <p:blipFill>
          <a:blip r:embed="rId7">
            <a:lum bright="-54000" contrast="74000"/>
          </a:blip>
          <a:stretch>
            <a:fillRect/>
          </a:stretch>
        </p:blipFill>
        <p:spPr>
          <a:xfrm>
            <a:off x="7034786" y="5077061"/>
            <a:ext cx="2506894" cy="852755"/>
          </a:xfrm>
          <a:prstGeom prst="rect">
            <a:avLst/>
          </a:prstGeom>
        </p:spPr>
      </p:pic>
      <p:sp>
        <p:nvSpPr>
          <p:cNvPr id="17" name="TextBox 16">
            <a:extLst>
              <a:ext uri="{FF2B5EF4-FFF2-40B4-BE49-F238E27FC236}">
                <a16:creationId xmlns:a16="http://schemas.microsoft.com/office/drawing/2014/main" id="{E32EE865-F3E9-40D6-B9B5-F40C63BAD8FB}"/>
              </a:ext>
            </a:extLst>
          </p:cNvPr>
          <p:cNvSpPr txBox="1"/>
          <p:nvPr/>
        </p:nvSpPr>
        <p:spPr>
          <a:xfrm>
            <a:off x="378387" y="6302730"/>
            <a:ext cx="6205728" cy="461665"/>
          </a:xfrm>
          <a:prstGeom prst="rect">
            <a:avLst/>
          </a:prstGeom>
          <a:noFill/>
        </p:spPr>
        <p:txBody>
          <a:bodyPr wrap="square">
            <a:spAutoFit/>
          </a:bodyPr>
          <a:lstStyle/>
          <a:p>
            <a:r>
              <a:rPr lang="en-US" sz="2400" dirty="0">
                <a:latin typeface="Arial" panose="020B0604020202020204" pitchFamily="34" charset="0"/>
                <a:cs typeface="Arial" panose="020B0604020202020204" pitchFamily="34" charset="0"/>
              </a:rPr>
              <a:t>The junction capacitance can be written as</a:t>
            </a:r>
          </a:p>
        </p:txBody>
      </p:sp>
      <p:pic>
        <p:nvPicPr>
          <p:cNvPr id="19" name="Picture 18">
            <a:extLst>
              <a:ext uri="{FF2B5EF4-FFF2-40B4-BE49-F238E27FC236}">
                <a16:creationId xmlns:a16="http://schemas.microsoft.com/office/drawing/2014/main" id="{FE4B1FBC-4029-4688-8D93-14E7FE01AFB3}"/>
              </a:ext>
            </a:extLst>
          </p:cNvPr>
          <p:cNvPicPr>
            <a:picLocks noChangeAspect="1"/>
          </p:cNvPicPr>
          <p:nvPr/>
        </p:nvPicPr>
        <p:blipFill>
          <a:blip r:embed="rId8">
            <a:lum bright="-20000" contrast="40000"/>
          </a:blip>
          <a:stretch>
            <a:fillRect/>
          </a:stretch>
        </p:blipFill>
        <p:spPr>
          <a:xfrm>
            <a:off x="6736970" y="5876352"/>
            <a:ext cx="3863083" cy="852755"/>
          </a:xfrm>
          <a:prstGeom prst="rect">
            <a:avLst/>
          </a:prstGeom>
        </p:spPr>
      </p:pic>
    </p:spTree>
    <p:extLst>
      <p:ext uri="{BB962C8B-B14F-4D97-AF65-F5344CB8AC3E}">
        <p14:creationId xmlns:p14="http://schemas.microsoft.com/office/powerpoint/2010/main" val="345779449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D158A30-94CF-4D8B-A26B-06B7370AB522}"/>
              </a:ext>
            </a:extLst>
          </p:cNvPr>
          <p:cNvSpPr txBox="1">
            <a:spLocks/>
          </p:cNvSpPr>
          <p:nvPr/>
        </p:nvSpPr>
        <p:spPr>
          <a:xfrm>
            <a:off x="19050" y="0"/>
            <a:ext cx="12172950" cy="749300"/>
          </a:xfrm>
          <a:prstGeom prst="rect">
            <a:avLst/>
          </a:prstGeom>
          <a:solidFill>
            <a:schemeClr val="accent6">
              <a:lumMod val="20000"/>
              <a:lumOff val="80000"/>
            </a:schemeClr>
          </a:solidFill>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Semiconductors</a:t>
            </a:r>
          </a:p>
        </p:txBody>
      </p:sp>
      <p:pic>
        <p:nvPicPr>
          <p:cNvPr id="4" name="Picture 3">
            <a:extLst>
              <a:ext uri="{FF2B5EF4-FFF2-40B4-BE49-F238E27FC236}">
                <a16:creationId xmlns:a16="http://schemas.microsoft.com/office/drawing/2014/main" id="{42898C9E-F613-4386-B039-8DDA1CE7D798}"/>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10884216" y="0"/>
            <a:ext cx="1181291" cy="940498"/>
          </a:xfrm>
          <a:prstGeom prst="rect">
            <a:avLst/>
          </a:prstGeom>
        </p:spPr>
      </p:pic>
      <p:pic>
        <p:nvPicPr>
          <p:cNvPr id="2050" name="Picture 2" descr="pn junction diode reverse characteristics">
            <a:extLst>
              <a:ext uri="{FF2B5EF4-FFF2-40B4-BE49-F238E27FC236}">
                <a16:creationId xmlns:a16="http://schemas.microsoft.com/office/drawing/2014/main" id="{A6D4FB2C-2633-403C-8DCD-36FB900AFC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94881" y="1307973"/>
            <a:ext cx="6499032" cy="394678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287200E6-970E-4C14-9DCE-F05C2F45BC4E}"/>
              </a:ext>
            </a:extLst>
          </p:cNvPr>
          <p:cNvSpPr txBox="1"/>
          <p:nvPr/>
        </p:nvSpPr>
        <p:spPr>
          <a:xfrm>
            <a:off x="19050" y="1071434"/>
            <a:ext cx="5284470" cy="4455515"/>
          </a:xfrm>
          <a:prstGeom prst="rect">
            <a:avLst/>
          </a:prstGeom>
          <a:noFill/>
        </p:spPr>
        <p:txBody>
          <a:bodyPr wrap="square">
            <a:spAutoFit/>
          </a:bodyPr>
          <a:lstStyle/>
          <a:p>
            <a:pPr marL="342900" indent="-342900" algn="l">
              <a:lnSpc>
                <a:spcPct val="150000"/>
              </a:lnSpc>
              <a:buFont typeface="Wingdings" panose="05000000000000000000" pitchFamily="2" charset="2"/>
              <a:buChar char="§"/>
            </a:pPr>
            <a:r>
              <a:rPr lang="en-US" sz="2400" b="0" i="0" dirty="0">
                <a:solidFill>
                  <a:srgbClr val="414042"/>
                </a:solidFill>
                <a:effectLst/>
                <a:latin typeface="Lato"/>
              </a:rPr>
              <a:t>zero current flows through the junction diode except a very small </a:t>
            </a:r>
            <a:r>
              <a:rPr lang="en-US" sz="2400" b="1" i="0" dirty="0">
                <a:solidFill>
                  <a:srgbClr val="414042"/>
                </a:solidFill>
                <a:effectLst/>
                <a:latin typeface="Lato"/>
              </a:rPr>
              <a:t>reverse leakage current</a:t>
            </a:r>
            <a:r>
              <a:rPr lang="en-US" sz="2400" b="0" i="0" dirty="0">
                <a:solidFill>
                  <a:srgbClr val="414042"/>
                </a:solidFill>
                <a:effectLst/>
                <a:latin typeface="Lato"/>
              </a:rPr>
              <a:t> </a:t>
            </a:r>
          </a:p>
          <a:p>
            <a:pPr marL="342900" indent="-342900" algn="l">
              <a:lnSpc>
                <a:spcPct val="150000"/>
              </a:lnSpc>
              <a:buFont typeface="Wingdings" panose="05000000000000000000" pitchFamily="2" charset="2"/>
              <a:buChar char="§"/>
            </a:pPr>
            <a:r>
              <a:rPr lang="en-US" sz="2400" b="0" i="0" dirty="0">
                <a:solidFill>
                  <a:srgbClr val="414042"/>
                </a:solidFill>
                <a:effectLst/>
                <a:latin typeface="Lato"/>
              </a:rPr>
              <a:t> if voltage </a:t>
            </a:r>
            <a:r>
              <a:rPr lang="en-US" sz="2400" b="0" i="0" u="none" strike="noStrike" dirty="0" err="1">
                <a:solidFill>
                  <a:srgbClr val="414143"/>
                </a:solidFill>
                <a:effectLst/>
                <a:latin typeface="Lato"/>
              </a:rPr>
              <a:t>Vr</a:t>
            </a:r>
            <a:r>
              <a:rPr lang="en-US" sz="2400" b="0" i="0" dirty="0">
                <a:solidFill>
                  <a:srgbClr val="414042"/>
                </a:solidFill>
                <a:effectLst/>
                <a:latin typeface="Lato"/>
              </a:rPr>
              <a:t> is increased high enough value, it will cause the diode’s PN junction to overheat and fail due to the avalanche effect around the junction. </a:t>
            </a:r>
          </a:p>
        </p:txBody>
      </p:sp>
      <p:sp>
        <p:nvSpPr>
          <p:cNvPr id="8" name="TextBox 7">
            <a:extLst>
              <a:ext uri="{FF2B5EF4-FFF2-40B4-BE49-F238E27FC236}">
                <a16:creationId xmlns:a16="http://schemas.microsoft.com/office/drawing/2014/main" id="{8731261B-2C94-440C-84EF-B19870FFE43B}"/>
              </a:ext>
            </a:extLst>
          </p:cNvPr>
          <p:cNvSpPr txBox="1"/>
          <p:nvPr/>
        </p:nvSpPr>
        <p:spPr>
          <a:xfrm>
            <a:off x="19050" y="5348516"/>
            <a:ext cx="11993912" cy="577850"/>
          </a:xfrm>
          <a:prstGeom prst="rect">
            <a:avLst/>
          </a:prstGeom>
          <a:noFill/>
        </p:spPr>
        <p:txBody>
          <a:bodyPr wrap="square">
            <a:spAutoFit/>
          </a:bodyPr>
          <a:lstStyle/>
          <a:p>
            <a:pPr marL="342900" indent="-342900" algn="l">
              <a:lnSpc>
                <a:spcPct val="150000"/>
              </a:lnSpc>
              <a:buFont typeface="Wingdings" panose="05000000000000000000" pitchFamily="2" charset="2"/>
              <a:buChar char="§"/>
            </a:pPr>
            <a:r>
              <a:rPr lang="en-US" sz="2400" b="0" i="0" dirty="0">
                <a:solidFill>
                  <a:srgbClr val="414042"/>
                </a:solidFill>
                <a:effectLst/>
                <a:latin typeface="Arial" panose="020B0604020202020204" pitchFamily="34" charset="0"/>
                <a:cs typeface="Arial" panose="020B0604020202020204" pitchFamily="34" charset="0"/>
              </a:rPr>
              <a:t>the diode become shorted and will result in the flow of maximum circuit current, </a:t>
            </a:r>
          </a:p>
        </p:txBody>
      </p:sp>
    </p:spTree>
    <p:extLst>
      <p:ext uri="{BB962C8B-B14F-4D97-AF65-F5344CB8AC3E}">
        <p14:creationId xmlns:p14="http://schemas.microsoft.com/office/powerpoint/2010/main" val="307281660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D158A30-94CF-4D8B-A26B-06B7370AB522}"/>
              </a:ext>
            </a:extLst>
          </p:cNvPr>
          <p:cNvSpPr txBox="1">
            <a:spLocks/>
          </p:cNvSpPr>
          <p:nvPr/>
        </p:nvSpPr>
        <p:spPr>
          <a:xfrm>
            <a:off x="19050" y="0"/>
            <a:ext cx="12172950" cy="749300"/>
          </a:xfrm>
          <a:prstGeom prst="rect">
            <a:avLst/>
          </a:prstGeom>
          <a:solidFill>
            <a:schemeClr val="accent6">
              <a:lumMod val="20000"/>
              <a:lumOff val="80000"/>
            </a:schemeClr>
          </a:solidFill>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Semiconductors</a:t>
            </a:r>
          </a:p>
        </p:txBody>
      </p:sp>
      <p:pic>
        <p:nvPicPr>
          <p:cNvPr id="4" name="Picture 3">
            <a:extLst>
              <a:ext uri="{FF2B5EF4-FFF2-40B4-BE49-F238E27FC236}">
                <a16:creationId xmlns:a16="http://schemas.microsoft.com/office/drawing/2014/main" id="{42898C9E-F613-4386-B039-8DDA1CE7D798}"/>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10884216" y="0"/>
            <a:ext cx="1181291" cy="940498"/>
          </a:xfrm>
          <a:prstGeom prst="rect">
            <a:avLst/>
          </a:prstGeom>
        </p:spPr>
      </p:pic>
      <p:sp>
        <p:nvSpPr>
          <p:cNvPr id="5" name="TextBox 4">
            <a:extLst>
              <a:ext uri="{FF2B5EF4-FFF2-40B4-BE49-F238E27FC236}">
                <a16:creationId xmlns:a16="http://schemas.microsoft.com/office/drawing/2014/main" id="{578B376E-DE85-44D3-A87D-40191F50DB94}"/>
              </a:ext>
            </a:extLst>
          </p:cNvPr>
          <p:cNvSpPr txBox="1"/>
          <p:nvPr/>
        </p:nvSpPr>
        <p:spPr>
          <a:xfrm>
            <a:off x="84582" y="836866"/>
            <a:ext cx="5047488" cy="4154984"/>
          </a:xfrm>
          <a:prstGeom prst="rect">
            <a:avLst/>
          </a:prstGeom>
          <a:noFill/>
        </p:spPr>
        <p:txBody>
          <a:bodyPr wrap="square">
            <a:spAutoFit/>
          </a:bodyPr>
          <a:lstStyle/>
          <a:p>
            <a:pPr marL="342900" indent="-342900">
              <a:buFont typeface="Wingdings" panose="05000000000000000000" pitchFamily="2" charset="2"/>
              <a:buChar char="§"/>
            </a:pPr>
            <a:r>
              <a:rPr lang="en-US" sz="2400" b="0" i="0" dirty="0">
                <a:solidFill>
                  <a:srgbClr val="414042"/>
                </a:solidFill>
                <a:effectLst/>
                <a:latin typeface="Lato"/>
              </a:rPr>
              <a:t>a </a:t>
            </a:r>
            <a:r>
              <a:rPr lang="en-US" sz="2400" b="1" i="0" dirty="0">
                <a:solidFill>
                  <a:srgbClr val="414042"/>
                </a:solidFill>
                <a:effectLst/>
                <a:latin typeface="Lato"/>
              </a:rPr>
              <a:t>Forward Bias</a:t>
            </a:r>
            <a:r>
              <a:rPr lang="en-US" sz="2400" b="0" i="0" dirty="0">
                <a:solidFill>
                  <a:srgbClr val="414042"/>
                </a:solidFill>
                <a:effectLst/>
                <a:latin typeface="Lato"/>
              </a:rPr>
              <a:t> -negative voltage is applied to the N-type material and a positive voltage is applied to the P-type material. </a:t>
            </a:r>
          </a:p>
          <a:p>
            <a:pPr marL="342900" indent="-342900">
              <a:buFont typeface="Wingdings" panose="05000000000000000000" pitchFamily="2" charset="2"/>
              <a:buChar char="§"/>
            </a:pPr>
            <a:r>
              <a:rPr lang="en-US" sz="2400" b="0" i="0" dirty="0">
                <a:solidFill>
                  <a:srgbClr val="414042"/>
                </a:solidFill>
                <a:effectLst/>
                <a:latin typeface="Lato"/>
              </a:rPr>
              <a:t>external voltage  greater than the potential barriers - current will start to flow.</a:t>
            </a:r>
          </a:p>
          <a:p>
            <a:pPr marL="342900" indent="-342900">
              <a:buFont typeface="Wingdings" panose="05000000000000000000" pitchFamily="2" charset="2"/>
              <a:buChar char="§"/>
            </a:pPr>
            <a:r>
              <a:rPr lang="en-US" sz="2400" b="0" i="0" dirty="0">
                <a:solidFill>
                  <a:srgbClr val="414042"/>
                </a:solidFill>
                <a:effectLst/>
                <a:latin typeface="Lato"/>
              </a:rPr>
              <a:t>the potential barrier, approx. 0.7 volts for silicon and 0.3 volts for germanium,</a:t>
            </a:r>
          </a:p>
          <a:p>
            <a:pPr marL="342900" indent="-342900">
              <a:buFont typeface="Wingdings" panose="05000000000000000000" pitchFamily="2" charset="2"/>
              <a:buChar char="§"/>
            </a:pPr>
            <a:endParaRPr lang="en-US" sz="2400" dirty="0"/>
          </a:p>
        </p:txBody>
      </p:sp>
      <p:pic>
        <p:nvPicPr>
          <p:cNvPr id="3074" name="Picture 2" descr="pn junction forward bias">
            <a:extLst>
              <a:ext uri="{FF2B5EF4-FFF2-40B4-BE49-F238E27FC236}">
                <a16:creationId xmlns:a16="http://schemas.microsoft.com/office/drawing/2014/main" id="{DDC0E313-98AF-408B-A19C-C2134FB730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73981" y="1131696"/>
            <a:ext cx="6528496" cy="341592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6DF540BB-964E-4547-847B-5155F0182699}"/>
              </a:ext>
            </a:extLst>
          </p:cNvPr>
          <p:cNvSpPr txBox="1"/>
          <p:nvPr/>
        </p:nvSpPr>
        <p:spPr>
          <a:xfrm>
            <a:off x="408432" y="5051080"/>
            <a:ext cx="10832592" cy="461665"/>
          </a:xfrm>
          <a:prstGeom prst="rect">
            <a:avLst/>
          </a:prstGeom>
          <a:noFill/>
        </p:spPr>
        <p:txBody>
          <a:bodyPr wrap="square">
            <a:spAutoFit/>
          </a:bodyPr>
          <a:lstStyle/>
          <a:p>
            <a:pPr marL="342900" indent="-342900">
              <a:buFont typeface="Wingdings" panose="05000000000000000000" pitchFamily="2" charset="2"/>
              <a:buChar char="§"/>
            </a:pPr>
            <a:r>
              <a:rPr lang="en-US" sz="2400" b="1" i="0" dirty="0">
                <a:solidFill>
                  <a:srgbClr val="404041"/>
                </a:solidFill>
                <a:effectLst/>
                <a:latin typeface="Arial" panose="020B0604020202020204" pitchFamily="34" charset="0"/>
                <a:cs typeface="Arial" panose="020B0604020202020204" pitchFamily="34" charset="0"/>
              </a:rPr>
              <a:t>Reduction in the Depletion Layer due to Forward Bias</a:t>
            </a:r>
          </a:p>
        </p:txBody>
      </p:sp>
    </p:spTree>
    <p:extLst>
      <p:ext uri="{BB962C8B-B14F-4D97-AF65-F5344CB8AC3E}">
        <p14:creationId xmlns:p14="http://schemas.microsoft.com/office/powerpoint/2010/main" val="46489933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D158A30-94CF-4D8B-A26B-06B7370AB522}"/>
              </a:ext>
            </a:extLst>
          </p:cNvPr>
          <p:cNvSpPr txBox="1">
            <a:spLocks/>
          </p:cNvSpPr>
          <p:nvPr/>
        </p:nvSpPr>
        <p:spPr>
          <a:xfrm>
            <a:off x="19050" y="0"/>
            <a:ext cx="12172950" cy="749300"/>
          </a:xfrm>
          <a:prstGeom prst="rect">
            <a:avLst/>
          </a:prstGeom>
          <a:solidFill>
            <a:schemeClr val="accent6">
              <a:lumMod val="20000"/>
              <a:lumOff val="80000"/>
            </a:schemeClr>
          </a:solidFill>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Semiconductors</a:t>
            </a:r>
          </a:p>
        </p:txBody>
      </p:sp>
      <p:pic>
        <p:nvPicPr>
          <p:cNvPr id="4" name="Picture 3">
            <a:extLst>
              <a:ext uri="{FF2B5EF4-FFF2-40B4-BE49-F238E27FC236}">
                <a16:creationId xmlns:a16="http://schemas.microsoft.com/office/drawing/2014/main" id="{42898C9E-F613-4386-B039-8DDA1CE7D798}"/>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10884216" y="0"/>
            <a:ext cx="1181291" cy="940498"/>
          </a:xfrm>
          <a:prstGeom prst="rect">
            <a:avLst/>
          </a:prstGeom>
        </p:spPr>
      </p:pic>
      <p:pic>
        <p:nvPicPr>
          <p:cNvPr id="4098" name="Picture 2" descr="pn junction forward characteristics">
            <a:extLst>
              <a:ext uri="{FF2B5EF4-FFF2-40B4-BE49-F238E27FC236}">
                <a16:creationId xmlns:a16="http://schemas.microsoft.com/office/drawing/2014/main" id="{CE923A0D-DF0C-49FB-AD80-7B5C58CEAF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72946" y="1066292"/>
            <a:ext cx="6671909" cy="422503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7EE031A2-9898-43B9-A302-135BD689A03E}"/>
              </a:ext>
            </a:extLst>
          </p:cNvPr>
          <p:cNvSpPr txBox="1"/>
          <p:nvPr/>
        </p:nvSpPr>
        <p:spPr>
          <a:xfrm>
            <a:off x="19050" y="940498"/>
            <a:ext cx="5564886" cy="4893647"/>
          </a:xfrm>
          <a:prstGeom prst="rect">
            <a:avLst/>
          </a:prstGeom>
          <a:noFill/>
        </p:spPr>
        <p:txBody>
          <a:bodyPr wrap="square">
            <a:spAutoFit/>
          </a:bodyPr>
          <a:lstStyle/>
          <a:p>
            <a:pPr marL="342900" indent="-342900">
              <a:buFont typeface="Wingdings" panose="05000000000000000000" pitchFamily="2" charset="2"/>
              <a:buChar char="§"/>
            </a:pPr>
            <a:r>
              <a:rPr lang="en-US" sz="2400" b="0" i="0" dirty="0">
                <a:solidFill>
                  <a:srgbClr val="414042"/>
                </a:solidFill>
                <a:effectLst/>
                <a:latin typeface="Arial" panose="020B0604020202020204" pitchFamily="34" charset="0"/>
                <a:cs typeface="Arial" panose="020B0604020202020204" pitchFamily="34" charset="0"/>
              </a:rPr>
              <a:t>the negative voltage pushes or repels electrons towards the junction -giving them the energy to cross over and combine with the holes ----being pushed in the opposite direction towards the junction by the positive voltage.</a:t>
            </a:r>
          </a:p>
          <a:p>
            <a:pPr marL="342900" indent="-342900">
              <a:buFont typeface="Wingdings" panose="05000000000000000000" pitchFamily="2" charset="2"/>
              <a:buChar char="§"/>
            </a:pPr>
            <a:r>
              <a:rPr lang="en-US" sz="2400" b="0" i="0" dirty="0">
                <a:solidFill>
                  <a:srgbClr val="414042"/>
                </a:solidFill>
                <a:effectLst/>
                <a:latin typeface="Arial" panose="020B0604020202020204" pitchFamily="34" charset="0"/>
                <a:cs typeface="Arial" panose="020B0604020202020204" pitchFamily="34" charset="0"/>
              </a:rPr>
              <a:t>zero current flowing up to this voltage point, called the “knee” on the static curves and then a high current flow through the diode with little increase in the external voltage as shown below. </a:t>
            </a:r>
            <a:endParaRPr 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606189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9953C43-0CEE-475E-B242-44FCAE3E95A3}"/>
              </a:ext>
            </a:extLst>
          </p:cNvPr>
          <p:cNvPicPr>
            <a:picLocks noChangeAspect="1"/>
          </p:cNvPicPr>
          <p:nvPr/>
        </p:nvPicPr>
        <p:blipFill>
          <a:blip r:embed="rId2"/>
          <a:stretch>
            <a:fillRect/>
          </a:stretch>
        </p:blipFill>
        <p:spPr>
          <a:xfrm>
            <a:off x="1572261" y="1210965"/>
            <a:ext cx="7352283" cy="5199931"/>
          </a:xfrm>
          <a:prstGeom prst="rect">
            <a:avLst/>
          </a:prstGeom>
        </p:spPr>
      </p:pic>
      <p:sp>
        <p:nvSpPr>
          <p:cNvPr id="5" name="Title 1">
            <a:extLst>
              <a:ext uri="{FF2B5EF4-FFF2-40B4-BE49-F238E27FC236}">
                <a16:creationId xmlns:a16="http://schemas.microsoft.com/office/drawing/2014/main" id="{E9AB782F-879C-48E7-9E1E-34D604DFA318}"/>
              </a:ext>
            </a:extLst>
          </p:cNvPr>
          <p:cNvSpPr txBox="1">
            <a:spLocks/>
          </p:cNvSpPr>
          <p:nvPr/>
        </p:nvSpPr>
        <p:spPr>
          <a:xfrm>
            <a:off x="19050" y="0"/>
            <a:ext cx="12172950" cy="749300"/>
          </a:xfrm>
          <a:prstGeom prst="rect">
            <a:avLst/>
          </a:prstGeom>
          <a:solidFill>
            <a:schemeClr val="accent6">
              <a:lumMod val="20000"/>
              <a:lumOff val="80000"/>
            </a:schemeClr>
          </a:solidFill>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Semiconductors</a:t>
            </a:r>
          </a:p>
        </p:txBody>
      </p:sp>
      <p:pic>
        <p:nvPicPr>
          <p:cNvPr id="6" name="Picture 5">
            <a:extLst>
              <a:ext uri="{FF2B5EF4-FFF2-40B4-BE49-F238E27FC236}">
                <a16:creationId xmlns:a16="http://schemas.microsoft.com/office/drawing/2014/main" id="{9A12FE2B-05A1-4287-8EAD-35D697302353}"/>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10884216" y="0"/>
            <a:ext cx="1181291" cy="940498"/>
          </a:xfrm>
          <a:prstGeom prst="rect">
            <a:avLst/>
          </a:prstGeom>
        </p:spPr>
      </p:pic>
      <p:sp>
        <p:nvSpPr>
          <p:cNvPr id="4" name="TextBox 3">
            <a:extLst>
              <a:ext uri="{FF2B5EF4-FFF2-40B4-BE49-F238E27FC236}">
                <a16:creationId xmlns:a16="http://schemas.microsoft.com/office/drawing/2014/main" id="{6586578D-0CC6-45AC-AF63-4B30C0E2EF59}"/>
              </a:ext>
            </a:extLst>
          </p:cNvPr>
          <p:cNvSpPr txBox="1"/>
          <p:nvPr/>
        </p:nvSpPr>
        <p:spPr>
          <a:xfrm>
            <a:off x="254508" y="749300"/>
            <a:ext cx="7454900" cy="461665"/>
          </a:xfrm>
          <a:prstGeom prst="rect">
            <a:avLst/>
          </a:prstGeom>
          <a:noFill/>
        </p:spPr>
        <p:txBody>
          <a:bodyPr wrap="square" rtlCol="0">
            <a:spAutoFit/>
          </a:bodyPr>
          <a:lstStyle/>
          <a:p>
            <a:r>
              <a:rPr lang="en-US" sz="2400" dirty="0">
                <a:latin typeface="Arial" panose="020B0604020202020204" pitchFamily="34" charset="0"/>
                <a:cs typeface="Arial" panose="020B0604020202020204" pitchFamily="34" charset="0"/>
              </a:rPr>
              <a:t>Depletion width versus bias voltage </a:t>
            </a:r>
          </a:p>
        </p:txBody>
      </p:sp>
    </p:spTree>
    <p:extLst>
      <p:ext uri="{BB962C8B-B14F-4D97-AF65-F5344CB8AC3E}">
        <p14:creationId xmlns:p14="http://schemas.microsoft.com/office/powerpoint/2010/main" val="74722307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9FA1D2C-8A84-4F19-88C5-4FD5E1F93FC9}"/>
              </a:ext>
            </a:extLst>
          </p:cNvPr>
          <p:cNvSpPr txBox="1">
            <a:spLocks/>
          </p:cNvSpPr>
          <p:nvPr/>
        </p:nvSpPr>
        <p:spPr>
          <a:xfrm>
            <a:off x="19050" y="0"/>
            <a:ext cx="12172950" cy="749300"/>
          </a:xfrm>
          <a:prstGeom prst="rect">
            <a:avLst/>
          </a:prstGeom>
          <a:solidFill>
            <a:schemeClr val="accent6">
              <a:lumMod val="20000"/>
              <a:lumOff val="80000"/>
            </a:schemeClr>
          </a:solidFill>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Semiconductors</a:t>
            </a:r>
          </a:p>
        </p:txBody>
      </p:sp>
      <p:pic>
        <p:nvPicPr>
          <p:cNvPr id="4" name="Picture 3">
            <a:extLst>
              <a:ext uri="{FF2B5EF4-FFF2-40B4-BE49-F238E27FC236}">
                <a16:creationId xmlns:a16="http://schemas.microsoft.com/office/drawing/2014/main" id="{D173614F-AD6B-4386-99CB-A6D0C215EB0C}"/>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10884216" y="0"/>
            <a:ext cx="1181291" cy="940498"/>
          </a:xfrm>
          <a:prstGeom prst="rect">
            <a:avLst/>
          </a:prstGeom>
        </p:spPr>
      </p:pic>
      <p:sp>
        <p:nvSpPr>
          <p:cNvPr id="6" name="TextBox 5">
            <a:extLst>
              <a:ext uri="{FF2B5EF4-FFF2-40B4-BE49-F238E27FC236}">
                <a16:creationId xmlns:a16="http://schemas.microsoft.com/office/drawing/2014/main" id="{08C470B1-3F5F-47F9-8B74-AFAAE0BBD8A2}"/>
              </a:ext>
            </a:extLst>
          </p:cNvPr>
          <p:cNvSpPr txBox="1"/>
          <p:nvPr/>
        </p:nvSpPr>
        <p:spPr>
          <a:xfrm>
            <a:off x="219206" y="1320311"/>
            <a:ext cx="11753588" cy="3908762"/>
          </a:xfrm>
          <a:prstGeom prst="rect">
            <a:avLst/>
          </a:prstGeom>
          <a:noFill/>
        </p:spPr>
        <p:txBody>
          <a:bodyPr wrap="square">
            <a:spAutoFit/>
          </a:bodyPr>
          <a:lstStyle/>
          <a:p>
            <a:pPr algn="l">
              <a:lnSpc>
                <a:spcPct val="150000"/>
              </a:lnSpc>
            </a:pPr>
            <a:r>
              <a:rPr lang="en-US" sz="2400" b="0" i="0" dirty="0">
                <a:solidFill>
                  <a:srgbClr val="333333"/>
                </a:solidFill>
                <a:effectLst/>
                <a:latin typeface="Roboto" panose="020B0604020202020204" pitchFamily="2" charset="0"/>
              </a:rPr>
              <a:t>There are three biasing conditions for p-n junction diode and this is based on the voltage applied:</a:t>
            </a:r>
          </a:p>
          <a:p>
            <a:pPr marL="342900" indent="-342900" algn="l">
              <a:lnSpc>
                <a:spcPct val="150000"/>
              </a:lnSpc>
              <a:buFont typeface="Wingdings" panose="05000000000000000000" pitchFamily="2" charset="2"/>
              <a:buChar char="§"/>
            </a:pPr>
            <a:r>
              <a:rPr lang="en-US" sz="2400" b="0" i="0" dirty="0">
                <a:solidFill>
                  <a:srgbClr val="333333"/>
                </a:solidFill>
                <a:effectLst/>
                <a:latin typeface="Roboto" panose="020B0604020202020204" pitchFamily="2" charset="0"/>
              </a:rPr>
              <a:t>Zero bias: There is no external voltage applied to the p-n junction diode.</a:t>
            </a:r>
          </a:p>
          <a:p>
            <a:pPr marL="342900" indent="-342900" algn="l">
              <a:lnSpc>
                <a:spcPct val="150000"/>
              </a:lnSpc>
              <a:buFont typeface="Wingdings" panose="05000000000000000000" pitchFamily="2" charset="2"/>
              <a:buChar char="§"/>
            </a:pPr>
            <a:r>
              <a:rPr lang="en-US" sz="2400" b="0" i="0" dirty="0">
                <a:solidFill>
                  <a:srgbClr val="333333"/>
                </a:solidFill>
                <a:effectLst/>
                <a:latin typeface="Roboto" panose="020B0604020202020204" pitchFamily="2" charset="0"/>
              </a:rPr>
              <a:t>Forward bias: The positive terminal of the voltage potential is connected to the p-type while the negative terminal is connected to the n-type.</a:t>
            </a:r>
          </a:p>
          <a:p>
            <a:pPr marL="342900" indent="-342900" algn="l">
              <a:lnSpc>
                <a:spcPct val="150000"/>
              </a:lnSpc>
              <a:buFont typeface="Wingdings" panose="05000000000000000000" pitchFamily="2" charset="2"/>
              <a:buChar char="§"/>
            </a:pPr>
            <a:r>
              <a:rPr lang="en-US" sz="2400" b="0" i="0" dirty="0">
                <a:solidFill>
                  <a:srgbClr val="333333"/>
                </a:solidFill>
                <a:effectLst/>
                <a:latin typeface="Roboto" panose="020B0604020202020204" pitchFamily="2" charset="0"/>
              </a:rPr>
              <a:t>Reverse bias: The negative terminal of the voltage potential is connected to the p-type and the positive is connected to the n-type</a:t>
            </a:r>
          </a:p>
        </p:txBody>
      </p:sp>
      <p:sp>
        <p:nvSpPr>
          <p:cNvPr id="7" name="TextBox 6">
            <a:extLst>
              <a:ext uri="{FF2B5EF4-FFF2-40B4-BE49-F238E27FC236}">
                <a16:creationId xmlns:a16="http://schemas.microsoft.com/office/drawing/2014/main" id="{6297AB62-330A-41DF-8602-DB6C98987BFB}"/>
              </a:ext>
            </a:extLst>
          </p:cNvPr>
          <p:cNvSpPr txBox="1"/>
          <p:nvPr/>
        </p:nvSpPr>
        <p:spPr>
          <a:xfrm>
            <a:off x="89917" y="803973"/>
            <a:ext cx="12065507" cy="461665"/>
          </a:xfrm>
          <a:prstGeom prst="rect">
            <a:avLst/>
          </a:prstGeom>
          <a:noFill/>
        </p:spPr>
        <p:txBody>
          <a:bodyPr wrap="square" rtlCol="0">
            <a:spAutoFit/>
          </a:bodyPr>
          <a:lstStyle/>
          <a:p>
            <a:r>
              <a:rPr lang="en-US" sz="2400" b="1" dirty="0">
                <a:latin typeface="Arial" panose="020B0604020202020204" pitchFamily="34" charset="0"/>
                <a:cs typeface="Arial" panose="020B0604020202020204" pitchFamily="34" charset="0"/>
              </a:rPr>
              <a:t>5. The p-n junction—biasing </a:t>
            </a:r>
          </a:p>
        </p:txBody>
      </p:sp>
    </p:spTree>
    <p:extLst>
      <p:ext uri="{BB962C8B-B14F-4D97-AF65-F5344CB8AC3E}">
        <p14:creationId xmlns:p14="http://schemas.microsoft.com/office/powerpoint/2010/main" val="421153506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0BC4CCD-251C-42EF-864C-B5035D2FDE05}"/>
              </a:ext>
            </a:extLst>
          </p:cNvPr>
          <p:cNvSpPr txBox="1"/>
          <p:nvPr/>
        </p:nvSpPr>
        <p:spPr>
          <a:xfrm>
            <a:off x="102107" y="749300"/>
            <a:ext cx="11963400" cy="5018938"/>
          </a:xfrm>
          <a:prstGeom prst="rect">
            <a:avLst/>
          </a:prstGeom>
          <a:noFill/>
        </p:spPr>
        <p:txBody>
          <a:bodyPr wrap="square">
            <a:spAutoFit/>
          </a:bodyPr>
          <a:lstStyle/>
          <a:p>
            <a:pPr marL="342900" indent="-342900" algn="l">
              <a:lnSpc>
                <a:spcPct val="150000"/>
              </a:lnSpc>
              <a:buFont typeface="Wingdings" panose="05000000000000000000" pitchFamily="2" charset="2"/>
              <a:buChar char="§"/>
            </a:pPr>
            <a:r>
              <a:rPr lang="en-US" sz="2400" b="1" i="0" u="none" strike="noStrike" baseline="0" dirty="0">
                <a:latin typeface="Times-Roman"/>
              </a:rPr>
              <a:t>Some concepts </a:t>
            </a:r>
          </a:p>
          <a:p>
            <a:pPr marL="342900" indent="-342900" algn="l">
              <a:lnSpc>
                <a:spcPct val="150000"/>
              </a:lnSpc>
              <a:buFont typeface="Wingdings" panose="05000000000000000000" pitchFamily="2" charset="2"/>
              <a:buChar char="§"/>
            </a:pPr>
            <a:r>
              <a:rPr lang="en-US" sz="2400" b="0" i="0" u="none" strike="noStrike" baseline="0" dirty="0">
                <a:latin typeface="Times-Roman"/>
              </a:rPr>
              <a:t>The </a:t>
            </a:r>
            <a:r>
              <a:rPr lang="en-US" sz="2400" b="1" i="0" u="none" strike="noStrike" baseline="0" dirty="0">
                <a:latin typeface="Times-Roman"/>
              </a:rPr>
              <a:t>work function </a:t>
            </a:r>
            <a:r>
              <a:rPr lang="en-US" sz="2400" b="0" i="0" u="none" strike="noStrike" baseline="0" dirty="0">
                <a:latin typeface="Times-Roman"/>
              </a:rPr>
              <a:t>represents the energy required to remove an electron from the semiconductor to the “free” vacuum level and is the difference between the vacuum level and the Fermi level.</a:t>
            </a:r>
          </a:p>
          <a:p>
            <a:pPr marL="342900" indent="-342900" algn="l">
              <a:lnSpc>
                <a:spcPct val="150000"/>
              </a:lnSpc>
              <a:buFont typeface="Wingdings" panose="05000000000000000000" pitchFamily="2" charset="2"/>
              <a:buChar char="§"/>
            </a:pPr>
            <a:r>
              <a:rPr lang="en-US" sz="2400" b="1" i="0" dirty="0">
                <a:effectLst/>
                <a:latin typeface="Georgia" panose="02040502050405020303" pitchFamily="18" charset="0"/>
              </a:rPr>
              <a:t>Ionization energy </a:t>
            </a:r>
            <a:r>
              <a:rPr lang="en-US" sz="2400" i="0" dirty="0">
                <a:effectLst/>
                <a:latin typeface="Georgia" panose="02040502050405020303" pitchFamily="18" charset="0"/>
              </a:rPr>
              <a:t>is the amount of </a:t>
            </a:r>
            <a:r>
              <a:rPr lang="en-US" sz="2400" i="0" strike="noStrike" dirty="0">
                <a:effectLst/>
                <a:latin typeface="Georgia" panose="02040502050405020303" pitchFamily="18" charset="0"/>
                <a:hlinkClick r:id="rId2">
                  <a:extLst>
                    <a:ext uri="{A12FA001-AC4F-418D-AE19-62706E023703}">
                      <ahyp:hlinkClr xmlns:ahyp="http://schemas.microsoft.com/office/drawing/2018/hyperlinkcolor" val="tx"/>
                    </a:ext>
                  </a:extLst>
                </a:hlinkClick>
              </a:rPr>
              <a:t>energy</a:t>
            </a:r>
            <a:r>
              <a:rPr lang="en-US" sz="2400" i="0" dirty="0">
                <a:effectLst/>
                <a:latin typeface="Georgia" panose="02040502050405020303" pitchFamily="18" charset="0"/>
              </a:rPr>
              <a:t> required to remove an </a:t>
            </a:r>
            <a:r>
              <a:rPr lang="en-US" sz="2400" i="0" strike="noStrike" dirty="0">
                <a:effectLst/>
                <a:latin typeface="Georgia" panose="02040502050405020303" pitchFamily="18" charset="0"/>
                <a:hlinkClick r:id="rId3">
                  <a:extLst>
                    <a:ext uri="{A12FA001-AC4F-418D-AE19-62706E023703}">
                      <ahyp:hlinkClr xmlns:ahyp="http://schemas.microsoft.com/office/drawing/2018/hyperlinkcolor" val="tx"/>
                    </a:ext>
                  </a:extLst>
                </a:hlinkClick>
              </a:rPr>
              <a:t>electron</a:t>
            </a:r>
            <a:r>
              <a:rPr lang="en-US" sz="2400" i="0" dirty="0">
                <a:effectLst/>
                <a:latin typeface="Georgia" panose="02040502050405020303" pitchFamily="18" charset="0"/>
              </a:rPr>
              <a:t> from an isolated </a:t>
            </a:r>
            <a:r>
              <a:rPr lang="en-US" sz="2400" i="0" strike="noStrike" dirty="0">
                <a:effectLst/>
                <a:latin typeface="Georgia" panose="02040502050405020303" pitchFamily="18" charset="0"/>
                <a:hlinkClick r:id="rId4">
                  <a:extLst>
                    <a:ext uri="{A12FA001-AC4F-418D-AE19-62706E023703}">
                      <ahyp:hlinkClr xmlns:ahyp="http://schemas.microsoft.com/office/drawing/2018/hyperlinkcolor" val="tx"/>
                    </a:ext>
                  </a:extLst>
                </a:hlinkClick>
              </a:rPr>
              <a:t>atom</a:t>
            </a:r>
            <a:r>
              <a:rPr lang="en-US" sz="2400" i="0" dirty="0">
                <a:effectLst/>
                <a:latin typeface="Georgia" panose="02040502050405020303" pitchFamily="18" charset="0"/>
              </a:rPr>
              <a:t> or </a:t>
            </a:r>
            <a:r>
              <a:rPr lang="en-US" sz="2400" i="0" strike="noStrike" dirty="0">
                <a:effectLst/>
                <a:latin typeface="Georgia" panose="02040502050405020303" pitchFamily="18" charset="0"/>
                <a:hlinkClick r:id="rId5">
                  <a:extLst>
                    <a:ext uri="{A12FA001-AC4F-418D-AE19-62706E023703}">
                      <ahyp:hlinkClr xmlns:ahyp="http://schemas.microsoft.com/office/drawing/2018/hyperlinkcolor" val="tx"/>
                    </a:ext>
                  </a:extLst>
                </a:hlinkClick>
              </a:rPr>
              <a:t>molecule</a:t>
            </a:r>
            <a:r>
              <a:rPr lang="en-US" sz="2400" i="0" dirty="0">
                <a:effectLst/>
                <a:latin typeface="Georgia" panose="02040502050405020303" pitchFamily="18" charset="0"/>
              </a:rPr>
              <a:t>. </a:t>
            </a:r>
          </a:p>
          <a:p>
            <a:pPr marL="342900" indent="-342900" algn="l">
              <a:lnSpc>
                <a:spcPct val="150000"/>
              </a:lnSpc>
              <a:buFont typeface="Wingdings" panose="05000000000000000000" pitchFamily="2" charset="2"/>
              <a:buChar char="§"/>
            </a:pPr>
            <a:r>
              <a:rPr lang="en-US" sz="2400" b="1" i="0" dirty="0">
                <a:effectLst/>
                <a:latin typeface="Georgia" panose="02040502050405020303" pitchFamily="18" charset="0"/>
              </a:rPr>
              <a:t>Activation energy </a:t>
            </a:r>
            <a:r>
              <a:rPr lang="en-US" sz="2400" i="0" dirty="0">
                <a:effectLst/>
                <a:latin typeface="Georgia" panose="02040502050405020303" pitchFamily="18" charset="0"/>
              </a:rPr>
              <a:t>is the minimum amount of energy that is required to activate atoms or molecules to a condition in which they can undergo chemical transformation or physical transport. </a:t>
            </a:r>
            <a:endParaRPr lang="en-US" sz="2400" dirty="0"/>
          </a:p>
        </p:txBody>
      </p:sp>
      <p:sp>
        <p:nvSpPr>
          <p:cNvPr id="7" name="Title 1">
            <a:extLst>
              <a:ext uri="{FF2B5EF4-FFF2-40B4-BE49-F238E27FC236}">
                <a16:creationId xmlns:a16="http://schemas.microsoft.com/office/drawing/2014/main" id="{ECEDEE3A-E4C0-4447-9996-ACC7B3833638}"/>
              </a:ext>
            </a:extLst>
          </p:cNvPr>
          <p:cNvSpPr txBox="1">
            <a:spLocks/>
          </p:cNvSpPr>
          <p:nvPr/>
        </p:nvSpPr>
        <p:spPr>
          <a:xfrm>
            <a:off x="19050" y="0"/>
            <a:ext cx="12172950" cy="749300"/>
          </a:xfrm>
          <a:prstGeom prst="rect">
            <a:avLst/>
          </a:prstGeom>
          <a:solidFill>
            <a:schemeClr val="accent6">
              <a:lumMod val="20000"/>
              <a:lumOff val="80000"/>
            </a:schemeClr>
          </a:solidFill>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Semiconductors</a:t>
            </a:r>
          </a:p>
        </p:txBody>
      </p:sp>
      <p:pic>
        <p:nvPicPr>
          <p:cNvPr id="8" name="Picture 7">
            <a:extLst>
              <a:ext uri="{FF2B5EF4-FFF2-40B4-BE49-F238E27FC236}">
                <a16:creationId xmlns:a16="http://schemas.microsoft.com/office/drawing/2014/main" id="{2E997744-CA1E-4C80-BF8F-8882C7AB7967}"/>
              </a:ext>
            </a:extLst>
          </p:cNvPr>
          <p:cNvPicPr/>
          <p:nvPr/>
        </p:nvPicPr>
        <p:blipFill>
          <a:blip r:embed="rId6" cstate="print">
            <a:extLst>
              <a:ext uri="{28A0092B-C50C-407E-A947-70E740481C1C}">
                <a14:useLocalDpi xmlns:a14="http://schemas.microsoft.com/office/drawing/2010/main" val="0"/>
              </a:ext>
            </a:extLst>
          </a:blip>
          <a:stretch>
            <a:fillRect/>
          </a:stretch>
        </p:blipFill>
        <p:spPr>
          <a:xfrm>
            <a:off x="10884216" y="0"/>
            <a:ext cx="1181291" cy="940498"/>
          </a:xfrm>
          <a:prstGeom prst="rect">
            <a:avLst/>
          </a:prstGeom>
        </p:spPr>
      </p:pic>
    </p:spTree>
    <p:extLst>
      <p:ext uri="{BB962C8B-B14F-4D97-AF65-F5344CB8AC3E}">
        <p14:creationId xmlns:p14="http://schemas.microsoft.com/office/powerpoint/2010/main" val="7408759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8824BC9-8675-4AA2-84CB-09D93B8C7B35}"/>
              </a:ext>
            </a:extLst>
          </p:cNvPr>
          <p:cNvSpPr txBox="1"/>
          <p:nvPr/>
        </p:nvSpPr>
        <p:spPr>
          <a:xfrm>
            <a:off x="126493" y="940498"/>
            <a:ext cx="10956035" cy="892552"/>
          </a:xfrm>
          <a:prstGeom prst="rect">
            <a:avLst/>
          </a:prstGeom>
          <a:noFill/>
        </p:spPr>
        <p:txBody>
          <a:bodyPr wrap="square">
            <a:spAutoFit/>
          </a:bodyPr>
          <a:lstStyle/>
          <a:p>
            <a:r>
              <a:rPr lang="en-US" sz="2800" b="1" u="none" strike="noStrike" dirty="0">
                <a:solidFill>
                  <a:srgbClr val="000000"/>
                </a:solidFill>
                <a:effectLst/>
                <a:latin typeface="Times New Roman" panose="02020603050405020304" pitchFamily="18" charset="0"/>
                <a:cs typeface="Times New Roman" panose="02020603050405020304" pitchFamily="18" charset="0"/>
              </a:rPr>
              <a:t>2. Energy bands in semiconductors -</a:t>
            </a:r>
            <a:r>
              <a:rPr lang="en-US" sz="2400" b="0" u="none" strike="noStrike" dirty="0">
                <a:solidFill>
                  <a:srgbClr val="000000"/>
                </a:solidFill>
                <a:effectLst/>
                <a:latin typeface="Times New Roman" panose="02020603050405020304" pitchFamily="18" charset="0"/>
                <a:cs typeface="Times New Roman" panose="02020603050405020304" pitchFamily="18" charset="0"/>
              </a:rPr>
              <a:t>Energy bands  are formed because of periodic potential </a:t>
            </a:r>
          </a:p>
        </p:txBody>
      </p:sp>
      <p:sp>
        <p:nvSpPr>
          <p:cNvPr id="5" name="Title 1">
            <a:extLst>
              <a:ext uri="{FF2B5EF4-FFF2-40B4-BE49-F238E27FC236}">
                <a16:creationId xmlns:a16="http://schemas.microsoft.com/office/drawing/2014/main" id="{DC75B611-4FE4-4127-A170-67FCB9A83EFA}"/>
              </a:ext>
            </a:extLst>
          </p:cNvPr>
          <p:cNvSpPr>
            <a:spLocks noGrp="1"/>
          </p:cNvSpPr>
          <p:nvPr>
            <p:ph type="title"/>
          </p:nvPr>
        </p:nvSpPr>
        <p:spPr>
          <a:xfrm>
            <a:off x="-85726" y="0"/>
            <a:ext cx="11553825" cy="690573"/>
          </a:xfrm>
          <a:solidFill>
            <a:schemeClr val="accent6">
              <a:lumMod val="20000"/>
              <a:lumOff val="80000"/>
            </a:schemeClr>
          </a:solidFill>
        </p:spPr>
        <p:txBody>
          <a:bodyPr>
            <a:normAutofit fontScale="90000"/>
          </a:bodyPr>
          <a:lstStyle/>
          <a:p>
            <a:r>
              <a:rPr lang="en-US" dirty="0"/>
              <a:t>Semiconductors</a:t>
            </a:r>
          </a:p>
        </p:txBody>
      </p:sp>
      <p:pic>
        <p:nvPicPr>
          <p:cNvPr id="6" name="Picture 5">
            <a:extLst>
              <a:ext uri="{FF2B5EF4-FFF2-40B4-BE49-F238E27FC236}">
                <a16:creationId xmlns:a16="http://schemas.microsoft.com/office/drawing/2014/main" id="{A057B57E-A682-49B3-9C75-48363557D93F}"/>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10884216" y="0"/>
            <a:ext cx="1181291" cy="940498"/>
          </a:xfrm>
          <a:prstGeom prst="rect">
            <a:avLst/>
          </a:prstGeom>
        </p:spPr>
      </p:pic>
      <p:pic>
        <p:nvPicPr>
          <p:cNvPr id="7" name="Picture 3" descr="Energy Bands in Insulators, Conductors &amp; Semiconductors">
            <a:extLst>
              <a:ext uri="{FF2B5EF4-FFF2-40B4-BE49-F238E27FC236}">
                <a16:creationId xmlns:a16="http://schemas.microsoft.com/office/drawing/2014/main" id="{296CCF6E-3C6D-438B-A419-EF3D9832EF2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8147"/>
          <a:stretch/>
        </p:blipFill>
        <p:spPr bwMode="auto">
          <a:xfrm>
            <a:off x="126492" y="1903177"/>
            <a:ext cx="6558351" cy="350196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4C723600-CB14-4E3E-BB23-2355A03BAA69}"/>
              </a:ext>
            </a:extLst>
          </p:cNvPr>
          <p:cNvPicPr>
            <a:picLocks noChangeAspect="1"/>
          </p:cNvPicPr>
          <p:nvPr/>
        </p:nvPicPr>
        <p:blipFill>
          <a:blip r:embed="rId4"/>
          <a:stretch>
            <a:fillRect/>
          </a:stretch>
        </p:blipFill>
        <p:spPr>
          <a:xfrm>
            <a:off x="6753224" y="2108277"/>
            <a:ext cx="5219320" cy="3296870"/>
          </a:xfrm>
          <a:prstGeom prst="rect">
            <a:avLst/>
          </a:prstGeom>
        </p:spPr>
      </p:pic>
    </p:spTree>
    <p:extLst>
      <p:ext uri="{BB962C8B-B14F-4D97-AF65-F5344CB8AC3E}">
        <p14:creationId xmlns:p14="http://schemas.microsoft.com/office/powerpoint/2010/main" val="111210440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D636FB6-A0FD-4237-8109-2A70545CB15E}"/>
              </a:ext>
            </a:extLst>
          </p:cNvPr>
          <p:cNvPicPr>
            <a:picLocks noChangeAspect="1"/>
          </p:cNvPicPr>
          <p:nvPr/>
        </p:nvPicPr>
        <p:blipFill>
          <a:blip r:embed="rId2">
            <a:lum bright="-20000" contrast="40000"/>
          </a:blip>
          <a:stretch>
            <a:fillRect/>
          </a:stretch>
        </p:blipFill>
        <p:spPr>
          <a:xfrm>
            <a:off x="801942" y="256033"/>
            <a:ext cx="10902378" cy="6534286"/>
          </a:xfrm>
          <a:prstGeom prst="rect">
            <a:avLst/>
          </a:prstGeom>
        </p:spPr>
      </p:pic>
    </p:spTree>
    <p:extLst>
      <p:ext uri="{BB962C8B-B14F-4D97-AF65-F5344CB8AC3E}">
        <p14:creationId xmlns:p14="http://schemas.microsoft.com/office/powerpoint/2010/main" val="317674129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D158A30-94CF-4D8B-A26B-06B7370AB522}"/>
              </a:ext>
            </a:extLst>
          </p:cNvPr>
          <p:cNvSpPr txBox="1">
            <a:spLocks/>
          </p:cNvSpPr>
          <p:nvPr/>
        </p:nvSpPr>
        <p:spPr>
          <a:xfrm>
            <a:off x="19050" y="0"/>
            <a:ext cx="12172950" cy="749300"/>
          </a:xfrm>
          <a:prstGeom prst="rect">
            <a:avLst/>
          </a:prstGeom>
          <a:solidFill>
            <a:schemeClr val="accent6">
              <a:lumMod val="20000"/>
              <a:lumOff val="80000"/>
            </a:schemeClr>
          </a:solidFill>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Semiconductors</a:t>
            </a:r>
          </a:p>
        </p:txBody>
      </p:sp>
      <p:pic>
        <p:nvPicPr>
          <p:cNvPr id="4" name="Picture 3">
            <a:extLst>
              <a:ext uri="{FF2B5EF4-FFF2-40B4-BE49-F238E27FC236}">
                <a16:creationId xmlns:a16="http://schemas.microsoft.com/office/drawing/2014/main" id="{42898C9E-F613-4386-B039-8DDA1CE7D798}"/>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10884216" y="0"/>
            <a:ext cx="1181291" cy="940498"/>
          </a:xfrm>
          <a:prstGeom prst="rect">
            <a:avLst/>
          </a:prstGeom>
        </p:spPr>
      </p:pic>
      <p:pic>
        <p:nvPicPr>
          <p:cNvPr id="5" name="Picture 4">
            <a:extLst>
              <a:ext uri="{FF2B5EF4-FFF2-40B4-BE49-F238E27FC236}">
                <a16:creationId xmlns:a16="http://schemas.microsoft.com/office/drawing/2014/main" id="{69F638AB-BBCE-46A0-96B7-39F98DCD963E}"/>
              </a:ext>
            </a:extLst>
          </p:cNvPr>
          <p:cNvPicPr>
            <a:picLocks noChangeAspect="1"/>
          </p:cNvPicPr>
          <p:nvPr/>
        </p:nvPicPr>
        <p:blipFill rotWithShape="1">
          <a:blip r:embed="rId3">
            <a:lum bright="-20000" contrast="40000"/>
          </a:blip>
          <a:srcRect l="4504" r="5142" b="18519"/>
          <a:stretch/>
        </p:blipFill>
        <p:spPr>
          <a:xfrm>
            <a:off x="266699" y="749300"/>
            <a:ext cx="11828665" cy="6108700"/>
          </a:xfrm>
          <a:prstGeom prst="rect">
            <a:avLst/>
          </a:prstGeom>
        </p:spPr>
      </p:pic>
      <p:sp>
        <p:nvSpPr>
          <p:cNvPr id="6" name="TextBox 5">
            <a:extLst>
              <a:ext uri="{FF2B5EF4-FFF2-40B4-BE49-F238E27FC236}">
                <a16:creationId xmlns:a16="http://schemas.microsoft.com/office/drawing/2014/main" id="{0DD10599-2F1D-4FB5-84A0-E5EB8AFEDA40}"/>
              </a:ext>
            </a:extLst>
          </p:cNvPr>
          <p:cNvSpPr txBox="1"/>
          <p:nvPr/>
        </p:nvSpPr>
        <p:spPr>
          <a:xfrm>
            <a:off x="126493" y="838635"/>
            <a:ext cx="6205728" cy="461665"/>
          </a:xfrm>
          <a:prstGeom prst="rect">
            <a:avLst/>
          </a:prstGeom>
          <a:noFill/>
        </p:spPr>
        <p:txBody>
          <a:bodyPr wrap="square">
            <a:spAutoFit/>
          </a:bodyPr>
          <a:lstStyle/>
          <a:p>
            <a:pPr algn="l"/>
            <a:r>
              <a:rPr lang="en-US" sz="2400" b="1" i="0" u="none" strike="noStrike" baseline="0" dirty="0">
                <a:latin typeface="Times-Bold"/>
              </a:rPr>
              <a:t>The </a:t>
            </a:r>
            <a:r>
              <a:rPr lang="en-US" sz="2400" b="1" i="0" u="none" strike="noStrike" baseline="0" dirty="0" err="1">
                <a:latin typeface="Times-Bold"/>
              </a:rPr>
              <a:t>pn</a:t>
            </a:r>
            <a:r>
              <a:rPr lang="en-US" sz="2400" b="1" i="0" u="none" strike="noStrike" baseline="0" dirty="0">
                <a:latin typeface="Times-Bold"/>
              </a:rPr>
              <a:t> junction current </a:t>
            </a:r>
          </a:p>
        </p:txBody>
      </p:sp>
      <p:sp>
        <p:nvSpPr>
          <p:cNvPr id="2" name="TextBox 1">
            <a:extLst>
              <a:ext uri="{FF2B5EF4-FFF2-40B4-BE49-F238E27FC236}">
                <a16:creationId xmlns:a16="http://schemas.microsoft.com/office/drawing/2014/main" id="{2A382EDE-87D7-4AFB-8F16-ECBDBA276476}"/>
              </a:ext>
            </a:extLst>
          </p:cNvPr>
          <p:cNvSpPr txBox="1"/>
          <p:nvPr/>
        </p:nvSpPr>
        <p:spPr>
          <a:xfrm>
            <a:off x="524256" y="6145583"/>
            <a:ext cx="1183337" cy="461665"/>
          </a:xfrm>
          <a:prstGeom prst="rect">
            <a:avLst/>
          </a:prstGeom>
          <a:noFill/>
        </p:spPr>
        <p:txBody>
          <a:bodyPr wrap="none" rtlCol="0">
            <a:spAutoFit/>
          </a:bodyPr>
          <a:lstStyle/>
          <a:p>
            <a:r>
              <a:rPr lang="en-US" sz="2400" dirty="0"/>
              <a:t>No bias </a:t>
            </a:r>
          </a:p>
        </p:txBody>
      </p:sp>
      <p:sp>
        <p:nvSpPr>
          <p:cNvPr id="7" name="TextBox 6">
            <a:extLst>
              <a:ext uri="{FF2B5EF4-FFF2-40B4-BE49-F238E27FC236}">
                <a16:creationId xmlns:a16="http://schemas.microsoft.com/office/drawing/2014/main" id="{46E6CE8C-4E40-4A36-87E5-1CC3767D4205}"/>
              </a:ext>
            </a:extLst>
          </p:cNvPr>
          <p:cNvSpPr txBox="1"/>
          <p:nvPr/>
        </p:nvSpPr>
        <p:spPr>
          <a:xfrm>
            <a:off x="4436002" y="6058146"/>
            <a:ext cx="1745029" cy="461665"/>
          </a:xfrm>
          <a:prstGeom prst="rect">
            <a:avLst/>
          </a:prstGeom>
          <a:noFill/>
        </p:spPr>
        <p:txBody>
          <a:bodyPr wrap="none" rtlCol="0">
            <a:spAutoFit/>
          </a:bodyPr>
          <a:lstStyle/>
          <a:p>
            <a:r>
              <a:rPr lang="en-US" sz="2400" dirty="0"/>
              <a:t>reverse bias </a:t>
            </a:r>
          </a:p>
        </p:txBody>
      </p:sp>
      <p:sp>
        <p:nvSpPr>
          <p:cNvPr id="8" name="TextBox 7">
            <a:extLst>
              <a:ext uri="{FF2B5EF4-FFF2-40B4-BE49-F238E27FC236}">
                <a16:creationId xmlns:a16="http://schemas.microsoft.com/office/drawing/2014/main" id="{4DF86D66-1BDE-4DDA-9481-9D183580AF34}"/>
              </a:ext>
            </a:extLst>
          </p:cNvPr>
          <p:cNvSpPr txBox="1"/>
          <p:nvPr/>
        </p:nvSpPr>
        <p:spPr>
          <a:xfrm>
            <a:off x="8943923" y="6048555"/>
            <a:ext cx="1810432" cy="461665"/>
          </a:xfrm>
          <a:prstGeom prst="rect">
            <a:avLst/>
          </a:prstGeom>
          <a:noFill/>
        </p:spPr>
        <p:txBody>
          <a:bodyPr wrap="none" rtlCol="0">
            <a:spAutoFit/>
          </a:bodyPr>
          <a:lstStyle/>
          <a:p>
            <a:r>
              <a:rPr lang="en-US" sz="2400" dirty="0"/>
              <a:t>forward bias </a:t>
            </a:r>
          </a:p>
        </p:txBody>
      </p:sp>
    </p:spTree>
    <p:extLst>
      <p:ext uri="{BB962C8B-B14F-4D97-AF65-F5344CB8AC3E}">
        <p14:creationId xmlns:p14="http://schemas.microsoft.com/office/powerpoint/2010/main" val="406420438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D158A30-94CF-4D8B-A26B-06B7370AB522}"/>
              </a:ext>
            </a:extLst>
          </p:cNvPr>
          <p:cNvSpPr txBox="1">
            <a:spLocks/>
          </p:cNvSpPr>
          <p:nvPr/>
        </p:nvSpPr>
        <p:spPr>
          <a:xfrm>
            <a:off x="19050" y="0"/>
            <a:ext cx="12172950" cy="749300"/>
          </a:xfrm>
          <a:prstGeom prst="rect">
            <a:avLst/>
          </a:prstGeom>
          <a:solidFill>
            <a:schemeClr val="accent6">
              <a:lumMod val="20000"/>
              <a:lumOff val="80000"/>
            </a:schemeClr>
          </a:solidFill>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Semiconductors</a:t>
            </a:r>
          </a:p>
        </p:txBody>
      </p:sp>
      <p:pic>
        <p:nvPicPr>
          <p:cNvPr id="4" name="Picture 3">
            <a:extLst>
              <a:ext uri="{FF2B5EF4-FFF2-40B4-BE49-F238E27FC236}">
                <a16:creationId xmlns:a16="http://schemas.microsoft.com/office/drawing/2014/main" id="{42898C9E-F613-4386-B039-8DDA1CE7D798}"/>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10884216" y="0"/>
            <a:ext cx="1181291" cy="940498"/>
          </a:xfrm>
          <a:prstGeom prst="rect">
            <a:avLst/>
          </a:prstGeom>
        </p:spPr>
      </p:pic>
      <p:pic>
        <p:nvPicPr>
          <p:cNvPr id="5" name="Picture 4">
            <a:extLst>
              <a:ext uri="{FF2B5EF4-FFF2-40B4-BE49-F238E27FC236}">
                <a16:creationId xmlns:a16="http://schemas.microsoft.com/office/drawing/2014/main" id="{5ACD9A02-94A7-4509-8399-F3BB994A35A1}"/>
              </a:ext>
            </a:extLst>
          </p:cNvPr>
          <p:cNvPicPr>
            <a:picLocks noChangeAspect="1"/>
          </p:cNvPicPr>
          <p:nvPr/>
        </p:nvPicPr>
        <p:blipFill rotWithShape="1">
          <a:blip r:embed="rId3">
            <a:lum bright="-20000" contrast="40000"/>
          </a:blip>
          <a:srcRect l="2709" t="12916" b="6111"/>
          <a:stretch/>
        </p:blipFill>
        <p:spPr>
          <a:xfrm>
            <a:off x="48768" y="1345417"/>
            <a:ext cx="11941767" cy="3117318"/>
          </a:xfrm>
          <a:prstGeom prst="rect">
            <a:avLst/>
          </a:prstGeom>
        </p:spPr>
      </p:pic>
      <p:sp>
        <p:nvSpPr>
          <p:cNvPr id="7" name="TextBox 6">
            <a:extLst>
              <a:ext uri="{FF2B5EF4-FFF2-40B4-BE49-F238E27FC236}">
                <a16:creationId xmlns:a16="http://schemas.microsoft.com/office/drawing/2014/main" id="{CB3E1DA2-646E-4ADF-BE51-668C4EB224B9}"/>
              </a:ext>
            </a:extLst>
          </p:cNvPr>
          <p:cNvSpPr txBox="1"/>
          <p:nvPr/>
        </p:nvSpPr>
        <p:spPr>
          <a:xfrm>
            <a:off x="341376" y="4515524"/>
            <a:ext cx="11533632" cy="2805063"/>
          </a:xfrm>
          <a:prstGeom prst="rect">
            <a:avLst/>
          </a:prstGeom>
          <a:noFill/>
        </p:spPr>
        <p:txBody>
          <a:bodyPr wrap="square">
            <a:spAutoFit/>
          </a:bodyPr>
          <a:lstStyle/>
          <a:p>
            <a:pPr marL="342900" indent="-342900">
              <a:lnSpc>
                <a:spcPct val="150000"/>
              </a:lnSpc>
              <a:buFont typeface="Wingdings" panose="05000000000000000000" pitchFamily="2" charset="2"/>
              <a:buChar char="§"/>
            </a:pPr>
            <a:r>
              <a:rPr lang="en-US" sz="2400" dirty="0"/>
              <a:t>An applied forward-bias voltage reduces the  electric field force that prevented majority carriers from crossing the space charge region ;</a:t>
            </a:r>
          </a:p>
          <a:p>
            <a:pPr marL="342900" indent="-342900">
              <a:lnSpc>
                <a:spcPct val="150000"/>
              </a:lnSpc>
              <a:buFont typeface="Wingdings" panose="05000000000000000000" pitchFamily="2" charset="2"/>
              <a:buChar char="§"/>
            </a:pPr>
            <a:r>
              <a:rPr lang="en-US" sz="2400" dirty="0"/>
              <a:t>Barrier reduced, </a:t>
            </a:r>
            <a:r>
              <a:rPr lang="en-US" sz="2400" dirty="0" err="1"/>
              <a:t>Vbi</a:t>
            </a:r>
            <a:r>
              <a:rPr lang="en-US" sz="2400" dirty="0"/>
              <a:t> ------</a:t>
            </a:r>
            <a:r>
              <a:rPr lang="en-US" sz="2400" dirty="0">
                <a:sym typeface="Wingdings" panose="05000000000000000000" pitchFamily="2" charset="2"/>
              </a:rPr>
              <a:t> </a:t>
            </a:r>
            <a:r>
              <a:rPr lang="en-US" sz="2400" dirty="0" err="1">
                <a:sym typeface="Wingdings" panose="05000000000000000000" pitchFamily="2" charset="2"/>
              </a:rPr>
              <a:t>Vbi-Va</a:t>
            </a:r>
            <a:endParaRPr lang="en-US" sz="2400" dirty="0"/>
          </a:p>
          <a:p>
            <a:pPr marL="342900" indent="-342900">
              <a:lnSpc>
                <a:spcPct val="150000"/>
              </a:lnSpc>
              <a:buFont typeface="Wingdings" panose="05000000000000000000" pitchFamily="2" charset="2"/>
              <a:buChar char="§"/>
            </a:pPr>
            <a:endParaRPr lang="en-US" sz="2400" dirty="0"/>
          </a:p>
          <a:p>
            <a:pPr>
              <a:lnSpc>
                <a:spcPct val="150000"/>
              </a:lnSpc>
            </a:pPr>
            <a:endParaRPr lang="en-US" sz="2400" dirty="0"/>
          </a:p>
        </p:txBody>
      </p:sp>
      <p:sp>
        <p:nvSpPr>
          <p:cNvPr id="9" name="TextBox 8">
            <a:extLst>
              <a:ext uri="{FF2B5EF4-FFF2-40B4-BE49-F238E27FC236}">
                <a16:creationId xmlns:a16="http://schemas.microsoft.com/office/drawing/2014/main" id="{02114A06-2A31-483D-9660-529B1F3FB779}"/>
              </a:ext>
            </a:extLst>
          </p:cNvPr>
          <p:cNvSpPr txBox="1"/>
          <p:nvPr/>
        </p:nvSpPr>
        <p:spPr>
          <a:xfrm>
            <a:off x="126493" y="838635"/>
            <a:ext cx="6205728" cy="461665"/>
          </a:xfrm>
          <a:prstGeom prst="rect">
            <a:avLst/>
          </a:prstGeom>
          <a:noFill/>
        </p:spPr>
        <p:txBody>
          <a:bodyPr wrap="square">
            <a:spAutoFit/>
          </a:bodyPr>
          <a:lstStyle/>
          <a:p>
            <a:pPr algn="l"/>
            <a:r>
              <a:rPr lang="en-US" sz="2400" b="1" i="0" u="none" strike="noStrike" baseline="0" dirty="0">
                <a:latin typeface="Times-Bold"/>
              </a:rPr>
              <a:t>The </a:t>
            </a:r>
            <a:r>
              <a:rPr lang="en-US" sz="2400" b="1" i="0" u="none" strike="noStrike" baseline="0" dirty="0" err="1">
                <a:latin typeface="Times-Bold"/>
              </a:rPr>
              <a:t>pn</a:t>
            </a:r>
            <a:r>
              <a:rPr lang="en-US" sz="2400" b="1" i="0" u="none" strike="noStrike" baseline="0" dirty="0">
                <a:latin typeface="Times-Bold"/>
              </a:rPr>
              <a:t> junction current </a:t>
            </a:r>
          </a:p>
        </p:txBody>
      </p:sp>
    </p:spTree>
    <p:extLst>
      <p:ext uri="{BB962C8B-B14F-4D97-AF65-F5344CB8AC3E}">
        <p14:creationId xmlns:p14="http://schemas.microsoft.com/office/powerpoint/2010/main" val="405774311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86D186A-F094-4B42-93BF-57E1787EF5F5}"/>
              </a:ext>
            </a:extLst>
          </p:cNvPr>
          <p:cNvSpPr txBox="1"/>
          <p:nvPr/>
        </p:nvSpPr>
        <p:spPr>
          <a:xfrm>
            <a:off x="19050" y="1385684"/>
            <a:ext cx="12046457" cy="3913059"/>
          </a:xfrm>
          <a:prstGeom prst="rect">
            <a:avLst/>
          </a:prstGeom>
          <a:noFill/>
        </p:spPr>
        <p:txBody>
          <a:bodyPr wrap="square">
            <a:spAutoFit/>
          </a:bodyPr>
          <a:lstStyle/>
          <a:p>
            <a:pPr marL="342900" indent="-342900">
              <a:lnSpc>
                <a:spcPct val="150000"/>
              </a:lnSpc>
              <a:buFont typeface="Wingdings" panose="05000000000000000000" pitchFamily="2" charset="2"/>
              <a:buChar char="§"/>
            </a:pPr>
            <a:r>
              <a:rPr lang="en-US" sz="2400" dirty="0"/>
              <a:t>Majority carrier electrons from the n side are now injected across the depletion region into the p material</a:t>
            </a:r>
          </a:p>
          <a:p>
            <a:pPr marL="342900" indent="-342900">
              <a:lnSpc>
                <a:spcPct val="150000"/>
              </a:lnSpc>
              <a:buFont typeface="Wingdings" panose="05000000000000000000" pitchFamily="2" charset="2"/>
              <a:buChar char="§"/>
            </a:pPr>
            <a:r>
              <a:rPr lang="en-US" sz="2400" dirty="0"/>
              <a:t> majority carrier holes from the p side are injected across the depletion region into the n material.  </a:t>
            </a:r>
          </a:p>
          <a:p>
            <a:pPr marL="342900" indent="-342900">
              <a:lnSpc>
                <a:spcPct val="150000"/>
              </a:lnSpc>
              <a:buFont typeface="Wingdings" panose="05000000000000000000" pitchFamily="2" charset="2"/>
              <a:buChar char="§"/>
            </a:pPr>
            <a:r>
              <a:rPr lang="en-US" sz="2400" dirty="0"/>
              <a:t>As long as the bias </a:t>
            </a:r>
            <a:r>
              <a:rPr lang="en-US" sz="2400" dirty="0" err="1"/>
              <a:t>Va</a:t>
            </a:r>
            <a:r>
              <a:rPr lang="en-US" sz="2400" dirty="0"/>
              <a:t> is applied, the injection of carriers across the space charge region continues and a current is created in the </a:t>
            </a:r>
            <a:r>
              <a:rPr lang="en-US" sz="2400" dirty="0" err="1"/>
              <a:t>pn</a:t>
            </a:r>
            <a:r>
              <a:rPr lang="en-US" sz="2400" dirty="0"/>
              <a:t> junction.</a:t>
            </a:r>
          </a:p>
          <a:p>
            <a:pPr marL="342900" indent="-342900">
              <a:lnSpc>
                <a:spcPct val="150000"/>
              </a:lnSpc>
              <a:buFont typeface="Wingdings" panose="05000000000000000000" pitchFamily="2" charset="2"/>
              <a:buChar char="§"/>
            </a:pPr>
            <a:r>
              <a:rPr lang="en-US" sz="2400" dirty="0"/>
              <a:t>the minority carrier concentration, n</a:t>
            </a:r>
            <a:r>
              <a:rPr lang="en-US" sz="2400" baseline="-25000" dirty="0"/>
              <a:t>p</a:t>
            </a:r>
            <a:r>
              <a:rPr lang="en-US" sz="2400" dirty="0"/>
              <a:t> in the p region is given by </a:t>
            </a:r>
          </a:p>
        </p:txBody>
      </p:sp>
      <p:sp>
        <p:nvSpPr>
          <p:cNvPr id="5" name="Title 1">
            <a:extLst>
              <a:ext uri="{FF2B5EF4-FFF2-40B4-BE49-F238E27FC236}">
                <a16:creationId xmlns:a16="http://schemas.microsoft.com/office/drawing/2014/main" id="{9690208A-4594-4A2A-8E20-9F1482D81B57}"/>
              </a:ext>
            </a:extLst>
          </p:cNvPr>
          <p:cNvSpPr txBox="1">
            <a:spLocks/>
          </p:cNvSpPr>
          <p:nvPr/>
        </p:nvSpPr>
        <p:spPr>
          <a:xfrm>
            <a:off x="19050" y="0"/>
            <a:ext cx="12172950" cy="749300"/>
          </a:xfrm>
          <a:prstGeom prst="rect">
            <a:avLst/>
          </a:prstGeom>
          <a:solidFill>
            <a:schemeClr val="accent6">
              <a:lumMod val="20000"/>
              <a:lumOff val="80000"/>
            </a:schemeClr>
          </a:solidFill>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Semiconductors</a:t>
            </a:r>
          </a:p>
        </p:txBody>
      </p:sp>
      <p:pic>
        <p:nvPicPr>
          <p:cNvPr id="6" name="Picture 5">
            <a:extLst>
              <a:ext uri="{FF2B5EF4-FFF2-40B4-BE49-F238E27FC236}">
                <a16:creationId xmlns:a16="http://schemas.microsoft.com/office/drawing/2014/main" id="{4AB80EA7-057C-433B-8A85-FF1838B90F88}"/>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10884216" y="0"/>
            <a:ext cx="1181291" cy="940498"/>
          </a:xfrm>
          <a:prstGeom prst="rect">
            <a:avLst/>
          </a:prstGeom>
        </p:spPr>
      </p:pic>
      <p:sp>
        <p:nvSpPr>
          <p:cNvPr id="7" name="TextBox 6">
            <a:extLst>
              <a:ext uri="{FF2B5EF4-FFF2-40B4-BE49-F238E27FC236}">
                <a16:creationId xmlns:a16="http://schemas.microsoft.com/office/drawing/2014/main" id="{C9302624-D281-4AC7-8645-508248CCB854}"/>
              </a:ext>
            </a:extLst>
          </p:cNvPr>
          <p:cNvSpPr txBox="1"/>
          <p:nvPr/>
        </p:nvSpPr>
        <p:spPr>
          <a:xfrm>
            <a:off x="126493" y="838635"/>
            <a:ext cx="6205728" cy="461665"/>
          </a:xfrm>
          <a:prstGeom prst="rect">
            <a:avLst/>
          </a:prstGeom>
          <a:noFill/>
        </p:spPr>
        <p:txBody>
          <a:bodyPr wrap="square">
            <a:spAutoFit/>
          </a:bodyPr>
          <a:lstStyle/>
          <a:p>
            <a:pPr algn="l"/>
            <a:r>
              <a:rPr lang="en-US" sz="2400" b="1" i="0" u="none" strike="noStrike" baseline="0" dirty="0">
                <a:latin typeface="Times-Bold"/>
              </a:rPr>
              <a:t>The </a:t>
            </a:r>
            <a:r>
              <a:rPr lang="en-US" sz="2400" b="1" i="0" u="none" strike="noStrike" baseline="0" dirty="0" err="1">
                <a:latin typeface="Times-Bold"/>
              </a:rPr>
              <a:t>pn</a:t>
            </a:r>
            <a:r>
              <a:rPr lang="en-US" sz="2400" b="1" i="0" u="none" strike="noStrike" baseline="0" dirty="0">
                <a:latin typeface="Times-Bold"/>
              </a:rPr>
              <a:t> junction current </a:t>
            </a:r>
          </a:p>
        </p:txBody>
      </p:sp>
      <p:pic>
        <p:nvPicPr>
          <p:cNvPr id="8" name="Picture 7">
            <a:extLst>
              <a:ext uri="{FF2B5EF4-FFF2-40B4-BE49-F238E27FC236}">
                <a16:creationId xmlns:a16="http://schemas.microsoft.com/office/drawing/2014/main" id="{8B8D0DC4-C94A-46C6-982E-7AE12BEAD145}"/>
              </a:ext>
            </a:extLst>
          </p:cNvPr>
          <p:cNvPicPr>
            <a:picLocks noChangeAspect="1"/>
          </p:cNvPicPr>
          <p:nvPr/>
        </p:nvPicPr>
        <p:blipFill rotWithShape="1">
          <a:blip r:embed="rId3">
            <a:lum bright="-20000" contrast="40000"/>
          </a:blip>
          <a:srcRect b="27366"/>
          <a:stretch/>
        </p:blipFill>
        <p:spPr>
          <a:xfrm>
            <a:off x="696907" y="5475812"/>
            <a:ext cx="8755906" cy="918630"/>
          </a:xfrm>
          <a:prstGeom prst="rect">
            <a:avLst/>
          </a:prstGeom>
        </p:spPr>
      </p:pic>
    </p:spTree>
    <p:extLst>
      <p:ext uri="{BB962C8B-B14F-4D97-AF65-F5344CB8AC3E}">
        <p14:creationId xmlns:p14="http://schemas.microsoft.com/office/powerpoint/2010/main" val="138518767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D158A30-94CF-4D8B-A26B-06B7370AB522}"/>
              </a:ext>
            </a:extLst>
          </p:cNvPr>
          <p:cNvSpPr txBox="1">
            <a:spLocks/>
          </p:cNvSpPr>
          <p:nvPr/>
        </p:nvSpPr>
        <p:spPr>
          <a:xfrm>
            <a:off x="19050" y="0"/>
            <a:ext cx="12172950" cy="749300"/>
          </a:xfrm>
          <a:prstGeom prst="rect">
            <a:avLst/>
          </a:prstGeom>
          <a:solidFill>
            <a:schemeClr val="accent6">
              <a:lumMod val="20000"/>
              <a:lumOff val="80000"/>
            </a:schemeClr>
          </a:solidFill>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Semiconductors</a:t>
            </a:r>
          </a:p>
        </p:txBody>
      </p:sp>
      <p:pic>
        <p:nvPicPr>
          <p:cNvPr id="4" name="Picture 3">
            <a:extLst>
              <a:ext uri="{FF2B5EF4-FFF2-40B4-BE49-F238E27FC236}">
                <a16:creationId xmlns:a16="http://schemas.microsoft.com/office/drawing/2014/main" id="{42898C9E-F613-4386-B039-8DDA1CE7D798}"/>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10884216" y="0"/>
            <a:ext cx="1181291" cy="940498"/>
          </a:xfrm>
          <a:prstGeom prst="rect">
            <a:avLst/>
          </a:prstGeom>
        </p:spPr>
      </p:pic>
      <p:sp>
        <p:nvSpPr>
          <p:cNvPr id="5" name="TextBox 4">
            <a:extLst>
              <a:ext uri="{FF2B5EF4-FFF2-40B4-BE49-F238E27FC236}">
                <a16:creationId xmlns:a16="http://schemas.microsoft.com/office/drawing/2014/main" id="{707D2794-14BF-402A-B4F4-98CD5703C23A}"/>
              </a:ext>
            </a:extLst>
          </p:cNvPr>
          <p:cNvSpPr txBox="1"/>
          <p:nvPr/>
        </p:nvSpPr>
        <p:spPr>
          <a:xfrm>
            <a:off x="107441" y="819782"/>
            <a:ext cx="11939015" cy="461665"/>
          </a:xfrm>
          <a:prstGeom prst="rect">
            <a:avLst/>
          </a:prstGeom>
          <a:noFill/>
        </p:spPr>
        <p:txBody>
          <a:bodyPr wrap="square">
            <a:spAutoFit/>
          </a:bodyPr>
          <a:lstStyle/>
          <a:p>
            <a:pPr algn="l"/>
            <a:r>
              <a:rPr lang="en-US" sz="2400" b="1" i="0" u="none" strike="noStrike" baseline="0" dirty="0">
                <a:latin typeface="Times-Bold"/>
              </a:rPr>
              <a:t>The </a:t>
            </a:r>
            <a:r>
              <a:rPr lang="en-US" sz="2400" b="1" i="0" u="none" strike="noStrike" baseline="0" dirty="0" err="1">
                <a:latin typeface="Times-Bold"/>
              </a:rPr>
              <a:t>pn</a:t>
            </a:r>
            <a:r>
              <a:rPr lang="en-US" sz="2400" b="1" i="0" u="none" strike="noStrike" baseline="0" dirty="0">
                <a:latin typeface="Times-Bold"/>
              </a:rPr>
              <a:t> junction current </a:t>
            </a:r>
          </a:p>
        </p:txBody>
      </p:sp>
      <p:sp>
        <p:nvSpPr>
          <p:cNvPr id="9" name="TextBox 8">
            <a:extLst>
              <a:ext uri="{FF2B5EF4-FFF2-40B4-BE49-F238E27FC236}">
                <a16:creationId xmlns:a16="http://schemas.microsoft.com/office/drawing/2014/main" id="{426A3DE5-5347-4F89-A32D-8A52E4CB8FFA}"/>
              </a:ext>
            </a:extLst>
          </p:cNvPr>
          <p:cNvSpPr txBox="1"/>
          <p:nvPr/>
        </p:nvSpPr>
        <p:spPr>
          <a:xfrm>
            <a:off x="0" y="3405701"/>
            <a:ext cx="12046456" cy="589072"/>
          </a:xfrm>
          <a:prstGeom prst="rect">
            <a:avLst/>
          </a:prstGeom>
          <a:noFill/>
        </p:spPr>
        <p:txBody>
          <a:bodyPr wrap="square">
            <a:spAutoFit/>
          </a:bodyPr>
          <a:lstStyle/>
          <a:p>
            <a:pPr marL="342900" indent="-342900">
              <a:lnSpc>
                <a:spcPct val="150000"/>
              </a:lnSpc>
              <a:buFont typeface="Wingdings" panose="05000000000000000000" pitchFamily="2" charset="2"/>
              <a:buChar char="§"/>
            </a:pPr>
            <a:r>
              <a:rPr lang="en-US" sz="2400" dirty="0"/>
              <a:t> the total minority carrier electron concentration in the p region is </a:t>
            </a:r>
          </a:p>
        </p:txBody>
      </p:sp>
      <p:pic>
        <p:nvPicPr>
          <p:cNvPr id="11" name="Picture 10">
            <a:extLst>
              <a:ext uri="{FF2B5EF4-FFF2-40B4-BE49-F238E27FC236}">
                <a16:creationId xmlns:a16="http://schemas.microsoft.com/office/drawing/2014/main" id="{D6FF24A9-4A0E-4656-85BD-1F03D6794246}"/>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25000"/>
                    </a14:imgEffect>
                  </a14:imgLayer>
                </a14:imgProps>
              </a:ext>
            </a:extLst>
          </a:blip>
          <a:stretch>
            <a:fillRect/>
          </a:stretch>
        </p:blipFill>
        <p:spPr>
          <a:xfrm>
            <a:off x="518921" y="4263411"/>
            <a:ext cx="3251665" cy="1055365"/>
          </a:xfrm>
          <a:prstGeom prst="rect">
            <a:avLst/>
          </a:prstGeom>
        </p:spPr>
      </p:pic>
      <p:sp>
        <p:nvSpPr>
          <p:cNvPr id="10" name="TextBox 9">
            <a:extLst>
              <a:ext uri="{FF2B5EF4-FFF2-40B4-BE49-F238E27FC236}">
                <a16:creationId xmlns:a16="http://schemas.microsoft.com/office/drawing/2014/main" id="{4059029C-5488-4008-964B-7A11626B14CD}"/>
              </a:ext>
            </a:extLst>
          </p:cNvPr>
          <p:cNvSpPr txBox="1"/>
          <p:nvPr/>
        </p:nvSpPr>
        <p:spPr>
          <a:xfrm>
            <a:off x="19050" y="1224944"/>
            <a:ext cx="11740896" cy="2251065"/>
          </a:xfrm>
          <a:prstGeom prst="rect">
            <a:avLst/>
          </a:prstGeom>
          <a:noFill/>
        </p:spPr>
        <p:txBody>
          <a:bodyPr wrap="square">
            <a:spAutoFit/>
          </a:bodyPr>
          <a:lstStyle/>
          <a:p>
            <a:pPr marL="342900" indent="-342900">
              <a:lnSpc>
                <a:spcPct val="150000"/>
              </a:lnSpc>
              <a:buFont typeface="Wingdings" panose="05000000000000000000" pitchFamily="2" charset="2"/>
              <a:buChar char="§"/>
            </a:pPr>
            <a:r>
              <a:rPr lang="en-US" sz="2400" dirty="0"/>
              <a:t>If we assume low injection, the majority carrier electron concentration n</a:t>
            </a:r>
            <a:r>
              <a:rPr lang="en-US" sz="2400" baseline="-25000" dirty="0"/>
              <a:t>n0</a:t>
            </a:r>
            <a:r>
              <a:rPr lang="en-US" sz="2400" dirty="0"/>
              <a:t>, for example, does not change significantly. </a:t>
            </a:r>
          </a:p>
          <a:p>
            <a:pPr marL="342900" indent="-342900">
              <a:lnSpc>
                <a:spcPct val="150000"/>
              </a:lnSpc>
              <a:buFont typeface="Wingdings" panose="05000000000000000000" pitchFamily="2" charset="2"/>
              <a:buChar char="§"/>
            </a:pPr>
            <a:r>
              <a:rPr lang="en-US" sz="2400" dirty="0"/>
              <a:t> the minority carrier concentration, n</a:t>
            </a:r>
            <a:r>
              <a:rPr lang="en-US" sz="2400" baseline="-25000" dirty="0"/>
              <a:t>p</a:t>
            </a:r>
            <a:r>
              <a:rPr lang="en-US" sz="2400" dirty="0"/>
              <a:t>, can deviate from its thermal-equilibrium value n</a:t>
            </a:r>
            <a:r>
              <a:rPr lang="en-US" sz="2400" baseline="-25000" dirty="0"/>
              <a:t>p0</a:t>
            </a:r>
            <a:r>
              <a:rPr lang="en-US" sz="2400" dirty="0"/>
              <a:t> by orders of magnitude</a:t>
            </a:r>
          </a:p>
        </p:txBody>
      </p:sp>
      <p:sp>
        <p:nvSpPr>
          <p:cNvPr id="2" name="TextBox 1">
            <a:extLst>
              <a:ext uri="{FF2B5EF4-FFF2-40B4-BE49-F238E27FC236}">
                <a16:creationId xmlns:a16="http://schemas.microsoft.com/office/drawing/2014/main" id="{D4C84A3A-C4A5-42F7-AEAA-24EA06368C62}"/>
              </a:ext>
            </a:extLst>
          </p:cNvPr>
          <p:cNvSpPr txBox="1"/>
          <p:nvPr/>
        </p:nvSpPr>
        <p:spPr>
          <a:xfrm>
            <a:off x="3770586" y="4272217"/>
            <a:ext cx="8421414" cy="1143070"/>
          </a:xfrm>
          <a:prstGeom prst="rect">
            <a:avLst/>
          </a:prstGeom>
          <a:noFill/>
        </p:spPr>
        <p:txBody>
          <a:bodyPr wrap="square" rtlCol="0">
            <a:spAutoFit/>
          </a:bodyPr>
          <a:lstStyle/>
          <a:p>
            <a:pPr marL="342900" indent="-342900">
              <a:lnSpc>
                <a:spcPct val="150000"/>
              </a:lnSpc>
              <a:buFont typeface="Wingdings" panose="05000000000000000000" pitchFamily="2" charset="2"/>
              <a:buChar char="§"/>
            </a:pPr>
            <a:r>
              <a:rPr lang="en-US" sz="2400" dirty="0"/>
              <a:t>The injection is an exponential function of forward bias voltage</a:t>
            </a:r>
          </a:p>
          <a:p>
            <a:pPr marL="342900" indent="-342900">
              <a:lnSpc>
                <a:spcPct val="150000"/>
              </a:lnSpc>
              <a:buFont typeface="Wingdings" panose="05000000000000000000" pitchFamily="2" charset="2"/>
              <a:buChar char="§"/>
            </a:pPr>
            <a:r>
              <a:rPr lang="en-US" sz="2400" dirty="0"/>
              <a:t>Decays exponentially with temperature, why?  </a:t>
            </a:r>
          </a:p>
        </p:txBody>
      </p:sp>
    </p:spTree>
    <p:extLst>
      <p:ext uri="{BB962C8B-B14F-4D97-AF65-F5344CB8AC3E}">
        <p14:creationId xmlns:p14="http://schemas.microsoft.com/office/powerpoint/2010/main" val="322149726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ADF7E59-66CC-4B06-9821-24D19E5D987C}"/>
              </a:ext>
            </a:extLst>
          </p:cNvPr>
          <p:cNvSpPr txBox="1"/>
          <p:nvPr/>
        </p:nvSpPr>
        <p:spPr>
          <a:xfrm>
            <a:off x="19050" y="1389635"/>
            <a:ext cx="3918966" cy="4467057"/>
          </a:xfrm>
          <a:prstGeom prst="rect">
            <a:avLst/>
          </a:prstGeom>
          <a:noFill/>
        </p:spPr>
        <p:txBody>
          <a:bodyPr wrap="square">
            <a:spAutoFit/>
          </a:bodyPr>
          <a:lstStyle/>
          <a:p>
            <a:pPr marL="342900" indent="-342900">
              <a:lnSpc>
                <a:spcPct val="150000"/>
              </a:lnSpc>
              <a:buFont typeface="Wingdings" panose="05000000000000000000" pitchFamily="2" charset="2"/>
              <a:buChar char="§"/>
            </a:pPr>
            <a:r>
              <a:rPr lang="en-US" sz="2400" dirty="0"/>
              <a:t>the majority carrier holes in the p region are injected across the space charge region into the n region under a forward-bias voltage. </a:t>
            </a:r>
          </a:p>
          <a:p>
            <a:pPr marL="342900" indent="-342900">
              <a:lnSpc>
                <a:spcPct val="150000"/>
              </a:lnSpc>
              <a:buFont typeface="Wingdings" panose="05000000000000000000" pitchFamily="2" charset="2"/>
              <a:buChar char="§"/>
            </a:pPr>
            <a:r>
              <a:rPr lang="en-US" sz="2400" dirty="0"/>
              <a:t>The concentration of holes in n region is </a:t>
            </a:r>
          </a:p>
        </p:txBody>
      </p:sp>
      <p:pic>
        <p:nvPicPr>
          <p:cNvPr id="5" name="Picture 4">
            <a:extLst>
              <a:ext uri="{FF2B5EF4-FFF2-40B4-BE49-F238E27FC236}">
                <a16:creationId xmlns:a16="http://schemas.microsoft.com/office/drawing/2014/main" id="{985879A9-ECE0-48E4-9163-4E9CF266DAD5}"/>
              </a:ext>
            </a:extLst>
          </p:cNvPr>
          <p:cNvPicPr>
            <a:picLocks noChangeAspect="1"/>
          </p:cNvPicPr>
          <p:nvPr/>
        </p:nvPicPr>
        <p:blipFill rotWithShape="1">
          <a:blip r:embed="rId2"/>
          <a:srcRect b="24901"/>
          <a:stretch/>
        </p:blipFill>
        <p:spPr>
          <a:xfrm>
            <a:off x="2949543" y="5341727"/>
            <a:ext cx="3146457" cy="862013"/>
          </a:xfrm>
          <a:prstGeom prst="rect">
            <a:avLst/>
          </a:prstGeom>
        </p:spPr>
      </p:pic>
      <p:sp>
        <p:nvSpPr>
          <p:cNvPr id="6" name="Title 1">
            <a:extLst>
              <a:ext uri="{FF2B5EF4-FFF2-40B4-BE49-F238E27FC236}">
                <a16:creationId xmlns:a16="http://schemas.microsoft.com/office/drawing/2014/main" id="{D4ABC5DD-5C10-4755-B7B0-E93A6A4B89AC}"/>
              </a:ext>
            </a:extLst>
          </p:cNvPr>
          <p:cNvSpPr txBox="1">
            <a:spLocks/>
          </p:cNvSpPr>
          <p:nvPr/>
        </p:nvSpPr>
        <p:spPr>
          <a:xfrm>
            <a:off x="19050" y="0"/>
            <a:ext cx="12172950" cy="749300"/>
          </a:xfrm>
          <a:prstGeom prst="rect">
            <a:avLst/>
          </a:prstGeom>
          <a:solidFill>
            <a:schemeClr val="accent6">
              <a:lumMod val="20000"/>
              <a:lumOff val="80000"/>
            </a:schemeClr>
          </a:solidFill>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Semiconductors</a:t>
            </a:r>
          </a:p>
        </p:txBody>
      </p:sp>
      <p:pic>
        <p:nvPicPr>
          <p:cNvPr id="7" name="Picture 6">
            <a:extLst>
              <a:ext uri="{FF2B5EF4-FFF2-40B4-BE49-F238E27FC236}">
                <a16:creationId xmlns:a16="http://schemas.microsoft.com/office/drawing/2014/main" id="{5ED105C3-8238-4502-89D0-8442C93280D7}"/>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10884216" y="0"/>
            <a:ext cx="1181291" cy="940498"/>
          </a:xfrm>
          <a:prstGeom prst="rect">
            <a:avLst/>
          </a:prstGeom>
        </p:spPr>
      </p:pic>
      <p:sp>
        <p:nvSpPr>
          <p:cNvPr id="8" name="TextBox 7">
            <a:extLst>
              <a:ext uri="{FF2B5EF4-FFF2-40B4-BE49-F238E27FC236}">
                <a16:creationId xmlns:a16="http://schemas.microsoft.com/office/drawing/2014/main" id="{B31A3B6A-BE48-4F61-A4E1-78D990C6A3B0}"/>
              </a:ext>
            </a:extLst>
          </p:cNvPr>
          <p:cNvSpPr txBox="1"/>
          <p:nvPr/>
        </p:nvSpPr>
        <p:spPr>
          <a:xfrm>
            <a:off x="126493" y="838635"/>
            <a:ext cx="6205728" cy="461665"/>
          </a:xfrm>
          <a:prstGeom prst="rect">
            <a:avLst/>
          </a:prstGeom>
          <a:noFill/>
        </p:spPr>
        <p:txBody>
          <a:bodyPr wrap="square">
            <a:spAutoFit/>
          </a:bodyPr>
          <a:lstStyle/>
          <a:p>
            <a:pPr algn="l"/>
            <a:r>
              <a:rPr lang="en-US" sz="2400" b="1" i="0" u="none" strike="noStrike" baseline="0" dirty="0">
                <a:latin typeface="Times-Bold"/>
              </a:rPr>
              <a:t>The </a:t>
            </a:r>
            <a:r>
              <a:rPr lang="en-US" sz="2400" b="1" i="0" u="none" strike="noStrike" baseline="0" dirty="0" err="1">
                <a:latin typeface="Times-Bold"/>
              </a:rPr>
              <a:t>pn</a:t>
            </a:r>
            <a:r>
              <a:rPr lang="en-US" sz="2400" b="1" i="0" u="none" strike="noStrike" baseline="0" dirty="0">
                <a:latin typeface="Times-Bold"/>
              </a:rPr>
              <a:t> junction current </a:t>
            </a:r>
          </a:p>
        </p:txBody>
      </p:sp>
      <p:pic>
        <p:nvPicPr>
          <p:cNvPr id="9" name="Picture 8">
            <a:extLst>
              <a:ext uri="{FF2B5EF4-FFF2-40B4-BE49-F238E27FC236}">
                <a16:creationId xmlns:a16="http://schemas.microsoft.com/office/drawing/2014/main" id="{B67407DC-5F5F-489A-AB4B-76F5F1DCD6AF}"/>
              </a:ext>
            </a:extLst>
          </p:cNvPr>
          <p:cNvPicPr>
            <a:picLocks noChangeAspect="1"/>
          </p:cNvPicPr>
          <p:nvPr/>
        </p:nvPicPr>
        <p:blipFill rotWithShape="1">
          <a:blip r:embed="rId4">
            <a:lum bright="-20000" contrast="40000"/>
          </a:blip>
          <a:srcRect l="7633" r="3473" b="25229"/>
          <a:stretch/>
        </p:blipFill>
        <p:spPr>
          <a:xfrm>
            <a:off x="4157471" y="1069467"/>
            <a:ext cx="7424233" cy="4272260"/>
          </a:xfrm>
          <a:prstGeom prst="rect">
            <a:avLst/>
          </a:prstGeom>
        </p:spPr>
      </p:pic>
    </p:spTree>
    <p:extLst>
      <p:ext uri="{BB962C8B-B14F-4D97-AF65-F5344CB8AC3E}">
        <p14:creationId xmlns:p14="http://schemas.microsoft.com/office/powerpoint/2010/main" val="337053258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D158A30-94CF-4D8B-A26B-06B7370AB522}"/>
              </a:ext>
            </a:extLst>
          </p:cNvPr>
          <p:cNvSpPr txBox="1">
            <a:spLocks/>
          </p:cNvSpPr>
          <p:nvPr/>
        </p:nvSpPr>
        <p:spPr>
          <a:xfrm>
            <a:off x="19050" y="0"/>
            <a:ext cx="12172950" cy="749300"/>
          </a:xfrm>
          <a:prstGeom prst="rect">
            <a:avLst/>
          </a:prstGeom>
          <a:solidFill>
            <a:schemeClr val="accent6">
              <a:lumMod val="20000"/>
              <a:lumOff val="80000"/>
            </a:schemeClr>
          </a:solidFill>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Semiconductors</a:t>
            </a:r>
          </a:p>
        </p:txBody>
      </p:sp>
      <p:pic>
        <p:nvPicPr>
          <p:cNvPr id="4" name="Picture 3">
            <a:extLst>
              <a:ext uri="{FF2B5EF4-FFF2-40B4-BE49-F238E27FC236}">
                <a16:creationId xmlns:a16="http://schemas.microsoft.com/office/drawing/2014/main" id="{42898C9E-F613-4386-B039-8DDA1CE7D798}"/>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10884216" y="0"/>
            <a:ext cx="1181291" cy="940498"/>
          </a:xfrm>
          <a:prstGeom prst="rect">
            <a:avLst/>
          </a:prstGeom>
        </p:spPr>
      </p:pic>
      <p:sp>
        <p:nvSpPr>
          <p:cNvPr id="10" name="TextBox 9">
            <a:extLst>
              <a:ext uri="{FF2B5EF4-FFF2-40B4-BE49-F238E27FC236}">
                <a16:creationId xmlns:a16="http://schemas.microsoft.com/office/drawing/2014/main" id="{92836CF4-381D-4156-B18F-6B760CCF37DC}"/>
              </a:ext>
            </a:extLst>
          </p:cNvPr>
          <p:cNvSpPr txBox="1"/>
          <p:nvPr/>
        </p:nvSpPr>
        <p:spPr>
          <a:xfrm>
            <a:off x="126493" y="838635"/>
            <a:ext cx="6205728" cy="461665"/>
          </a:xfrm>
          <a:prstGeom prst="rect">
            <a:avLst/>
          </a:prstGeom>
          <a:noFill/>
        </p:spPr>
        <p:txBody>
          <a:bodyPr wrap="square">
            <a:spAutoFit/>
          </a:bodyPr>
          <a:lstStyle/>
          <a:p>
            <a:pPr algn="l"/>
            <a:r>
              <a:rPr lang="en-US" sz="2400" b="1" i="0" u="none" strike="noStrike" baseline="0" dirty="0">
                <a:latin typeface="Times-Bold"/>
              </a:rPr>
              <a:t>The </a:t>
            </a:r>
            <a:r>
              <a:rPr lang="en-US" sz="2400" b="1" i="0" u="none" strike="noStrike" baseline="0" dirty="0" err="1">
                <a:latin typeface="Times-Bold"/>
              </a:rPr>
              <a:t>pn</a:t>
            </a:r>
            <a:r>
              <a:rPr lang="en-US" sz="2400" b="1" i="0" u="none" strike="noStrike" baseline="0" dirty="0">
                <a:latin typeface="Times-Bold"/>
              </a:rPr>
              <a:t> junction current </a:t>
            </a:r>
          </a:p>
        </p:txBody>
      </p:sp>
      <p:pic>
        <p:nvPicPr>
          <p:cNvPr id="6" name="Picture 5">
            <a:extLst>
              <a:ext uri="{FF2B5EF4-FFF2-40B4-BE49-F238E27FC236}">
                <a16:creationId xmlns:a16="http://schemas.microsoft.com/office/drawing/2014/main" id="{CD6D4110-A67E-4A69-8416-C067AA3134C4}"/>
              </a:ext>
            </a:extLst>
          </p:cNvPr>
          <p:cNvPicPr>
            <a:picLocks noChangeAspect="1"/>
          </p:cNvPicPr>
          <p:nvPr/>
        </p:nvPicPr>
        <p:blipFill rotWithShape="1">
          <a:blip r:embed="rId3">
            <a:lum bright="-20000" contrast="40000"/>
          </a:blip>
          <a:srcRect l="5689" t="13995" r="1639" b="-2464"/>
          <a:stretch/>
        </p:blipFill>
        <p:spPr>
          <a:xfrm>
            <a:off x="265178" y="1943046"/>
            <a:ext cx="6544554" cy="3605349"/>
          </a:xfrm>
          <a:prstGeom prst="rect">
            <a:avLst/>
          </a:prstGeom>
        </p:spPr>
      </p:pic>
      <p:sp>
        <p:nvSpPr>
          <p:cNvPr id="14" name="TextBox 13">
            <a:extLst>
              <a:ext uri="{FF2B5EF4-FFF2-40B4-BE49-F238E27FC236}">
                <a16:creationId xmlns:a16="http://schemas.microsoft.com/office/drawing/2014/main" id="{1116B1E3-C2A9-4DE0-8143-0E188ACB8D50}"/>
              </a:ext>
            </a:extLst>
          </p:cNvPr>
          <p:cNvSpPr txBox="1"/>
          <p:nvPr/>
        </p:nvSpPr>
        <p:spPr>
          <a:xfrm>
            <a:off x="362714" y="1398054"/>
            <a:ext cx="11597637" cy="461665"/>
          </a:xfrm>
          <a:prstGeom prst="rect">
            <a:avLst/>
          </a:prstGeom>
          <a:noFill/>
        </p:spPr>
        <p:txBody>
          <a:bodyPr wrap="square">
            <a:spAutoFit/>
          </a:bodyPr>
          <a:lstStyle/>
          <a:p>
            <a:pPr marL="342900" indent="-342900">
              <a:buFont typeface="Wingdings" panose="05000000000000000000" pitchFamily="2" charset="2"/>
              <a:buChar char="§"/>
            </a:pPr>
            <a:r>
              <a:rPr lang="en-US" sz="2400" dirty="0"/>
              <a:t>Steady-state minority carrier concentrations in a </a:t>
            </a:r>
            <a:r>
              <a:rPr lang="en-US" sz="2400" dirty="0" err="1"/>
              <a:t>pn</a:t>
            </a:r>
            <a:r>
              <a:rPr lang="en-US" sz="2400" dirty="0"/>
              <a:t> junction under forward bias.</a:t>
            </a:r>
          </a:p>
        </p:txBody>
      </p:sp>
      <p:sp>
        <p:nvSpPr>
          <p:cNvPr id="8" name="TextBox 7">
            <a:extLst>
              <a:ext uri="{FF2B5EF4-FFF2-40B4-BE49-F238E27FC236}">
                <a16:creationId xmlns:a16="http://schemas.microsoft.com/office/drawing/2014/main" id="{97422115-6A5C-4F8B-A22B-3E2116F00359}"/>
              </a:ext>
            </a:extLst>
          </p:cNvPr>
          <p:cNvSpPr txBox="1"/>
          <p:nvPr/>
        </p:nvSpPr>
        <p:spPr>
          <a:xfrm>
            <a:off x="6809732" y="1943046"/>
            <a:ext cx="5043939" cy="3911135"/>
          </a:xfrm>
          <a:prstGeom prst="rect">
            <a:avLst/>
          </a:prstGeom>
          <a:noFill/>
        </p:spPr>
        <p:txBody>
          <a:bodyPr wrap="square">
            <a:spAutoFit/>
          </a:bodyPr>
          <a:lstStyle/>
          <a:p>
            <a:pPr marL="342900" indent="-342900" algn="l">
              <a:lnSpc>
                <a:spcPct val="150000"/>
              </a:lnSpc>
              <a:buFont typeface="Wingdings" panose="05000000000000000000" pitchFamily="2" charset="2"/>
              <a:buChar char="§"/>
            </a:pPr>
            <a:r>
              <a:rPr lang="en-US" sz="2400" b="0" i="0" u="none" strike="noStrike" baseline="0" dirty="0">
                <a:latin typeface="Times-Roman"/>
              </a:rPr>
              <a:t>The concentration decays when we go a way from the depletion layer edge because as minority carriers diffuse from the space charge edge into the neutral semiconductor regions, they recombine with majority carriers</a:t>
            </a:r>
            <a:endParaRPr lang="en-US" sz="2400" dirty="0"/>
          </a:p>
        </p:txBody>
      </p:sp>
    </p:spTree>
    <p:extLst>
      <p:ext uri="{BB962C8B-B14F-4D97-AF65-F5344CB8AC3E}">
        <p14:creationId xmlns:p14="http://schemas.microsoft.com/office/powerpoint/2010/main" val="21897692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9B81C53-7C29-4DB5-B40B-F5783402C92A}"/>
              </a:ext>
            </a:extLst>
          </p:cNvPr>
          <p:cNvPicPr>
            <a:picLocks noChangeAspect="1"/>
          </p:cNvPicPr>
          <p:nvPr/>
        </p:nvPicPr>
        <p:blipFill>
          <a:blip r:embed="rId2">
            <a:lum bright="-20000" contrast="40000"/>
          </a:blip>
          <a:stretch>
            <a:fillRect/>
          </a:stretch>
        </p:blipFill>
        <p:spPr>
          <a:xfrm>
            <a:off x="1760853" y="1745682"/>
            <a:ext cx="7109717" cy="4171308"/>
          </a:xfrm>
          <a:prstGeom prst="rect">
            <a:avLst/>
          </a:prstGeom>
        </p:spPr>
      </p:pic>
      <p:sp>
        <p:nvSpPr>
          <p:cNvPr id="5" name="Title 1">
            <a:extLst>
              <a:ext uri="{FF2B5EF4-FFF2-40B4-BE49-F238E27FC236}">
                <a16:creationId xmlns:a16="http://schemas.microsoft.com/office/drawing/2014/main" id="{82CCCE59-1322-4C4E-BE07-EC6272DF94A6}"/>
              </a:ext>
            </a:extLst>
          </p:cNvPr>
          <p:cNvSpPr txBox="1">
            <a:spLocks/>
          </p:cNvSpPr>
          <p:nvPr/>
        </p:nvSpPr>
        <p:spPr>
          <a:xfrm>
            <a:off x="19050" y="0"/>
            <a:ext cx="12172950" cy="749300"/>
          </a:xfrm>
          <a:prstGeom prst="rect">
            <a:avLst/>
          </a:prstGeom>
          <a:solidFill>
            <a:schemeClr val="accent6">
              <a:lumMod val="20000"/>
              <a:lumOff val="80000"/>
            </a:schemeClr>
          </a:solidFill>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Semiconductors</a:t>
            </a:r>
          </a:p>
        </p:txBody>
      </p:sp>
      <p:pic>
        <p:nvPicPr>
          <p:cNvPr id="6" name="Picture 5">
            <a:extLst>
              <a:ext uri="{FF2B5EF4-FFF2-40B4-BE49-F238E27FC236}">
                <a16:creationId xmlns:a16="http://schemas.microsoft.com/office/drawing/2014/main" id="{577F0250-8BBC-4B86-80FA-D5E61509D8F8}"/>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10884216" y="0"/>
            <a:ext cx="1181291" cy="940498"/>
          </a:xfrm>
          <a:prstGeom prst="rect">
            <a:avLst/>
          </a:prstGeom>
        </p:spPr>
      </p:pic>
      <p:sp>
        <p:nvSpPr>
          <p:cNvPr id="7" name="TextBox 6">
            <a:extLst>
              <a:ext uri="{FF2B5EF4-FFF2-40B4-BE49-F238E27FC236}">
                <a16:creationId xmlns:a16="http://schemas.microsoft.com/office/drawing/2014/main" id="{E23A71FC-36AE-47B1-A890-63850FC1C825}"/>
              </a:ext>
            </a:extLst>
          </p:cNvPr>
          <p:cNvSpPr txBox="1"/>
          <p:nvPr/>
        </p:nvSpPr>
        <p:spPr>
          <a:xfrm>
            <a:off x="126493" y="838635"/>
            <a:ext cx="6205728" cy="461665"/>
          </a:xfrm>
          <a:prstGeom prst="rect">
            <a:avLst/>
          </a:prstGeom>
          <a:noFill/>
        </p:spPr>
        <p:txBody>
          <a:bodyPr wrap="square">
            <a:spAutoFit/>
          </a:bodyPr>
          <a:lstStyle/>
          <a:p>
            <a:pPr algn="l"/>
            <a:r>
              <a:rPr lang="en-US" sz="2400" b="1" i="0" u="none" strike="noStrike" baseline="0" dirty="0">
                <a:latin typeface="Times-Bold"/>
              </a:rPr>
              <a:t>The </a:t>
            </a:r>
            <a:r>
              <a:rPr lang="en-US" sz="2400" b="1" i="0" u="none" strike="noStrike" baseline="0" dirty="0" err="1">
                <a:latin typeface="Times-Bold"/>
              </a:rPr>
              <a:t>pn</a:t>
            </a:r>
            <a:r>
              <a:rPr lang="en-US" sz="2400" b="1" i="0" u="none" strike="noStrike" baseline="0" dirty="0">
                <a:latin typeface="Times-Bold"/>
              </a:rPr>
              <a:t> junction current </a:t>
            </a:r>
          </a:p>
        </p:txBody>
      </p:sp>
      <p:sp>
        <p:nvSpPr>
          <p:cNvPr id="9" name="TextBox 8">
            <a:extLst>
              <a:ext uri="{FF2B5EF4-FFF2-40B4-BE49-F238E27FC236}">
                <a16:creationId xmlns:a16="http://schemas.microsoft.com/office/drawing/2014/main" id="{CA663518-DB66-4612-A743-2840C704B95A}"/>
              </a:ext>
            </a:extLst>
          </p:cNvPr>
          <p:cNvSpPr txBox="1"/>
          <p:nvPr/>
        </p:nvSpPr>
        <p:spPr>
          <a:xfrm>
            <a:off x="1139952" y="6019365"/>
            <a:ext cx="10527792" cy="461665"/>
          </a:xfrm>
          <a:prstGeom prst="rect">
            <a:avLst/>
          </a:prstGeom>
          <a:noFill/>
        </p:spPr>
        <p:txBody>
          <a:bodyPr wrap="square">
            <a:spAutoFit/>
          </a:bodyPr>
          <a:lstStyle/>
          <a:p>
            <a:r>
              <a:rPr lang="en-US" sz="2400" dirty="0"/>
              <a:t>Minority carrier concentration changes with changing forward-bias voltage</a:t>
            </a:r>
          </a:p>
        </p:txBody>
      </p:sp>
    </p:spTree>
    <p:extLst>
      <p:ext uri="{BB962C8B-B14F-4D97-AF65-F5344CB8AC3E}">
        <p14:creationId xmlns:p14="http://schemas.microsoft.com/office/powerpoint/2010/main" val="345630770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4DC950A1-B589-45A3-84E6-65E1DB08D5A5}"/>
              </a:ext>
            </a:extLst>
          </p:cNvPr>
          <p:cNvGrpSpPr/>
          <p:nvPr/>
        </p:nvGrpSpPr>
        <p:grpSpPr>
          <a:xfrm>
            <a:off x="19050" y="0"/>
            <a:ext cx="12172950" cy="940498"/>
            <a:chOff x="19050" y="0"/>
            <a:chExt cx="12172950" cy="940498"/>
          </a:xfrm>
        </p:grpSpPr>
        <p:sp>
          <p:nvSpPr>
            <p:cNvPr id="3" name="Title 1">
              <a:extLst>
                <a:ext uri="{FF2B5EF4-FFF2-40B4-BE49-F238E27FC236}">
                  <a16:creationId xmlns:a16="http://schemas.microsoft.com/office/drawing/2014/main" id="{6D158A30-94CF-4D8B-A26B-06B7370AB522}"/>
                </a:ext>
              </a:extLst>
            </p:cNvPr>
            <p:cNvSpPr txBox="1">
              <a:spLocks/>
            </p:cNvSpPr>
            <p:nvPr/>
          </p:nvSpPr>
          <p:spPr>
            <a:xfrm>
              <a:off x="19050" y="0"/>
              <a:ext cx="12172950" cy="749300"/>
            </a:xfrm>
            <a:prstGeom prst="rect">
              <a:avLst/>
            </a:prstGeom>
            <a:solidFill>
              <a:schemeClr val="accent6">
                <a:lumMod val="20000"/>
                <a:lumOff val="80000"/>
              </a:schemeClr>
            </a:solidFill>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Semiconductors</a:t>
              </a:r>
            </a:p>
          </p:txBody>
        </p:sp>
        <p:pic>
          <p:nvPicPr>
            <p:cNvPr id="4" name="Picture 3">
              <a:extLst>
                <a:ext uri="{FF2B5EF4-FFF2-40B4-BE49-F238E27FC236}">
                  <a16:creationId xmlns:a16="http://schemas.microsoft.com/office/drawing/2014/main" id="{42898C9E-F613-4386-B039-8DDA1CE7D798}"/>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10884216" y="0"/>
              <a:ext cx="1181291" cy="940498"/>
            </a:xfrm>
            <a:prstGeom prst="rect">
              <a:avLst/>
            </a:prstGeom>
          </p:spPr>
        </p:pic>
      </p:grpSp>
      <p:pic>
        <p:nvPicPr>
          <p:cNvPr id="5" name="Picture 4">
            <a:extLst>
              <a:ext uri="{FF2B5EF4-FFF2-40B4-BE49-F238E27FC236}">
                <a16:creationId xmlns:a16="http://schemas.microsoft.com/office/drawing/2014/main" id="{4868EC0D-7D65-4E48-8F04-0CBCBF9F6CC9}"/>
              </a:ext>
            </a:extLst>
          </p:cNvPr>
          <p:cNvPicPr>
            <a:picLocks noChangeAspect="1"/>
          </p:cNvPicPr>
          <p:nvPr/>
        </p:nvPicPr>
        <p:blipFill rotWithShape="1">
          <a:blip r:embed="rId3">
            <a:lum bright="-20000" contrast="40000"/>
          </a:blip>
          <a:srcRect l="3037" t="7712" r="8363"/>
          <a:stretch/>
        </p:blipFill>
        <p:spPr>
          <a:xfrm>
            <a:off x="4585016" y="1314862"/>
            <a:ext cx="6299200" cy="4323708"/>
          </a:xfrm>
          <a:prstGeom prst="rect">
            <a:avLst/>
          </a:prstGeom>
        </p:spPr>
      </p:pic>
      <p:sp>
        <p:nvSpPr>
          <p:cNvPr id="6" name="TextBox 5">
            <a:extLst>
              <a:ext uri="{FF2B5EF4-FFF2-40B4-BE49-F238E27FC236}">
                <a16:creationId xmlns:a16="http://schemas.microsoft.com/office/drawing/2014/main" id="{05762796-7B74-4453-8019-57389A35D789}"/>
              </a:ext>
            </a:extLst>
          </p:cNvPr>
          <p:cNvSpPr txBox="1"/>
          <p:nvPr/>
        </p:nvSpPr>
        <p:spPr>
          <a:xfrm>
            <a:off x="1225550" y="6012934"/>
            <a:ext cx="9963150" cy="461665"/>
          </a:xfrm>
          <a:prstGeom prst="rect">
            <a:avLst/>
          </a:prstGeom>
          <a:noFill/>
        </p:spPr>
        <p:txBody>
          <a:bodyPr wrap="square">
            <a:spAutoFit/>
          </a:bodyPr>
          <a:lstStyle/>
          <a:p>
            <a:r>
              <a:rPr lang="en-US" sz="2400" dirty="0"/>
              <a:t>Quasi-Fermi levels through a forward-biased </a:t>
            </a:r>
            <a:r>
              <a:rPr lang="en-US" sz="2400" dirty="0" err="1"/>
              <a:t>pn</a:t>
            </a:r>
            <a:r>
              <a:rPr lang="en-US" sz="2400" dirty="0"/>
              <a:t> junction</a:t>
            </a:r>
          </a:p>
        </p:txBody>
      </p:sp>
    </p:spTree>
    <p:extLst>
      <p:ext uri="{BB962C8B-B14F-4D97-AF65-F5344CB8AC3E}">
        <p14:creationId xmlns:p14="http://schemas.microsoft.com/office/powerpoint/2010/main" val="5378761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D158A30-94CF-4D8B-A26B-06B7370AB522}"/>
              </a:ext>
            </a:extLst>
          </p:cNvPr>
          <p:cNvSpPr txBox="1">
            <a:spLocks/>
          </p:cNvSpPr>
          <p:nvPr/>
        </p:nvSpPr>
        <p:spPr>
          <a:xfrm>
            <a:off x="19050" y="0"/>
            <a:ext cx="12172950" cy="749300"/>
          </a:xfrm>
          <a:prstGeom prst="rect">
            <a:avLst/>
          </a:prstGeom>
          <a:solidFill>
            <a:schemeClr val="accent6">
              <a:lumMod val="20000"/>
              <a:lumOff val="80000"/>
            </a:schemeClr>
          </a:solidFill>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Semiconductors</a:t>
            </a:r>
          </a:p>
        </p:txBody>
      </p:sp>
      <p:pic>
        <p:nvPicPr>
          <p:cNvPr id="4" name="Picture 3">
            <a:extLst>
              <a:ext uri="{FF2B5EF4-FFF2-40B4-BE49-F238E27FC236}">
                <a16:creationId xmlns:a16="http://schemas.microsoft.com/office/drawing/2014/main" id="{42898C9E-F613-4386-B039-8DDA1CE7D798}"/>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10884216" y="0"/>
            <a:ext cx="1181291" cy="940498"/>
          </a:xfrm>
          <a:prstGeom prst="rect">
            <a:avLst/>
          </a:prstGeom>
        </p:spPr>
      </p:pic>
      <p:sp>
        <p:nvSpPr>
          <p:cNvPr id="8" name="TextBox 7">
            <a:extLst>
              <a:ext uri="{FF2B5EF4-FFF2-40B4-BE49-F238E27FC236}">
                <a16:creationId xmlns:a16="http://schemas.microsoft.com/office/drawing/2014/main" id="{E6FD2996-7627-4683-9CA2-F69ADF8051C7}"/>
              </a:ext>
            </a:extLst>
          </p:cNvPr>
          <p:cNvSpPr txBox="1"/>
          <p:nvPr/>
        </p:nvSpPr>
        <p:spPr>
          <a:xfrm>
            <a:off x="126493" y="844899"/>
            <a:ext cx="6205728" cy="461665"/>
          </a:xfrm>
          <a:prstGeom prst="rect">
            <a:avLst/>
          </a:prstGeom>
          <a:noFill/>
        </p:spPr>
        <p:txBody>
          <a:bodyPr wrap="square">
            <a:spAutoFit/>
          </a:bodyPr>
          <a:lstStyle/>
          <a:p>
            <a:r>
              <a:rPr lang="en-US" sz="2400" b="1" i="0" u="none" strike="noStrike" baseline="0" dirty="0">
                <a:latin typeface="Times-Bold"/>
              </a:rPr>
              <a:t>Ideal </a:t>
            </a:r>
            <a:r>
              <a:rPr lang="en-US" sz="2400" b="1" i="0" u="none" strike="noStrike" baseline="0" dirty="0" err="1">
                <a:latin typeface="Times-Bold"/>
              </a:rPr>
              <a:t>pn</a:t>
            </a:r>
            <a:r>
              <a:rPr lang="en-US" sz="2400" b="1" i="0" u="none" strike="noStrike" baseline="0" dirty="0">
                <a:latin typeface="Times-Bold"/>
              </a:rPr>
              <a:t> Junction Current</a:t>
            </a:r>
            <a:endParaRPr lang="en-US" sz="2400" dirty="0"/>
          </a:p>
        </p:txBody>
      </p:sp>
      <p:sp>
        <p:nvSpPr>
          <p:cNvPr id="10" name="TextBox 9">
            <a:extLst>
              <a:ext uri="{FF2B5EF4-FFF2-40B4-BE49-F238E27FC236}">
                <a16:creationId xmlns:a16="http://schemas.microsoft.com/office/drawing/2014/main" id="{0272C444-FC66-406A-B992-0E694C3EEAC8}"/>
              </a:ext>
            </a:extLst>
          </p:cNvPr>
          <p:cNvSpPr txBox="1"/>
          <p:nvPr/>
        </p:nvSpPr>
        <p:spPr>
          <a:xfrm>
            <a:off x="310896" y="1402163"/>
            <a:ext cx="11673840" cy="4465133"/>
          </a:xfrm>
          <a:prstGeom prst="rect">
            <a:avLst/>
          </a:prstGeom>
          <a:noFill/>
        </p:spPr>
        <p:txBody>
          <a:bodyPr wrap="square">
            <a:spAutoFit/>
          </a:bodyPr>
          <a:lstStyle/>
          <a:p>
            <a:pPr marL="342900" indent="-342900" algn="l">
              <a:lnSpc>
                <a:spcPct val="150000"/>
              </a:lnSpc>
              <a:buFont typeface="Wingdings" panose="05000000000000000000" pitchFamily="2" charset="2"/>
              <a:buChar char="§"/>
            </a:pPr>
            <a:r>
              <a:rPr lang="en-US" sz="2400" b="0" i="0" u="none" strike="noStrike" baseline="0" dirty="0">
                <a:latin typeface="Times-Roman"/>
              </a:rPr>
              <a:t>The total current in the junction is the sum of the individual electron and hole currents that are constant through the depletion region. </a:t>
            </a:r>
          </a:p>
          <a:p>
            <a:pPr marL="342900" indent="-342900" algn="l">
              <a:lnSpc>
                <a:spcPct val="150000"/>
              </a:lnSpc>
              <a:buFont typeface="Wingdings" panose="05000000000000000000" pitchFamily="2" charset="2"/>
              <a:buChar char="§"/>
            </a:pPr>
            <a:r>
              <a:rPr lang="en-US" sz="2400" b="0" i="0" u="none" strike="noStrike" baseline="0" dirty="0">
                <a:latin typeface="Times-Roman"/>
              </a:rPr>
              <a:t>Since the electron and hole currents are continuous functions through the </a:t>
            </a:r>
            <a:r>
              <a:rPr lang="en-US" sz="2400" b="0" i="0" u="none" strike="noStrike" baseline="0" dirty="0" err="1">
                <a:latin typeface="Times-Roman"/>
              </a:rPr>
              <a:t>pn</a:t>
            </a:r>
            <a:r>
              <a:rPr lang="en-US" sz="2400" b="0" i="0" u="none" strike="noStrike" baseline="0" dirty="0">
                <a:latin typeface="Times-Roman"/>
              </a:rPr>
              <a:t> junction, the total </a:t>
            </a:r>
            <a:r>
              <a:rPr lang="en-US" sz="2400" b="0" i="0" u="none" strike="noStrike" baseline="0" dirty="0" err="1">
                <a:latin typeface="Times-Roman"/>
              </a:rPr>
              <a:t>pn</a:t>
            </a:r>
            <a:r>
              <a:rPr lang="en-US" sz="2400" b="0" i="0" u="none" strike="noStrike" baseline="0" dirty="0">
                <a:latin typeface="Times-Roman"/>
              </a:rPr>
              <a:t> junction current will be the minority carrier hole diffusion current at </a:t>
            </a:r>
            <a:r>
              <a:rPr lang="en-US" sz="2400" b="0" i="1" u="none" strike="noStrike" baseline="0" dirty="0">
                <a:latin typeface="Times-Italic"/>
              </a:rPr>
              <a:t>x = </a:t>
            </a:r>
            <a:r>
              <a:rPr lang="en-US" sz="2400" b="0" i="0" u="none" strike="noStrike" baseline="0" dirty="0">
                <a:latin typeface="MathematicalPi-One"/>
              </a:rPr>
              <a:t> </a:t>
            </a:r>
            <a:r>
              <a:rPr lang="en-US" sz="2400" b="0" i="1" u="none" strike="noStrike" baseline="0" dirty="0" err="1">
                <a:latin typeface="Times-Italic"/>
              </a:rPr>
              <a:t>xn</a:t>
            </a:r>
            <a:r>
              <a:rPr lang="en-US" sz="2400" b="0" i="1" u="none" strike="noStrike" baseline="0" dirty="0">
                <a:latin typeface="Times-Italic"/>
              </a:rPr>
              <a:t> </a:t>
            </a:r>
            <a:r>
              <a:rPr lang="en-US" sz="2400" b="0" i="0" u="none" strike="noStrike" baseline="0" dirty="0">
                <a:latin typeface="Times-Roman"/>
              </a:rPr>
              <a:t>plus the minority carrier electron diffusion current at </a:t>
            </a:r>
            <a:r>
              <a:rPr lang="en-US" sz="2400" b="0" i="1" u="none" strike="noStrike" baseline="0" dirty="0">
                <a:latin typeface="Times-Italic"/>
              </a:rPr>
              <a:t>x =</a:t>
            </a:r>
            <a:r>
              <a:rPr lang="en-US" sz="2400" b="0" i="0" u="none" strike="noStrike" baseline="0" dirty="0">
                <a:latin typeface="MathematicalPi-One"/>
              </a:rPr>
              <a:t> </a:t>
            </a:r>
            <a:r>
              <a:rPr lang="en-US" sz="2400" b="0" i="1" u="none" strike="noStrike" baseline="0" dirty="0" err="1">
                <a:latin typeface="Times-Italic"/>
              </a:rPr>
              <a:t>xp</a:t>
            </a:r>
            <a:r>
              <a:rPr lang="en-US" sz="2400" b="0" i="0" u="none" strike="noStrike" baseline="0" dirty="0">
                <a:latin typeface="Times-Roman"/>
              </a:rPr>
              <a:t>. </a:t>
            </a:r>
          </a:p>
          <a:p>
            <a:pPr marL="342900" indent="-342900" algn="l">
              <a:lnSpc>
                <a:spcPct val="150000"/>
              </a:lnSpc>
              <a:buFont typeface="Wingdings" panose="05000000000000000000" pitchFamily="2" charset="2"/>
              <a:buChar char="§"/>
            </a:pPr>
            <a:r>
              <a:rPr lang="en-US" sz="2400" b="0" i="0" u="none" strike="noStrike" baseline="0" dirty="0">
                <a:latin typeface="Times-Roman"/>
              </a:rPr>
              <a:t>The gradients in the minority carrier concentrations</a:t>
            </a:r>
            <a:r>
              <a:rPr lang="en-US" sz="2400" dirty="0">
                <a:latin typeface="Times-Roman"/>
              </a:rPr>
              <a:t> </a:t>
            </a:r>
            <a:r>
              <a:rPr lang="en-US" sz="2400" b="0" i="0" u="none" strike="noStrike" baseline="0" dirty="0">
                <a:latin typeface="Times-Roman"/>
              </a:rPr>
              <a:t>produce diffusion currents</a:t>
            </a:r>
            <a:endParaRPr lang="en-US" sz="2400" dirty="0">
              <a:latin typeface="Times-Roman"/>
            </a:endParaRPr>
          </a:p>
          <a:p>
            <a:pPr marL="342900" indent="-342900" algn="l">
              <a:lnSpc>
                <a:spcPct val="150000"/>
              </a:lnSpc>
              <a:buFont typeface="Wingdings" panose="05000000000000000000" pitchFamily="2" charset="2"/>
              <a:buChar char="§"/>
            </a:pPr>
            <a:r>
              <a:rPr lang="en-US" sz="2400" b="0" i="0" u="none" strike="noStrike" baseline="0" dirty="0">
                <a:latin typeface="Times-Roman"/>
              </a:rPr>
              <a:t> we are assuming the electric field to be zero at the space charge edges, we can neglect any minority carrier drift current component.</a:t>
            </a:r>
            <a:endParaRPr lang="en-US" sz="2400" dirty="0"/>
          </a:p>
        </p:txBody>
      </p:sp>
    </p:spTree>
    <p:extLst>
      <p:ext uri="{BB962C8B-B14F-4D97-AF65-F5344CB8AC3E}">
        <p14:creationId xmlns:p14="http://schemas.microsoft.com/office/powerpoint/2010/main" val="224025251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18662</TotalTime>
  <Words>8253</Words>
  <Application>Microsoft Office PowerPoint</Application>
  <PresentationFormat>Widescreen</PresentationFormat>
  <Paragraphs>827</Paragraphs>
  <Slides>166</Slides>
  <Notes>0</Notes>
  <HiddenSlides>0</HiddenSlides>
  <MMClips>0</MMClips>
  <ScaleCrop>false</ScaleCrop>
  <HeadingPairs>
    <vt:vector size="6" baseType="variant">
      <vt:variant>
        <vt:lpstr>Fonts Used</vt:lpstr>
      </vt:variant>
      <vt:variant>
        <vt:i4>29</vt:i4>
      </vt:variant>
      <vt:variant>
        <vt:lpstr>Theme</vt:lpstr>
      </vt:variant>
      <vt:variant>
        <vt:i4>1</vt:i4>
      </vt:variant>
      <vt:variant>
        <vt:lpstr>Slide Titles</vt:lpstr>
      </vt:variant>
      <vt:variant>
        <vt:i4>166</vt:i4>
      </vt:variant>
    </vt:vector>
  </HeadingPairs>
  <TitlesOfParts>
    <vt:vector size="196" baseType="lpstr">
      <vt:lpstr>SimSun</vt:lpstr>
      <vt:lpstr>-apple-system</vt:lpstr>
      <vt:lpstr>Arial</vt:lpstr>
      <vt:lpstr>Arial</vt:lpstr>
      <vt:lpstr>Calibri</vt:lpstr>
      <vt:lpstr>Calibri Light</vt:lpstr>
      <vt:lpstr>Cambria Math</vt:lpstr>
      <vt:lpstr>CMMI10</vt:lpstr>
      <vt:lpstr>CMSY10</vt:lpstr>
      <vt:lpstr>Frutiger-Black</vt:lpstr>
      <vt:lpstr>Georgia</vt:lpstr>
      <vt:lpstr>Helvetica</vt:lpstr>
      <vt:lpstr>Lato</vt:lpstr>
      <vt:lpstr>MathematicalPi-One</vt:lpstr>
      <vt:lpstr>Open Sans</vt:lpstr>
      <vt:lpstr>Roboto</vt:lpstr>
      <vt:lpstr>Source Sans Pro</vt:lpstr>
      <vt:lpstr>Symbol</vt:lpstr>
      <vt:lpstr>Times New Roman</vt:lpstr>
      <vt:lpstr>Times-Bold</vt:lpstr>
      <vt:lpstr>Times-Italic</vt:lpstr>
      <vt:lpstr>TimesNewRomanMTStd</vt:lpstr>
      <vt:lpstr>TimesNewRomanPS-ItalicMT</vt:lpstr>
      <vt:lpstr>TimesNewRomanPSMT</vt:lpstr>
      <vt:lpstr>Times-Roman</vt:lpstr>
      <vt:lpstr>TimesTen-Bold</vt:lpstr>
      <vt:lpstr>TimesTen-Italic</vt:lpstr>
      <vt:lpstr>TimesTen-Roman</vt:lpstr>
      <vt:lpstr>Wingdings</vt:lpstr>
      <vt:lpstr>Office Theme</vt:lpstr>
      <vt:lpstr>PowerPoint Presentation</vt:lpstr>
      <vt:lpstr>PowerPoint Presentation</vt:lpstr>
      <vt:lpstr>Semiconductors</vt:lpstr>
      <vt:lpstr>Semiconductors</vt:lpstr>
      <vt:lpstr>1. Semiconducting  materials </vt:lpstr>
      <vt:lpstr>Semiconductors</vt:lpstr>
      <vt:lpstr>Semiconductor Physics </vt:lpstr>
      <vt:lpstr>Semiconductors</vt:lpstr>
      <vt:lpstr>Semiconductors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Semiconductor materials</dc:title>
  <dc:creator>getachew</dc:creator>
  <cp:lastModifiedBy>getachew</cp:lastModifiedBy>
  <cp:revision>514</cp:revision>
  <dcterms:created xsi:type="dcterms:W3CDTF">2021-04-16T06:41:19Z</dcterms:created>
  <dcterms:modified xsi:type="dcterms:W3CDTF">2022-07-14T06:38:15Z</dcterms:modified>
</cp:coreProperties>
</file>